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5" r:id="rId3"/>
    <p:sldId id="256" r:id="rId4"/>
    <p:sldId id="284" r:id="rId5"/>
    <p:sldId id="281" r:id="rId6"/>
    <p:sldId id="276" r:id="rId7"/>
    <p:sldId id="277" r:id="rId8"/>
    <p:sldId id="282" r:id="rId9"/>
    <p:sldId id="278" r:id="rId10"/>
    <p:sldId id="280" r:id="rId11"/>
    <p:sldId id="283" r:id="rId12"/>
    <p:sldId id="279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ndine Tissier" initials="BT" lastIdx="12" clrIdx="0">
    <p:extLst>
      <p:ext uri="{19B8F6BF-5375-455C-9EA6-DF929625EA0E}">
        <p15:presenceInfo xmlns:p15="http://schemas.microsoft.com/office/powerpoint/2012/main" userId="S-1-5-21-1750527873-1037266120-3498459047-69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61274-C703-4EE5-9430-1FE8EAE25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59B1BE-E9D6-492B-8C45-092FDCFC3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B7D1F-27FF-4367-9E36-44EB5060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7CB6F3-501E-4234-AD25-53E68C121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128C4D-A48E-4989-BE9A-47D2F58C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58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E79BE6-66B9-4E54-B797-F01B8D97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0EDE21-5127-4311-81B6-8E09B2E6C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260A3A-EDFC-4634-AEE0-EE2DD0FE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7C5019-538D-4767-95D8-28F03CA3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D34578-4A0A-4EFF-84AA-016F63DC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2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8102AA0-6F27-40A4-9339-6B1B31221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2778BE-B2E0-477A-8899-2C7461F4D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DC152C-44C6-45A5-9187-1C1F9311D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31B04B-BCD0-48D3-A984-81C974115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12CEAE-1072-4121-B30D-827C7468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75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BF0780-5771-41E5-9C84-1369B1092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364627-ADFC-4635-B8B2-2F1036AF2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5DB5A0-8D68-4515-A668-16D1397C2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508D0F-B63E-4CDD-9C75-ECAEF03D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29F05-A18D-4953-846E-2FB3E7547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27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002F00-221E-49E2-8143-8635C25CC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7A7907-4704-457F-A234-51B7EBFB4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2483EA-8A2C-403A-A71E-17907777D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1ABC88-9F92-44B4-9713-EB740F7D0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ED4FBE-08E2-49F4-B204-10839E01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00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FF0AA6-5C0F-46AE-BA87-72CE61CB6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179FF3-318D-44BC-BF12-DF3D22D3F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25CCB3-4B49-47EB-ADD3-F7FD83C94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9F461C-6F23-42C9-80F1-96A5162D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F6F595-E001-40C2-9F52-95F142B42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3A3CA2-6328-4CBD-A596-14D765EB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77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680A9A-5573-44C6-BD70-5F5F26EDF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3AA3A5-ADD7-460E-9CA5-CC47FD36A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6550F6-A3A1-4C45-8FDB-AC1BBDD7B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1BBF816-C7C7-4D69-B1C4-6137F81FF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7E31706-E7D7-40D1-B481-9460485BE6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7AE9D0E-427F-45DD-833F-B2D28CD1E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F36875-4AEF-4088-9416-291D9AAF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1533C3-73B1-43F7-8CF2-F0B25A2A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13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CB18A9-39B0-4825-B6D6-8941DB933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6B61B7A-B455-4B4D-8D76-F5716A1B7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916186-8203-4F68-B350-9EAA1C4D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AB1ED7-475E-48E8-A37A-9526FA2E4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34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527A119-3D4F-412C-8D2F-45E045FE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8E1A38-68BD-42C0-B1B0-ECD4B1F9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786017-A53D-441D-8B2C-8CB18FE5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12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369C5D-4D5F-4AE9-8ED8-AD11585F6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2B1DD0-AC83-40AF-B1A9-4DA1B1D52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EF7148-8852-46C3-8B03-C5EE0DC30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DF2940-EAF4-4C68-ADD5-A993AACA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E607D3-0F4A-44C6-AA10-1A50CCD9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D06FAD-3297-43D2-8DCC-6608F777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41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832A6-C34F-47B9-B724-3E5E9F53F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73C7C04-E51C-4C58-A891-6B2EBCF14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8CD217-205D-4186-A633-76EEDC7BF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056150-E5DA-4B08-A0C3-6816B8C97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67CD5E-A8A8-4516-8A40-99E477F6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6BC06E-3131-4386-BED5-F0C91123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60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D30511B-A471-4556-911F-248D3CF94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D8B589-C60E-4398-8F96-7DA5F43B4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641B8F-CC65-449D-A924-69F029592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10D61-84F3-41C7-9650-3716C01661F8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6190BE-9D88-4C49-BF9B-A6971061C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29D2D8-BF87-4ED7-8B8F-B2CD2AD9C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31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issionmaternelle78@ac-versailles.fr" TargetMode="External"/><Relationship Id="rId4" Type="http://schemas.openxmlformats.org/officeDocument/2006/relationships/hyperlink" Target="http://www.missionmaternelle78.ac-versailles.fr/wp-content/uploads/sites/447/2020/11/06-Lettre-Actualisez-Maternelle-R%C3%A9solution-Pb-V10.pdf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7.jpeg"/><Relationship Id="rId7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48.jpeg"/><Relationship Id="rId3" Type="http://schemas.openxmlformats.org/officeDocument/2006/relationships/image" Target="../media/image7.jpeg"/><Relationship Id="rId7" Type="http://schemas.openxmlformats.org/officeDocument/2006/relationships/image" Target="../media/image44.jpeg"/><Relationship Id="rId12" Type="http://schemas.openxmlformats.org/officeDocument/2006/relationships/image" Target="../media/image3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47.jpeg"/><Relationship Id="rId5" Type="http://schemas.openxmlformats.org/officeDocument/2006/relationships/image" Target="../media/image43.jpeg"/><Relationship Id="rId15" Type="http://schemas.openxmlformats.org/officeDocument/2006/relationships/image" Target="../media/image49.jpeg"/><Relationship Id="rId10" Type="http://schemas.openxmlformats.org/officeDocument/2006/relationships/image" Target="../media/image46.jpeg"/><Relationship Id="rId4" Type="http://schemas.openxmlformats.org/officeDocument/2006/relationships/image" Target="../media/image9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issionmaternelle78@ac-versailles.f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issionmaternelle78.ac-versailles.fr/wp-content/uploads/sites/447/2020/11/06-Lettre-Actualisez-Maternelle-R%C3%A9solution-Pb-V10.pdf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sionmaternelle78.ac-versailles.fr/wp-content/uploads/sites/447/2021/02/09-Lettre-Actualisez-Maternelle-Comprehension-V8-BT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7.jpeg"/><Relationship Id="rId7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7.jpeg"/><Relationship Id="rId7" Type="http://schemas.openxmlformats.org/officeDocument/2006/relationships/image" Target="../media/image18.jpeg"/><Relationship Id="rId12" Type="http://schemas.openxmlformats.org/officeDocument/2006/relationships/image" Target="../media/image3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30.jpeg"/><Relationship Id="rId5" Type="http://schemas.openxmlformats.org/officeDocument/2006/relationships/image" Target="../media/image26.jpeg"/><Relationship Id="rId10" Type="http://schemas.openxmlformats.org/officeDocument/2006/relationships/image" Target="../media/image29.jpeg"/><Relationship Id="rId4" Type="http://schemas.openxmlformats.org/officeDocument/2006/relationships/image" Target="../media/image9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302D82A-56B0-40ED-BB6F-583162E20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29" y="53165"/>
            <a:ext cx="1431046" cy="137380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6DAAC10-5C76-41C9-8F36-2B9732DB53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560" y="2928257"/>
            <a:ext cx="2364972" cy="34983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15455B0-796C-47AF-8B9B-26C944A457B3}"/>
              </a:ext>
            </a:extLst>
          </p:cNvPr>
          <p:cNvSpPr/>
          <p:nvPr/>
        </p:nvSpPr>
        <p:spPr>
          <a:xfrm>
            <a:off x="8899678" y="57462"/>
            <a:ext cx="329232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r-F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2020/2021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134828F-E658-441D-B114-672551954673}"/>
              </a:ext>
            </a:extLst>
          </p:cNvPr>
          <p:cNvSpPr/>
          <p:nvPr/>
        </p:nvSpPr>
        <p:spPr>
          <a:xfrm>
            <a:off x="2626246" y="203067"/>
            <a:ext cx="7613563" cy="9233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255EA2-A5DF-440A-B082-0D9D130F536B}"/>
              </a:ext>
            </a:extLst>
          </p:cNvPr>
          <p:cNvSpPr/>
          <p:nvPr/>
        </p:nvSpPr>
        <p:spPr>
          <a:xfrm>
            <a:off x="2725112" y="203067"/>
            <a:ext cx="7455182" cy="92333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 Défis Maths Maternelle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5F32370-9CB0-4910-838A-31FEF091E1E5}"/>
              </a:ext>
            </a:extLst>
          </p:cNvPr>
          <p:cNvSpPr txBox="1"/>
          <p:nvPr/>
        </p:nvSpPr>
        <p:spPr>
          <a:xfrm>
            <a:off x="3265128" y="1503274"/>
            <a:ext cx="5951764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Nous vous proposons cette année </a:t>
            </a:r>
            <a:r>
              <a:rPr lang="fr-F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défi mathématique par saison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destiné aux élèves des écoles maternelles du département.</a:t>
            </a:r>
          </a:p>
          <a:p>
            <a:pPr algn="just"/>
            <a:endParaRPr lang="fr-F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Voici le troisième de l’année. Vous pouvez le proposer à vos élèves sans avoir participé nécessairement au premier et au deuxième.</a:t>
            </a:r>
          </a:p>
          <a:p>
            <a:pPr algn="just"/>
            <a:endParaRPr lang="fr-F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Vous trouverez dans ce document </a:t>
            </a:r>
            <a:r>
              <a:rPr lang="fr-FR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planning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l’organisation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repères didactiques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fr-F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défis sont proposés (un pour chaque niveau). Pour rappel :</a:t>
            </a:r>
          </a:p>
          <a:p>
            <a:pPr marL="285750" indent="-285750" algn="just">
              <a:buFontTx/>
              <a:buChar char="-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l’objectif d’un défi est que les enfants réfléchissent à plusieurs (donc un défi choisi est proposé à un ensemble d’élèves) ;</a:t>
            </a:r>
          </a:p>
          <a:p>
            <a:pPr marL="285750" indent="-285750" algn="just">
              <a:buFontTx/>
              <a:buChar char="-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solution du défi ne doit pas être directement accessible aux élèves. L’objectif est qu’ils cherchent, mettent en œuvre une procédure pour résoudre ce défi (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Lettre Maternelle « 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Réfléchir et résoudre des problèmes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» publiée dans le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Actu@lisez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n°46).</a:t>
            </a:r>
          </a:p>
          <a:p>
            <a:pPr algn="just"/>
            <a:endParaRPr lang="fr-F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fois le défi résolu, pensez à nous faire un retour (photos, vidéos, lettre à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Défifi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CR…) :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missionmaternelle78@ac-versailles.fr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Bons défis à vous ! </a:t>
            </a:r>
            <a:endParaRPr lang="fr-FR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04F6653D-14F0-4E36-8911-D9EC8595A74F}"/>
              </a:ext>
            </a:extLst>
          </p:cNvPr>
          <p:cNvSpPr/>
          <p:nvPr/>
        </p:nvSpPr>
        <p:spPr>
          <a:xfrm>
            <a:off x="260469" y="1391954"/>
            <a:ext cx="2600339" cy="525982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AA00B09-E3BD-4BB6-B2D2-E5C69F59F809}"/>
              </a:ext>
            </a:extLst>
          </p:cNvPr>
          <p:cNvSpPr txBox="1"/>
          <p:nvPr/>
        </p:nvSpPr>
        <p:spPr>
          <a:xfrm>
            <a:off x="371045" y="1511906"/>
            <a:ext cx="248976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</a:p>
          <a:p>
            <a:endParaRPr lang="fr-FR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1400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défi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Automne</a:t>
            </a: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Trouver le nombre de feuilles tombées.</a:t>
            </a:r>
          </a:p>
          <a:p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400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défi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Hiver</a:t>
            </a: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Dénombrer les oiseaux puis les espèces.</a:t>
            </a:r>
          </a:p>
          <a:p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1400" b="1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défi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Printemps</a:t>
            </a: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Classer puis ranger des graines.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Sortie à la recherche de graines (possibilité de mener un projet autour de ce qu’est une graine)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Plantations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Comptine ou chanson</a:t>
            </a:r>
          </a:p>
          <a:p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sz="1400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défi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Eté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découvrir en période 5</a:t>
            </a:r>
          </a:p>
        </p:txBody>
      </p:sp>
    </p:spTree>
    <p:extLst>
      <p:ext uri="{BB962C8B-B14F-4D97-AF65-F5344CB8AC3E}">
        <p14:creationId xmlns:p14="http://schemas.microsoft.com/office/powerpoint/2010/main" val="4056780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>
            <a:extLst>
              <a:ext uri="{FF2B5EF4-FFF2-40B4-BE49-F238E27FC236}">
                <a16:creationId xmlns:a16="http://schemas.microsoft.com/office/drawing/2014/main" id="{B91D16CF-F055-41DC-AE41-9D389FA4C7AF}"/>
              </a:ext>
            </a:extLst>
          </p:cNvPr>
          <p:cNvSpPr txBox="1"/>
          <p:nvPr/>
        </p:nvSpPr>
        <p:spPr>
          <a:xfrm>
            <a:off x="141276" y="203760"/>
            <a:ext cx="3553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GS</a:t>
            </a:r>
          </a:p>
          <a:p>
            <a:r>
              <a:rPr lang="fr-FR" dirty="0"/>
              <a:t>Pour identifier les graines triées (E2)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B841671-CE73-4C3B-8533-070A43FDD836}"/>
              </a:ext>
            </a:extLst>
          </p:cNvPr>
          <p:cNvSpPr txBox="1"/>
          <p:nvPr/>
        </p:nvSpPr>
        <p:spPr>
          <a:xfrm>
            <a:off x="2148043" y="6061786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spc="300" dirty="0"/>
              <a:t>MAÏS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9F584BB-4A95-4A05-836C-0872276AD287}"/>
              </a:ext>
            </a:extLst>
          </p:cNvPr>
          <p:cNvSpPr txBox="1"/>
          <p:nvPr/>
        </p:nvSpPr>
        <p:spPr>
          <a:xfrm>
            <a:off x="5803640" y="3558575"/>
            <a:ext cx="1829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spc="300" dirty="0"/>
              <a:t>TOURNESOL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8B7C497-E005-4845-9307-B2F0CDA76803}"/>
              </a:ext>
            </a:extLst>
          </p:cNvPr>
          <p:cNvSpPr txBox="1"/>
          <p:nvPr/>
        </p:nvSpPr>
        <p:spPr>
          <a:xfrm>
            <a:off x="10313621" y="4246923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spc="300" dirty="0"/>
              <a:t>BLE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39A3440-CBC7-4CCB-8CDC-C3ECCEB4CFC2}"/>
              </a:ext>
            </a:extLst>
          </p:cNvPr>
          <p:cNvSpPr txBox="1"/>
          <p:nvPr/>
        </p:nvSpPr>
        <p:spPr>
          <a:xfrm>
            <a:off x="5155368" y="6058662"/>
            <a:ext cx="1413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spc="300" dirty="0"/>
              <a:t>HARICOT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EF266C4-AF87-4F1C-BD35-F5F878D26E6F}"/>
              </a:ext>
            </a:extLst>
          </p:cNvPr>
          <p:cNvSpPr txBox="1"/>
          <p:nvPr/>
        </p:nvSpPr>
        <p:spPr>
          <a:xfrm>
            <a:off x="8330616" y="5858607"/>
            <a:ext cx="15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spc="300" dirty="0"/>
              <a:t>CAPUCINE</a:t>
            </a:r>
          </a:p>
        </p:txBody>
      </p:sp>
      <p:pic>
        <p:nvPicPr>
          <p:cNvPr id="34" name="Picture 16" descr="La graine de tournesol : démodée vraiment ?">
            <a:extLst>
              <a:ext uri="{FF2B5EF4-FFF2-40B4-BE49-F238E27FC236}">
                <a16:creationId xmlns:a16="http://schemas.microsoft.com/office/drawing/2014/main" id="{2E8D4509-2AE1-4AFD-A804-3DF45E79E0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9363" y="1958401"/>
            <a:ext cx="1662397" cy="16001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0" descr="Parabole du grain de blé | Graine de foi">
            <a:extLst>
              <a:ext uri="{FF2B5EF4-FFF2-40B4-BE49-F238E27FC236}">
                <a16:creationId xmlns:a16="http://schemas.microsoft.com/office/drawing/2014/main" id="{51DABB1F-12E3-40F5-807B-CD80BA1F1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0353" y="2727936"/>
            <a:ext cx="1585690" cy="143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11,499 One Corn Stalk Stock Photos, Pictures &amp; Royalty-Free Images - iStock">
            <a:extLst>
              <a:ext uri="{FF2B5EF4-FFF2-40B4-BE49-F238E27FC236}">
                <a16:creationId xmlns:a16="http://schemas.microsoft.com/office/drawing/2014/main" id="{2886B038-63DB-4FBA-AF64-3D1B95BF0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0429" y="4735751"/>
            <a:ext cx="1593232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id="{5051B587-2A78-4E6B-8B66-23BB7B31C3CA}"/>
              </a:ext>
            </a:extLst>
          </p:cNvPr>
          <p:cNvGrpSpPr/>
          <p:nvPr/>
        </p:nvGrpSpPr>
        <p:grpSpPr>
          <a:xfrm>
            <a:off x="4689118" y="4692167"/>
            <a:ext cx="1955285" cy="1381437"/>
            <a:chOff x="6416672" y="4562414"/>
            <a:chExt cx="1955285" cy="1381437"/>
          </a:xfrm>
        </p:grpSpPr>
        <p:pic>
          <p:nvPicPr>
            <p:cNvPr id="38" name="Picture 26" descr="La cuisine du jardin">
              <a:extLst>
                <a:ext uri="{FF2B5EF4-FFF2-40B4-BE49-F238E27FC236}">
                  <a16:creationId xmlns:a16="http://schemas.microsoft.com/office/drawing/2014/main" id="{5FB927B6-6380-477E-AD36-F15840EC6C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041"/>
            <a:stretch/>
          </p:blipFill>
          <p:spPr bwMode="auto">
            <a:xfrm>
              <a:off x="6416672" y="4638473"/>
              <a:ext cx="1955285" cy="130537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DC8182AF-F855-4A76-8D47-1BF66A8B15F5}"/>
                </a:ext>
              </a:extLst>
            </p:cNvPr>
            <p:cNvSpPr/>
            <p:nvPr/>
          </p:nvSpPr>
          <p:spPr>
            <a:xfrm>
              <a:off x="7589461" y="4562414"/>
              <a:ext cx="390419" cy="2762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0" name="Picture 34" descr="Graines De Capucine Banque d'image et photos - Alamy">
            <a:extLst>
              <a:ext uri="{FF2B5EF4-FFF2-40B4-BE49-F238E27FC236}">
                <a16:creationId xmlns:a16="http://schemas.microsoft.com/office/drawing/2014/main" id="{0CED8AF6-A754-4D17-B89D-A7C66ABBD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30616" y="4600361"/>
            <a:ext cx="1323429" cy="11529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Résultat de recherche d'images pour &quot;graine d'oeillet d'inde&quot;">
            <a:extLst>
              <a:ext uri="{FF2B5EF4-FFF2-40B4-BE49-F238E27FC236}">
                <a16:creationId xmlns:a16="http://schemas.microsoft.com/office/drawing/2014/main" id="{154186CE-97EF-432E-8BF0-11C953F002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922657">
            <a:off x="2308547" y="590239"/>
            <a:ext cx="1782785" cy="275815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792FEF7B-EDD7-4EFB-BBF2-D21529FFBBFA}"/>
              </a:ext>
            </a:extLst>
          </p:cNvPr>
          <p:cNvSpPr txBox="1"/>
          <p:nvPr/>
        </p:nvSpPr>
        <p:spPr>
          <a:xfrm>
            <a:off x="2005290" y="2978644"/>
            <a:ext cx="2258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spc="300" dirty="0"/>
              <a:t>ŒILLET D’INDE</a:t>
            </a:r>
          </a:p>
        </p:txBody>
      </p:sp>
      <p:pic>
        <p:nvPicPr>
          <p:cNvPr id="43" name="Picture 8">
            <a:extLst>
              <a:ext uri="{FF2B5EF4-FFF2-40B4-BE49-F238E27FC236}">
                <a16:creationId xmlns:a16="http://schemas.microsoft.com/office/drawing/2014/main" id="{E4ED9247-D07A-4396-B8A3-D4DFC304D5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76510" y="829138"/>
            <a:ext cx="823843" cy="7300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AFD2459F-0671-4055-9615-F354A42BA5F2}"/>
              </a:ext>
            </a:extLst>
          </p:cNvPr>
          <p:cNvSpPr txBox="1"/>
          <p:nvPr/>
        </p:nvSpPr>
        <p:spPr>
          <a:xfrm>
            <a:off x="8267396" y="1601927"/>
            <a:ext cx="2642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spc="300" dirty="0"/>
              <a:t>POIS DE SENTEUR</a:t>
            </a:r>
          </a:p>
        </p:txBody>
      </p:sp>
      <p:pic>
        <p:nvPicPr>
          <p:cNvPr id="45" name="Picture 2" descr="Résultat de recherche d'images pour &quot;graine de coquelicot&quot;">
            <a:extLst>
              <a:ext uri="{FF2B5EF4-FFF2-40B4-BE49-F238E27FC236}">
                <a16:creationId xmlns:a16="http://schemas.microsoft.com/office/drawing/2014/main" id="{EF831DAA-F8B1-41BB-874A-971E7EFB3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9640" y="3600450"/>
            <a:ext cx="565311" cy="48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4B33DAD9-F229-42E0-AC11-BB64CD2A6523}"/>
              </a:ext>
            </a:extLst>
          </p:cNvPr>
          <p:cNvSpPr txBox="1"/>
          <p:nvPr/>
        </p:nvSpPr>
        <p:spPr>
          <a:xfrm>
            <a:off x="186814" y="3815679"/>
            <a:ext cx="1951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spc="300" dirty="0"/>
              <a:t>COQUELICOT</a:t>
            </a:r>
          </a:p>
        </p:txBody>
      </p:sp>
    </p:spTree>
    <p:extLst>
      <p:ext uri="{BB962C8B-B14F-4D97-AF65-F5344CB8AC3E}">
        <p14:creationId xmlns:p14="http://schemas.microsoft.com/office/powerpoint/2010/main" val="823745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>
            <a:extLst>
              <a:ext uri="{FF2B5EF4-FFF2-40B4-BE49-F238E27FC236}">
                <a16:creationId xmlns:a16="http://schemas.microsoft.com/office/drawing/2014/main" id="{B91D16CF-F055-41DC-AE41-9D389FA4C7AF}"/>
              </a:ext>
            </a:extLst>
          </p:cNvPr>
          <p:cNvSpPr txBox="1"/>
          <p:nvPr/>
        </p:nvSpPr>
        <p:spPr>
          <a:xfrm>
            <a:off x="141276" y="203760"/>
            <a:ext cx="3475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GS</a:t>
            </a:r>
          </a:p>
          <a:p>
            <a:r>
              <a:rPr lang="fr-FR" dirty="0"/>
              <a:t>Pour ranger les pots de graines (E4)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896DA10-13B5-4499-B2DA-34E52F7987B4}"/>
              </a:ext>
            </a:extLst>
          </p:cNvPr>
          <p:cNvGrpSpPr/>
          <p:nvPr/>
        </p:nvGrpSpPr>
        <p:grpSpPr>
          <a:xfrm>
            <a:off x="238869" y="3019656"/>
            <a:ext cx="1458843" cy="2722707"/>
            <a:chOff x="3979526" y="3022465"/>
            <a:chExt cx="1458843" cy="2722707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AC882B95-F4E3-4C9B-B2CF-B13E570A65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62019" y="4370641"/>
              <a:ext cx="1276350" cy="1374531"/>
            </a:xfrm>
            <a:prstGeom prst="rect">
              <a:avLst/>
            </a:prstGeom>
          </p:spPr>
        </p:pic>
        <p:pic>
          <p:nvPicPr>
            <p:cNvPr id="21" name="Picture 8" descr="Graines de Haricot Coco blanc précoce - sac de 5 kgs">
              <a:extLst>
                <a:ext uri="{FF2B5EF4-FFF2-40B4-BE49-F238E27FC236}">
                  <a16:creationId xmlns:a16="http://schemas.microsoft.com/office/drawing/2014/main" id="{7CB4919F-819C-468F-8176-4B3362653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79526" y="3022465"/>
              <a:ext cx="1380400" cy="103425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Flèche : bas 21">
              <a:extLst>
                <a:ext uri="{FF2B5EF4-FFF2-40B4-BE49-F238E27FC236}">
                  <a16:creationId xmlns:a16="http://schemas.microsoft.com/office/drawing/2014/main" id="{8C387ECE-8417-44F4-82C9-BA35AEF633A7}"/>
                </a:ext>
              </a:extLst>
            </p:cNvPr>
            <p:cNvSpPr/>
            <p:nvPr/>
          </p:nvSpPr>
          <p:spPr>
            <a:xfrm>
              <a:off x="4669726" y="4133613"/>
              <a:ext cx="207074" cy="461634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5941BD78-DB34-4DD7-AA00-CD0BCBCC2B12}"/>
              </a:ext>
            </a:extLst>
          </p:cNvPr>
          <p:cNvGrpSpPr/>
          <p:nvPr/>
        </p:nvGrpSpPr>
        <p:grpSpPr>
          <a:xfrm>
            <a:off x="2115740" y="2942766"/>
            <a:ext cx="1276350" cy="2799596"/>
            <a:chOff x="5980222" y="2945575"/>
            <a:chExt cx="1276350" cy="2799596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70B2DB3C-C6F6-4FEC-B610-D1C45929A4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80222" y="4370640"/>
              <a:ext cx="1276350" cy="1374531"/>
            </a:xfrm>
            <a:prstGeom prst="rect">
              <a:avLst/>
            </a:prstGeom>
          </p:spPr>
        </p:pic>
        <p:pic>
          <p:nvPicPr>
            <p:cNvPr id="26" name="Picture 2" descr="Modern, art, Sunflowers, figure">
              <a:extLst>
                <a:ext uri="{FF2B5EF4-FFF2-40B4-BE49-F238E27FC236}">
                  <a16:creationId xmlns:a16="http://schemas.microsoft.com/office/drawing/2014/main" id="{9A29C257-4575-4B50-A60C-E22CCCE592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80222" y="2945575"/>
              <a:ext cx="1177226" cy="106421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Flèche : bas 26">
              <a:extLst>
                <a:ext uri="{FF2B5EF4-FFF2-40B4-BE49-F238E27FC236}">
                  <a16:creationId xmlns:a16="http://schemas.microsoft.com/office/drawing/2014/main" id="{D8B0CD83-CFF1-48C3-A10E-6BDB3D75E449}"/>
                </a:ext>
              </a:extLst>
            </p:cNvPr>
            <p:cNvSpPr/>
            <p:nvPr/>
          </p:nvSpPr>
          <p:spPr>
            <a:xfrm>
              <a:off x="6497048" y="4133613"/>
              <a:ext cx="207074" cy="461634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0EBC3DF0-027C-4603-802B-AF507BF3DEDC}"/>
              </a:ext>
            </a:extLst>
          </p:cNvPr>
          <p:cNvGrpSpPr/>
          <p:nvPr/>
        </p:nvGrpSpPr>
        <p:grpSpPr>
          <a:xfrm>
            <a:off x="3810118" y="2974944"/>
            <a:ext cx="1276350" cy="2767417"/>
            <a:chOff x="7798425" y="2977753"/>
            <a:chExt cx="1276350" cy="2767417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2ABF0867-1309-4E87-B620-D809CFE45D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98425" y="4370639"/>
              <a:ext cx="1276350" cy="1374531"/>
            </a:xfrm>
            <a:prstGeom prst="rect">
              <a:avLst/>
            </a:prstGeom>
          </p:spPr>
        </p:pic>
        <p:pic>
          <p:nvPicPr>
            <p:cNvPr id="30" name="Picture 10" descr="☺150 graines de blé | eBay">
              <a:extLst>
                <a:ext uri="{FF2B5EF4-FFF2-40B4-BE49-F238E27FC236}">
                  <a16:creationId xmlns:a16="http://schemas.microsoft.com/office/drawing/2014/main" id="{8A946CC8-D6B4-40D7-AEB7-B52EA95AB7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4907" y="2977753"/>
              <a:ext cx="1177226" cy="103203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Flèche : bas 30">
              <a:extLst>
                <a:ext uri="{FF2B5EF4-FFF2-40B4-BE49-F238E27FC236}">
                  <a16:creationId xmlns:a16="http://schemas.microsoft.com/office/drawing/2014/main" id="{812BCA85-910A-4331-8ADD-316BB9854B1F}"/>
                </a:ext>
              </a:extLst>
            </p:cNvPr>
            <p:cNvSpPr/>
            <p:nvPr/>
          </p:nvSpPr>
          <p:spPr>
            <a:xfrm>
              <a:off x="8324370" y="4128080"/>
              <a:ext cx="207074" cy="461634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F9531F28-9631-4E54-808E-4ACE89569D0B}"/>
              </a:ext>
            </a:extLst>
          </p:cNvPr>
          <p:cNvGrpSpPr/>
          <p:nvPr/>
        </p:nvGrpSpPr>
        <p:grpSpPr>
          <a:xfrm>
            <a:off x="7026180" y="2932332"/>
            <a:ext cx="1639082" cy="2810029"/>
            <a:chOff x="8247102" y="3246793"/>
            <a:chExt cx="1639082" cy="2810029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31DF3A69-B603-4759-A622-69EFA0939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41233" y="4682291"/>
              <a:ext cx="1276350" cy="1374531"/>
            </a:xfrm>
            <a:prstGeom prst="rect">
              <a:avLst/>
            </a:prstGeom>
          </p:spPr>
        </p:pic>
        <p:sp>
          <p:nvSpPr>
            <p:cNvPr id="34" name="Flèche : bas 33">
              <a:extLst>
                <a:ext uri="{FF2B5EF4-FFF2-40B4-BE49-F238E27FC236}">
                  <a16:creationId xmlns:a16="http://schemas.microsoft.com/office/drawing/2014/main" id="{3E70FA05-C34D-4AEC-BDB4-BC2A1781D2D2}"/>
                </a:ext>
              </a:extLst>
            </p:cNvPr>
            <p:cNvSpPr/>
            <p:nvPr/>
          </p:nvSpPr>
          <p:spPr>
            <a:xfrm>
              <a:off x="8987523" y="4451474"/>
              <a:ext cx="207074" cy="461634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5" name="Picture 16" descr="Résultat de recherche d'images pour &quot;graine d'oeillet d'inde&quot;">
              <a:extLst>
                <a:ext uri="{FF2B5EF4-FFF2-40B4-BE49-F238E27FC236}">
                  <a16:creationId xmlns:a16="http://schemas.microsoft.com/office/drawing/2014/main" id="{96CDC104-19AD-41BA-BC60-038FBB567A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247102" y="3246793"/>
              <a:ext cx="1639082" cy="102210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Image 35">
            <a:extLst>
              <a:ext uri="{FF2B5EF4-FFF2-40B4-BE49-F238E27FC236}">
                <a16:creationId xmlns:a16="http://schemas.microsoft.com/office/drawing/2014/main" id="{1E039596-FD35-459A-9D0F-9E02112026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1249" y="4367830"/>
            <a:ext cx="1276350" cy="1374531"/>
          </a:xfrm>
          <a:prstGeom prst="rect">
            <a:avLst/>
          </a:prstGeom>
        </p:spPr>
      </p:pic>
      <p:sp>
        <p:nvSpPr>
          <p:cNvPr id="37" name="Flèche : bas 36">
            <a:extLst>
              <a:ext uri="{FF2B5EF4-FFF2-40B4-BE49-F238E27FC236}">
                <a16:creationId xmlns:a16="http://schemas.microsoft.com/office/drawing/2014/main" id="{E56C682B-C482-4B40-A4FF-CAF17DAE53CF}"/>
              </a:ext>
            </a:extLst>
          </p:cNvPr>
          <p:cNvSpPr/>
          <p:nvPr/>
        </p:nvSpPr>
        <p:spPr>
          <a:xfrm>
            <a:off x="9507539" y="4137013"/>
            <a:ext cx="207074" cy="46163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Picture 18" descr="Résultat de recherche d'images pour &quot;graine de pois de senteur&quot;">
            <a:extLst>
              <a:ext uri="{FF2B5EF4-FFF2-40B4-BE49-F238E27FC236}">
                <a16:creationId xmlns:a16="http://schemas.microsoft.com/office/drawing/2014/main" id="{CCF47FFE-7D4B-479A-BA25-4A056BEEF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07888" y="2844224"/>
            <a:ext cx="1379419" cy="11618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e 38">
            <a:extLst>
              <a:ext uri="{FF2B5EF4-FFF2-40B4-BE49-F238E27FC236}">
                <a16:creationId xmlns:a16="http://schemas.microsoft.com/office/drawing/2014/main" id="{F633EE64-B676-41BD-8AF2-80CF78CF669E}"/>
              </a:ext>
            </a:extLst>
          </p:cNvPr>
          <p:cNvGrpSpPr/>
          <p:nvPr/>
        </p:nvGrpSpPr>
        <p:grpSpPr>
          <a:xfrm>
            <a:off x="5458085" y="2806125"/>
            <a:ext cx="1518220" cy="2936236"/>
            <a:chOff x="6555182" y="3120586"/>
            <a:chExt cx="1518220" cy="2936236"/>
          </a:xfrm>
        </p:grpSpPr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C0E26C62-DFC6-4A58-91E1-6391266B27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20643" y="4682291"/>
              <a:ext cx="1276350" cy="1374531"/>
            </a:xfrm>
            <a:prstGeom prst="rect">
              <a:avLst/>
            </a:prstGeom>
          </p:spPr>
        </p:pic>
        <p:sp>
          <p:nvSpPr>
            <p:cNvPr id="57" name="Flèche : bas 56">
              <a:extLst>
                <a:ext uri="{FF2B5EF4-FFF2-40B4-BE49-F238E27FC236}">
                  <a16:creationId xmlns:a16="http://schemas.microsoft.com/office/drawing/2014/main" id="{2620677E-ADF2-49A8-835B-3788D56CC41F}"/>
                </a:ext>
              </a:extLst>
            </p:cNvPr>
            <p:cNvSpPr/>
            <p:nvPr/>
          </p:nvSpPr>
          <p:spPr>
            <a:xfrm>
              <a:off x="7166933" y="4451474"/>
              <a:ext cx="207074" cy="461634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8" name="Picture 6" descr="Semer des capucines, belles… et comestibles - Hortus Focus I mag">
              <a:extLst>
                <a:ext uri="{FF2B5EF4-FFF2-40B4-BE49-F238E27FC236}">
                  <a16:creationId xmlns:a16="http://schemas.microsoft.com/office/drawing/2014/main" id="{07501F25-F68D-454E-B5EA-ED2DD1E936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55182" y="3120586"/>
              <a:ext cx="1518220" cy="1247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0F586E1B-4969-409C-9F35-2C23ABE3A481}"/>
              </a:ext>
            </a:extLst>
          </p:cNvPr>
          <p:cNvGrpSpPr/>
          <p:nvPr/>
        </p:nvGrpSpPr>
        <p:grpSpPr>
          <a:xfrm>
            <a:off x="10501358" y="3019656"/>
            <a:ext cx="1471357" cy="2722705"/>
            <a:chOff x="10520408" y="3019656"/>
            <a:chExt cx="1471357" cy="2722705"/>
          </a:xfrm>
        </p:grpSpPr>
        <p:pic>
          <p:nvPicPr>
            <p:cNvPr id="60" name="Picture 2" descr="Résultat de recherche d'images pour &quot;graine de coquelicot&quot;">
              <a:extLst>
                <a:ext uri="{FF2B5EF4-FFF2-40B4-BE49-F238E27FC236}">
                  <a16:creationId xmlns:a16="http://schemas.microsoft.com/office/drawing/2014/main" id="{7150B926-6738-4F08-AB26-3F30B6D2EB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520408" y="3019656"/>
              <a:ext cx="1471357" cy="98641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8BCD09B0-1606-4036-82CF-A33FFC7ED2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29352" y="4367830"/>
              <a:ext cx="1276350" cy="1374531"/>
            </a:xfrm>
            <a:prstGeom prst="rect">
              <a:avLst/>
            </a:prstGeom>
          </p:spPr>
        </p:pic>
        <p:sp>
          <p:nvSpPr>
            <p:cNvPr id="62" name="Flèche : bas 61">
              <a:extLst>
                <a:ext uri="{FF2B5EF4-FFF2-40B4-BE49-F238E27FC236}">
                  <a16:creationId xmlns:a16="http://schemas.microsoft.com/office/drawing/2014/main" id="{DF9E4FEF-8A89-448F-BCD7-CA22C3CA2A03}"/>
                </a:ext>
              </a:extLst>
            </p:cNvPr>
            <p:cNvSpPr/>
            <p:nvPr/>
          </p:nvSpPr>
          <p:spPr>
            <a:xfrm>
              <a:off x="11175642" y="4137013"/>
              <a:ext cx="207074" cy="461634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4760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ZoneTexte 49">
            <a:extLst>
              <a:ext uri="{FF2B5EF4-FFF2-40B4-BE49-F238E27FC236}">
                <a16:creationId xmlns:a16="http://schemas.microsoft.com/office/drawing/2014/main" id="{36C30FCA-9D36-456E-B7B8-C2EBB2FC0C27}"/>
              </a:ext>
            </a:extLst>
          </p:cNvPr>
          <p:cNvSpPr txBox="1"/>
          <p:nvPr/>
        </p:nvSpPr>
        <p:spPr>
          <a:xfrm>
            <a:off x="126770" y="245984"/>
            <a:ext cx="8659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GS</a:t>
            </a:r>
          </a:p>
          <a:p>
            <a:r>
              <a:rPr lang="fr-FR" dirty="0"/>
              <a:t>Pour associer graines et plantes (E6)</a:t>
            </a:r>
          </a:p>
        </p:txBody>
      </p:sp>
      <p:graphicFrame>
        <p:nvGraphicFramePr>
          <p:cNvPr id="24" name="Tableau 5">
            <a:extLst>
              <a:ext uri="{FF2B5EF4-FFF2-40B4-BE49-F238E27FC236}">
                <a16:creationId xmlns:a16="http://schemas.microsoft.com/office/drawing/2014/main" id="{3D6C1A1D-67B5-423E-A75F-6A384CE77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667936"/>
              </p:ext>
            </p:extLst>
          </p:nvPr>
        </p:nvGraphicFramePr>
        <p:xfrm>
          <a:off x="126770" y="940713"/>
          <a:ext cx="11912824" cy="5726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32">
                  <a:extLst>
                    <a:ext uri="{9D8B030D-6E8A-4147-A177-3AD203B41FA5}">
                      <a16:colId xmlns:a16="http://schemas.microsoft.com/office/drawing/2014/main" val="1238281034"/>
                    </a:ext>
                  </a:extLst>
                </a:gridCol>
                <a:gridCol w="1701832">
                  <a:extLst>
                    <a:ext uri="{9D8B030D-6E8A-4147-A177-3AD203B41FA5}">
                      <a16:colId xmlns:a16="http://schemas.microsoft.com/office/drawing/2014/main" val="1783974023"/>
                    </a:ext>
                  </a:extLst>
                </a:gridCol>
                <a:gridCol w="1701832">
                  <a:extLst>
                    <a:ext uri="{9D8B030D-6E8A-4147-A177-3AD203B41FA5}">
                      <a16:colId xmlns:a16="http://schemas.microsoft.com/office/drawing/2014/main" val="478616366"/>
                    </a:ext>
                  </a:extLst>
                </a:gridCol>
                <a:gridCol w="1701832">
                  <a:extLst>
                    <a:ext uri="{9D8B030D-6E8A-4147-A177-3AD203B41FA5}">
                      <a16:colId xmlns:a16="http://schemas.microsoft.com/office/drawing/2014/main" val="936340108"/>
                    </a:ext>
                  </a:extLst>
                </a:gridCol>
                <a:gridCol w="1628877">
                  <a:extLst>
                    <a:ext uri="{9D8B030D-6E8A-4147-A177-3AD203B41FA5}">
                      <a16:colId xmlns:a16="http://schemas.microsoft.com/office/drawing/2014/main" val="2303729050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2579044022"/>
                    </a:ext>
                  </a:extLst>
                </a:gridCol>
                <a:gridCol w="1657344">
                  <a:extLst>
                    <a:ext uri="{9D8B030D-6E8A-4147-A177-3AD203B41FA5}">
                      <a16:colId xmlns:a16="http://schemas.microsoft.com/office/drawing/2014/main" val="865310236"/>
                    </a:ext>
                  </a:extLst>
                </a:gridCol>
              </a:tblGrid>
              <a:tr h="282053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133822"/>
                  </a:ext>
                </a:extLst>
              </a:tr>
              <a:tr h="290625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728614"/>
                  </a:ext>
                </a:extLst>
              </a:tr>
            </a:tbl>
          </a:graphicData>
        </a:graphic>
      </p:graphicFrame>
      <p:sp>
        <p:nvSpPr>
          <p:cNvPr id="25" name="ZoneTexte 24">
            <a:extLst>
              <a:ext uri="{FF2B5EF4-FFF2-40B4-BE49-F238E27FC236}">
                <a16:creationId xmlns:a16="http://schemas.microsoft.com/office/drawing/2014/main" id="{8D4E7A98-9E81-4157-9822-59F5DAB9FCD8}"/>
              </a:ext>
            </a:extLst>
          </p:cNvPr>
          <p:cNvSpPr txBox="1"/>
          <p:nvPr/>
        </p:nvSpPr>
        <p:spPr>
          <a:xfrm>
            <a:off x="1752564" y="975522"/>
            <a:ext cx="1889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spc="300" dirty="0"/>
              <a:t>TOURNESOL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D898300-AB69-40EC-B2C4-9018D2610C7B}"/>
              </a:ext>
            </a:extLst>
          </p:cNvPr>
          <p:cNvSpPr txBox="1"/>
          <p:nvPr/>
        </p:nvSpPr>
        <p:spPr>
          <a:xfrm>
            <a:off x="6953250" y="973322"/>
            <a:ext cx="166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spc="300" dirty="0"/>
              <a:t>BLE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84FD2FA-FD37-46C3-8CE4-42809C5D500C}"/>
              </a:ext>
            </a:extLst>
          </p:cNvPr>
          <p:cNvSpPr txBox="1"/>
          <p:nvPr/>
        </p:nvSpPr>
        <p:spPr>
          <a:xfrm>
            <a:off x="3492628" y="973322"/>
            <a:ext cx="1730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spc="300" dirty="0"/>
              <a:t>HARICOT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46E2DF9-26B8-49F4-B754-A46DD92C469D}"/>
              </a:ext>
            </a:extLst>
          </p:cNvPr>
          <p:cNvSpPr txBox="1"/>
          <p:nvPr/>
        </p:nvSpPr>
        <p:spPr>
          <a:xfrm>
            <a:off x="10368352" y="975522"/>
            <a:ext cx="166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spc="300" dirty="0"/>
              <a:t>CAPUCINE</a:t>
            </a:r>
          </a:p>
        </p:txBody>
      </p:sp>
      <p:pic>
        <p:nvPicPr>
          <p:cNvPr id="51" name="Picture 16" descr="La graine de tournesol : démodée vraiment ?">
            <a:extLst>
              <a:ext uri="{FF2B5EF4-FFF2-40B4-BE49-F238E27FC236}">
                <a16:creationId xmlns:a16="http://schemas.microsoft.com/office/drawing/2014/main" id="{5E271053-E58B-4450-AB2D-0497BB33F8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1925" y="2609197"/>
            <a:ext cx="1110804" cy="106922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0" descr="Parabole du grain de blé | Graine de foi">
            <a:extLst>
              <a:ext uri="{FF2B5EF4-FFF2-40B4-BE49-F238E27FC236}">
                <a16:creationId xmlns:a16="http://schemas.microsoft.com/office/drawing/2014/main" id="{1751B167-AA7C-4340-9479-D52D40DE5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6878" y="2947508"/>
            <a:ext cx="789831" cy="7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e 52">
            <a:extLst>
              <a:ext uri="{FF2B5EF4-FFF2-40B4-BE49-F238E27FC236}">
                <a16:creationId xmlns:a16="http://schemas.microsoft.com/office/drawing/2014/main" id="{CE2AC5E3-F2CF-49A1-AD74-7E0F39BBC7BB}"/>
              </a:ext>
            </a:extLst>
          </p:cNvPr>
          <p:cNvGrpSpPr/>
          <p:nvPr/>
        </p:nvGrpSpPr>
        <p:grpSpPr>
          <a:xfrm>
            <a:off x="3614437" y="2792837"/>
            <a:ext cx="1390412" cy="904909"/>
            <a:chOff x="6416672" y="4562414"/>
            <a:chExt cx="1955285" cy="1381437"/>
          </a:xfrm>
        </p:grpSpPr>
        <p:pic>
          <p:nvPicPr>
            <p:cNvPr id="54" name="Picture 26" descr="La cuisine du jardin">
              <a:extLst>
                <a:ext uri="{FF2B5EF4-FFF2-40B4-BE49-F238E27FC236}">
                  <a16:creationId xmlns:a16="http://schemas.microsoft.com/office/drawing/2014/main" id="{E19176DE-EAFE-4FEB-90E5-29C64896E8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041"/>
            <a:stretch/>
          </p:blipFill>
          <p:spPr bwMode="auto">
            <a:xfrm>
              <a:off x="6416672" y="4638473"/>
              <a:ext cx="1955285" cy="130537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6E58B96D-7DE1-4915-94D7-CB2F725B3EEA}"/>
                </a:ext>
              </a:extLst>
            </p:cNvPr>
            <p:cNvSpPr/>
            <p:nvPr/>
          </p:nvSpPr>
          <p:spPr>
            <a:xfrm>
              <a:off x="7589461" y="4562414"/>
              <a:ext cx="390419" cy="2762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6" name="Picture 34" descr="Graines De Capucine Banque d'image et photos - Alamy">
            <a:extLst>
              <a:ext uri="{FF2B5EF4-FFF2-40B4-BE49-F238E27FC236}">
                <a16:creationId xmlns:a16="http://schemas.microsoft.com/office/drawing/2014/main" id="{4156C441-E917-4C41-BD1D-CBA23ADF0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26905" y="3005277"/>
            <a:ext cx="789831" cy="6880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Résultat de recherche d'images pour &quot;graine d'oeillet d'inde&quot;">
            <a:extLst>
              <a:ext uri="{FF2B5EF4-FFF2-40B4-BE49-F238E27FC236}">
                <a16:creationId xmlns:a16="http://schemas.microsoft.com/office/drawing/2014/main" id="{4D7E3279-A6F1-465A-A0F6-2EFF750E5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285791">
            <a:off x="415755" y="2074419"/>
            <a:ext cx="1103462" cy="17071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ZoneTexte 57">
            <a:extLst>
              <a:ext uri="{FF2B5EF4-FFF2-40B4-BE49-F238E27FC236}">
                <a16:creationId xmlns:a16="http://schemas.microsoft.com/office/drawing/2014/main" id="{5BBF69AF-D2BD-4EC6-9118-108F1E2EC4B4}"/>
              </a:ext>
            </a:extLst>
          </p:cNvPr>
          <p:cNvSpPr txBox="1"/>
          <p:nvPr/>
        </p:nvSpPr>
        <p:spPr>
          <a:xfrm>
            <a:off x="126770" y="973322"/>
            <a:ext cx="1699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spc="300" dirty="0"/>
              <a:t>ŒILLET</a:t>
            </a:r>
          </a:p>
          <a:p>
            <a:pPr algn="ctr"/>
            <a:r>
              <a:rPr lang="fr-FR" sz="2000" b="1" spc="300" dirty="0"/>
              <a:t>D’INDE</a:t>
            </a:r>
          </a:p>
        </p:txBody>
      </p:sp>
      <p:pic>
        <p:nvPicPr>
          <p:cNvPr id="59" name="Picture 8">
            <a:extLst>
              <a:ext uri="{FF2B5EF4-FFF2-40B4-BE49-F238E27FC236}">
                <a16:creationId xmlns:a16="http://schemas.microsoft.com/office/drawing/2014/main" id="{81047718-8333-4B48-A9A5-A21D065F9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91870" y="3038264"/>
            <a:ext cx="663006" cy="5875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03CA449D-260D-457D-BF73-051D5C59E61B}"/>
              </a:ext>
            </a:extLst>
          </p:cNvPr>
          <p:cNvSpPr txBox="1"/>
          <p:nvPr/>
        </p:nvSpPr>
        <p:spPr>
          <a:xfrm>
            <a:off x="5222939" y="973322"/>
            <a:ext cx="1730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spc="300" dirty="0"/>
              <a:t>POIS DE</a:t>
            </a:r>
          </a:p>
          <a:p>
            <a:pPr algn="ctr"/>
            <a:r>
              <a:rPr lang="fr-FR" sz="2000" b="1" spc="300" dirty="0"/>
              <a:t>SENTEUR</a:t>
            </a:r>
          </a:p>
        </p:txBody>
      </p:sp>
      <p:pic>
        <p:nvPicPr>
          <p:cNvPr id="61" name="Picture 2" descr="Résultat de recherche d'images pour &quot;POIS DE SENTEUR en pot&quot;">
            <a:extLst>
              <a:ext uri="{FF2B5EF4-FFF2-40B4-BE49-F238E27FC236}">
                <a16:creationId xmlns:a16="http://schemas.microsoft.com/office/drawing/2014/main" id="{C13CA738-3B3E-4773-9988-7441C98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8985" y="3934798"/>
            <a:ext cx="1508028" cy="188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Résultat de recherche d'images pour &quot;tournesol nain&quot;">
            <a:extLst>
              <a:ext uri="{FF2B5EF4-FFF2-40B4-BE49-F238E27FC236}">
                <a16:creationId xmlns:a16="http://schemas.microsoft.com/office/drawing/2014/main" id="{5BDFBA3F-2DDB-4FB1-9978-ECD277963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1834" y="3934799"/>
            <a:ext cx="1546215" cy="26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Résultat de recherche d'images pour &quot;oeillet d'inde&quot;">
            <a:extLst>
              <a:ext uri="{FF2B5EF4-FFF2-40B4-BE49-F238E27FC236}">
                <a16:creationId xmlns:a16="http://schemas.microsoft.com/office/drawing/2014/main" id="{01C4A917-EA82-43E1-96BB-C293A03C3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609" y="3936746"/>
            <a:ext cx="1587754" cy="158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Résultat de recherche d'images pour &quot;capucine&quot;">
            <a:extLst>
              <a:ext uri="{FF2B5EF4-FFF2-40B4-BE49-F238E27FC236}">
                <a16:creationId xmlns:a16="http://schemas.microsoft.com/office/drawing/2014/main" id="{98D62ABD-A0A0-4818-A469-DDFE0BD0C6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28574" y="3936746"/>
            <a:ext cx="1576632" cy="196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0" descr="Résultat de recherche d'images pour &quot;blé pousse&quot;">
            <a:extLst>
              <a:ext uri="{FF2B5EF4-FFF2-40B4-BE49-F238E27FC236}">
                <a16:creationId xmlns:a16="http://schemas.microsoft.com/office/drawing/2014/main" id="{F497E60A-A753-470B-A224-D60D3FE11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91883" y="3931052"/>
            <a:ext cx="1508028" cy="231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2" descr="Résultat de recherche d'images pour &quot;haricot pousse&quot;">
            <a:extLst>
              <a:ext uri="{FF2B5EF4-FFF2-40B4-BE49-F238E27FC236}">
                <a16:creationId xmlns:a16="http://schemas.microsoft.com/office/drawing/2014/main" id="{FE74637C-D6CA-45D8-9B24-9B9EC1B63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29503" y="3934799"/>
            <a:ext cx="1508028" cy="150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Résultat de recherche d'images pour &quot;graine de coquelicot&quot;">
            <a:extLst>
              <a:ext uri="{FF2B5EF4-FFF2-40B4-BE49-F238E27FC236}">
                <a16:creationId xmlns:a16="http://schemas.microsoft.com/office/drawing/2014/main" id="{38BD5358-D590-41BF-BB9B-816A34DB26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99932" y="3179777"/>
            <a:ext cx="565311" cy="48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EAC29231-107F-4FE9-AF34-11CA8D6FA306}"/>
              </a:ext>
            </a:extLst>
          </p:cNvPr>
          <p:cNvSpPr txBox="1"/>
          <p:nvPr/>
        </p:nvSpPr>
        <p:spPr>
          <a:xfrm>
            <a:off x="8530861" y="971098"/>
            <a:ext cx="1951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spc="300" dirty="0"/>
              <a:t>COQUELICOT</a:t>
            </a:r>
          </a:p>
        </p:txBody>
      </p:sp>
      <p:pic>
        <p:nvPicPr>
          <p:cNvPr id="69" name="Picture 2" descr="Résultat de recherche d'images pour &quot;faire pousser un coquelicot en pot maternelle&quot;">
            <a:extLst>
              <a:ext uri="{FF2B5EF4-FFF2-40B4-BE49-F238E27FC236}">
                <a16:creationId xmlns:a16="http://schemas.microsoft.com/office/drawing/2014/main" id="{D27AB4FB-516D-496A-95AB-15188B951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8481" y="3931053"/>
            <a:ext cx="1733235" cy="231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269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75D7EA2C-C061-4041-BF3D-72BCE71F3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29" y="53165"/>
            <a:ext cx="1431046" cy="137380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15455B0-796C-47AF-8B9B-26C944A457B3}"/>
              </a:ext>
            </a:extLst>
          </p:cNvPr>
          <p:cNvSpPr/>
          <p:nvPr/>
        </p:nvSpPr>
        <p:spPr>
          <a:xfrm>
            <a:off x="8899678" y="57462"/>
            <a:ext cx="329232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r-F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2020/2021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5F194CDC-EDFC-44BE-B0E8-F4F330DC256C}"/>
              </a:ext>
            </a:extLst>
          </p:cNvPr>
          <p:cNvSpPr/>
          <p:nvPr/>
        </p:nvSpPr>
        <p:spPr>
          <a:xfrm>
            <a:off x="2764464" y="133381"/>
            <a:ext cx="6879265" cy="65065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5F32370-9CB0-4910-838A-31FEF091E1E5}"/>
              </a:ext>
            </a:extLst>
          </p:cNvPr>
          <p:cNvSpPr txBox="1"/>
          <p:nvPr/>
        </p:nvSpPr>
        <p:spPr>
          <a:xfrm>
            <a:off x="2943225" y="201052"/>
            <a:ext cx="6503362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 prévue</a:t>
            </a:r>
          </a:p>
          <a:p>
            <a:pPr algn="just"/>
            <a:endParaRPr lang="fr-F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Quoi ?</a:t>
            </a:r>
          </a:p>
          <a:p>
            <a:pPr algn="just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défis mathématiques suivis grâce à un personnage récurent,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Défifi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qui vivra différentes expériences proches du vécu des enfants.</a:t>
            </a:r>
          </a:p>
          <a:p>
            <a:pPr algn="just"/>
            <a:endParaRPr lang="fr-FR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Pourquoi ?</a:t>
            </a:r>
          </a:p>
          <a:p>
            <a:pPr algn="just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développer les attendus de fin de cycle, mais également pour développer la pédagogie de projet.</a:t>
            </a:r>
          </a:p>
          <a:p>
            <a:pPr algn="just"/>
            <a:endParaRPr lang="fr-FR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 ?</a:t>
            </a:r>
          </a:p>
          <a:p>
            <a:pPr algn="just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épisode par saison, à partir de la deuxième période scolaire. Le calendrier est fixé en début d’année. Il s’appuie sur l’environnement proche des enfants afin de mettre en avant un traitement pluridisciplinaire.</a:t>
            </a:r>
          </a:p>
          <a:p>
            <a:pPr algn="just"/>
            <a:endParaRPr lang="fr-FR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?</a:t>
            </a:r>
          </a:p>
          <a:p>
            <a:pPr algn="just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Yannick Bertrand, conseiller pédagogique maternelle numérique, Florence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Carité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conseillère pédagogique maternelle départementale et Sophie Goupil, conseillère pédagogique sur la circonscription de Chatou, mettent à disposition des classes les défis.</a:t>
            </a:r>
          </a:p>
          <a:p>
            <a:pPr algn="just"/>
            <a:endParaRPr lang="fr-FR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qui ?</a:t>
            </a:r>
          </a:p>
          <a:p>
            <a:pPr algn="just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tous les élèves des écoles maternelles du département. Chaque défi sera proposé sous deux versions : une animée, une à lire (selon l’équipement de l’école, la classe). La comptine « Moustache, Moustachu » est une proposition de rituel de mise en route.</a:t>
            </a:r>
          </a:p>
          <a:p>
            <a:pPr algn="just"/>
            <a:endParaRPr lang="fr-FR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?</a:t>
            </a:r>
          </a:p>
          <a:p>
            <a:pPr algn="just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Nous vous invitons à partager les réponses aux défis, les traces, les procédures, les stratégies et les appropriations des enfants en les envoyant à l’adresse mail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missionmaternelle78@ac-versailles.fr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N’oubliez pas de nommer vos fichiers pour qu’ils soient facilement reconnaissables : Défi n° … / Nom de la circonscription / Nom de l’école / Nom de l’enseignant.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CF1C9C4A-75DB-45DB-8044-7F83CEE7DBE8}"/>
              </a:ext>
            </a:extLst>
          </p:cNvPr>
          <p:cNvSpPr/>
          <p:nvPr/>
        </p:nvSpPr>
        <p:spPr>
          <a:xfrm>
            <a:off x="9830586" y="1391954"/>
            <a:ext cx="2139665" cy="52479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2755264-9CF4-4906-B1EB-896D7BAAF6F6}"/>
              </a:ext>
            </a:extLst>
          </p:cNvPr>
          <p:cNvSpPr txBox="1"/>
          <p:nvPr/>
        </p:nvSpPr>
        <p:spPr>
          <a:xfrm>
            <a:off x="9879745" y="1519773"/>
            <a:ext cx="206000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Repères didactiques</a:t>
            </a:r>
          </a:p>
          <a:p>
            <a:pPr algn="just"/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kern="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Les défis maths proposés vous permettront de confronter vos élèves à des problèmes à leur portée et ainsi provoquer leur réflexion. </a:t>
            </a:r>
          </a:p>
          <a:p>
            <a:endParaRPr lang="fr-FR" sz="1400" kern="50" dirty="0"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r>
              <a:rPr lang="fr-FR" sz="1400" u="sng" kern="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Il est important que les réponses ne soient pas directement disponibles</a:t>
            </a:r>
            <a:r>
              <a:rPr lang="fr-FR" sz="1400" kern="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 : les élèves doivent avoir besoin de réfléchir, de construire des stratégies. </a:t>
            </a:r>
          </a:p>
          <a:p>
            <a:endParaRPr lang="fr-FR" sz="1400" kern="50" dirty="0"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r>
              <a:rPr lang="fr-FR" sz="1400" kern="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Si les situations proposées ne sont pas en adéquation avec les compétences de vos élèves, vous pouvez modifier un paramètre pour adapter la situation.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890E394C-560B-4894-B3B6-71A51F31B202}"/>
              </a:ext>
            </a:extLst>
          </p:cNvPr>
          <p:cNvSpPr/>
          <p:nvPr/>
        </p:nvSpPr>
        <p:spPr>
          <a:xfrm>
            <a:off x="186564" y="1391954"/>
            <a:ext cx="2389750" cy="52479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2E166D5-9807-4C61-B973-B5AC9CD391A3}"/>
              </a:ext>
            </a:extLst>
          </p:cNvPr>
          <p:cNvSpPr txBox="1"/>
          <p:nvPr/>
        </p:nvSpPr>
        <p:spPr>
          <a:xfrm>
            <a:off x="287440" y="1520767"/>
            <a:ext cx="2286691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Moustache, Moustachu</a:t>
            </a:r>
          </a:p>
          <a:p>
            <a:endParaRPr lang="fr-FR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Moustache, Moustachu</a:t>
            </a:r>
          </a:p>
          <a:p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(caresser ses moustaches)</a:t>
            </a:r>
          </a:p>
          <a:p>
            <a:endParaRPr lang="fr-FR" sz="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Voici le chat</a:t>
            </a:r>
          </a:p>
          <a:p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(présenter ses deux mains ouvertes)</a:t>
            </a:r>
          </a:p>
          <a:p>
            <a:endParaRPr lang="fr-FR" sz="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Griffa, griffu</a:t>
            </a:r>
          </a:p>
          <a:p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(avancer une main en montrant ses griffes)</a:t>
            </a:r>
          </a:p>
          <a:p>
            <a:endParaRPr lang="fr-FR" sz="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Griffa, griffu</a:t>
            </a:r>
          </a:p>
          <a:p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(avancer l’autre main en montrant ses griffes)</a:t>
            </a:r>
          </a:p>
          <a:p>
            <a:endParaRPr lang="fr-FR" sz="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Sortez les griffes</a:t>
            </a:r>
          </a:p>
          <a:p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(les deux mains crispées en avant)</a:t>
            </a:r>
          </a:p>
          <a:p>
            <a:endParaRPr lang="fr-FR" sz="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Rentrez les griffes</a:t>
            </a:r>
          </a:p>
          <a:p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(les poings fermés)</a:t>
            </a:r>
          </a:p>
          <a:p>
            <a:endParaRPr lang="fr-FR" sz="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Chats, réfléchissez…</a:t>
            </a:r>
          </a:p>
          <a:p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(un doigt fait des cercles au niveau de la tempe) 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C83FA5C0-7959-4046-BA63-A619CC136F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8906" y="202168"/>
            <a:ext cx="900476" cy="161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8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84F88D4-0E98-44F5-8B0B-D211AA4204E7}"/>
              </a:ext>
            </a:extLst>
          </p:cNvPr>
          <p:cNvSpPr/>
          <p:nvPr/>
        </p:nvSpPr>
        <p:spPr>
          <a:xfrm>
            <a:off x="95554" y="116636"/>
            <a:ext cx="4298063" cy="3514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A2D123-8767-4D90-B958-9E8BBB333702}"/>
              </a:ext>
            </a:extLst>
          </p:cNvPr>
          <p:cNvSpPr/>
          <p:nvPr/>
        </p:nvSpPr>
        <p:spPr>
          <a:xfrm>
            <a:off x="95553" y="52035"/>
            <a:ext cx="429806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r>
              <a:rPr lang="fr-FR" sz="2400" b="1" cap="none" spc="0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ème</a:t>
            </a:r>
            <a:r>
              <a:rPr lang="fr-F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défi - Printemps (Période 4)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0979F2-3E62-4353-819E-43C57263F47A}"/>
              </a:ext>
            </a:extLst>
          </p:cNvPr>
          <p:cNvSpPr/>
          <p:nvPr/>
        </p:nvSpPr>
        <p:spPr>
          <a:xfrm>
            <a:off x="7365553" y="115147"/>
            <a:ext cx="4688359" cy="48013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E93029A-717A-47EF-926E-7CE6E9B696EF}"/>
              </a:ext>
            </a:extLst>
          </p:cNvPr>
          <p:cNvSpPr txBox="1"/>
          <p:nvPr/>
        </p:nvSpPr>
        <p:spPr>
          <a:xfrm>
            <a:off x="7381875" y="100350"/>
            <a:ext cx="4669523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Etape 3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Découverte du rangement.</a:t>
            </a:r>
          </a:p>
          <a:p>
            <a:pPr algn="just"/>
            <a:endParaRPr lang="fr-FR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Diapositive E3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(en collectif)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Comptine rituelle.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Retour rapide sur la situation.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Projeter la diapositive 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Lire ou Activer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Défifi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s’adressant aux enfants. Faire verbaliser ce qu’il a fait. </a:t>
            </a:r>
          </a:p>
          <a:p>
            <a:pPr algn="just"/>
            <a:endParaRPr lang="fr-FR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puis enchainez avec la diapositive suivante…</a:t>
            </a:r>
          </a:p>
          <a:p>
            <a:pPr algn="just"/>
            <a:endParaRPr lang="fr-FR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Etape 4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Découverte du désordre.</a:t>
            </a:r>
          </a:p>
          <a:p>
            <a:pPr algn="just"/>
            <a:endParaRPr lang="fr-FR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Diapositive E4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(en petits groupes)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Projeter la diapositive 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Lire ou Activer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Défifi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s’adressant aux enfants. Faire verbaliser le problème de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Défifi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proposez aux enfants de l’aider.</a:t>
            </a:r>
          </a:p>
          <a:p>
            <a:pPr algn="just"/>
            <a:endParaRPr lang="fr-FR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Découper au préalable les petits pots de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Défifi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matériel dans les diapositives suivantes), ou si c’est possible, proposer aux enfants les graines sélectionnées par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Défifi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Vous pouvez également modifier les graines du diaporama pour les remplacer par celles que vous avez.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6F7A0C-C43F-40BF-8E16-02A56CDDDBA2}"/>
              </a:ext>
            </a:extLst>
          </p:cNvPr>
          <p:cNvSpPr/>
          <p:nvPr/>
        </p:nvSpPr>
        <p:spPr>
          <a:xfrm>
            <a:off x="4520170" y="115147"/>
            <a:ext cx="2718831" cy="48028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01B9126-CAF9-461F-86B5-1873080AC772}"/>
              </a:ext>
            </a:extLst>
          </p:cNvPr>
          <p:cNvSpPr txBox="1"/>
          <p:nvPr/>
        </p:nvSpPr>
        <p:spPr>
          <a:xfrm>
            <a:off x="4515110" y="116636"/>
            <a:ext cx="273068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Etape 2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Découverte du classement.</a:t>
            </a:r>
          </a:p>
          <a:p>
            <a:pPr algn="just"/>
            <a:endParaRPr lang="fr-FR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Diapositive E2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(en petits groupes)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Comptine rituelle.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Retour rapide sur la situation.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Projeter la diapositive sans enclencher l’animation ou lire ce que dit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Défifi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dans un premier temps : laisser les enfants verbaliser ce que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Défifi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fait. 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Puis lire ou déclencher l’animation.</a:t>
            </a:r>
          </a:p>
          <a:p>
            <a:pPr algn="just"/>
            <a:endParaRPr lang="fr-FR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Faire faire aux enfants des classements de graines (possibilité de reprendre la séance proposée p2 dans la lettre maternelle « 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Réfléchir et résoudre des problèmes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» sur le tri de graines boîtes fermées).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12C361-27C0-4069-8980-6D9842F7D821}"/>
              </a:ext>
            </a:extLst>
          </p:cNvPr>
          <p:cNvSpPr/>
          <p:nvPr/>
        </p:nvSpPr>
        <p:spPr>
          <a:xfrm>
            <a:off x="138424" y="2984500"/>
            <a:ext cx="4250729" cy="37568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9544B23-E539-4AA9-B098-C53E09E81F1B}"/>
              </a:ext>
            </a:extLst>
          </p:cNvPr>
          <p:cNvSpPr txBox="1"/>
          <p:nvPr/>
        </p:nvSpPr>
        <p:spPr>
          <a:xfrm>
            <a:off x="138088" y="2984500"/>
            <a:ext cx="423920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Etape 1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Découverte de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Défifi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de la situation.</a:t>
            </a:r>
          </a:p>
          <a:p>
            <a:pPr algn="just"/>
            <a:endParaRPr lang="fr-FR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Première diapositive E1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(collectif)</a:t>
            </a:r>
            <a:endParaRPr lang="fr-FR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Comptine rituelle « Moustache Moustachu ».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Projeter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Défifi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s’adresse aux enfants ou Proposer une mise en scène à partir d’une lettre envoyée par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Défifi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(selon l’équipement de l’école / la classe).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Langage autour du personnage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Défifi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(Rappel si le Défi 1 a été fait : Qui est-ce ? Ce qu’il aime ? …).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Accueillir ce que disent les enfants spontanément, reformuler en écho, relancer la parole au groupe… (Langage autour de la situation).</a:t>
            </a:r>
          </a:p>
          <a:p>
            <a:pPr algn="just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Exemple : C’est le printemps, il y a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Défifi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 voit des cailloux ? des graines…</a:t>
            </a:r>
          </a:p>
          <a:p>
            <a:pPr algn="just"/>
            <a:endParaRPr lang="fr-FR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(dans le respect du protocole)</a:t>
            </a:r>
            <a:endParaRPr lang="fr-FR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Sortie dans la cour, dans le parc voisin pour observer l’arrivée du printemps (bourgeons, feuilles, fleurs…)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5F9307-B23D-46FD-913C-C80BDE7DC6D5}"/>
              </a:ext>
            </a:extLst>
          </p:cNvPr>
          <p:cNvSpPr/>
          <p:nvPr/>
        </p:nvSpPr>
        <p:spPr>
          <a:xfrm>
            <a:off x="130376" y="542275"/>
            <a:ext cx="4258777" cy="23545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079AEC6-2409-4EB2-A953-E3B0B48855DD}"/>
              </a:ext>
            </a:extLst>
          </p:cNvPr>
          <p:cNvSpPr txBox="1"/>
          <p:nvPr/>
        </p:nvSpPr>
        <p:spPr>
          <a:xfrm>
            <a:off x="133959" y="504303"/>
            <a:ext cx="4133241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Construire les premiers outils pour structurer sa pensée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Stabiliser la connaissance des petits nombres.</a:t>
            </a:r>
          </a:p>
          <a:p>
            <a:pPr algn="just"/>
            <a:endParaRPr lang="fr-FR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Objectifs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Classer, ranger des objets d’une collection définie.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Utiliser le nombre pour définir la position d’un objet dans une situation organisée.</a:t>
            </a:r>
          </a:p>
          <a:p>
            <a:pPr algn="just"/>
            <a:endParaRPr lang="fr-FR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Lexique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nature, printemps, graines, pots, fleurs, plantes, semis / V = classer, ranger</a:t>
            </a:r>
          </a:p>
          <a:p>
            <a:pPr algn="just"/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Autour des plantations (graine, terre, pelle, pot, fleur, plante / V = semer, arroser, attendre, pousser)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FCC80E7C-B9A7-4123-B39E-B747A2BDEE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890" y="5070919"/>
            <a:ext cx="1285505" cy="15625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B34769-FCC4-44BA-B501-8588F3815FAC}"/>
              </a:ext>
            </a:extLst>
          </p:cNvPr>
          <p:cNvSpPr/>
          <p:nvPr/>
        </p:nvSpPr>
        <p:spPr>
          <a:xfrm>
            <a:off x="6347638" y="5024161"/>
            <a:ext cx="5725026" cy="16844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489640A-56AF-4698-A3F9-C6617179B4FE}"/>
              </a:ext>
            </a:extLst>
          </p:cNvPr>
          <p:cNvSpPr txBox="1"/>
          <p:nvPr/>
        </p:nvSpPr>
        <p:spPr>
          <a:xfrm>
            <a:off x="6347638" y="5024161"/>
            <a:ext cx="57037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Remarque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algn="just"/>
            <a:endParaRPr lang="fr-FR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identifier les graines triées par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Défifi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vous avez la possibilité d’utiliser les documents ci-après :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5 pour les PS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7 pour les MS 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10 pour les GS</a:t>
            </a:r>
          </a:p>
          <a:p>
            <a:pPr algn="just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intrus sur chacune des pages s’est glissé =&gt; graine de maïs</a:t>
            </a:r>
          </a:p>
          <a:p>
            <a:pPr algn="just"/>
            <a:endParaRPr lang="fr-FR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2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69BC63E-0AEE-4F17-8C1D-44C012544413}"/>
              </a:ext>
            </a:extLst>
          </p:cNvPr>
          <p:cNvSpPr/>
          <p:nvPr/>
        </p:nvSpPr>
        <p:spPr>
          <a:xfrm>
            <a:off x="200691" y="165548"/>
            <a:ext cx="4169369" cy="3866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ADE66E0-D2E9-41B8-BC1A-3D1B6C69ADFC}"/>
              </a:ext>
            </a:extLst>
          </p:cNvPr>
          <p:cNvSpPr txBox="1"/>
          <p:nvPr/>
        </p:nvSpPr>
        <p:spPr>
          <a:xfrm>
            <a:off x="198515" y="204999"/>
            <a:ext cx="41693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PETITE SECTION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99BA94-55FE-46F9-B011-EB0BD2D0D88F}"/>
              </a:ext>
            </a:extLst>
          </p:cNvPr>
          <p:cNvSpPr/>
          <p:nvPr/>
        </p:nvSpPr>
        <p:spPr>
          <a:xfrm>
            <a:off x="198515" y="668612"/>
            <a:ext cx="4171547" cy="26364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F7B0EF1-1ED4-43BE-A9A3-5AFB76DB984D}"/>
              </a:ext>
            </a:extLst>
          </p:cNvPr>
          <p:cNvSpPr txBox="1"/>
          <p:nvPr/>
        </p:nvSpPr>
        <p:spPr>
          <a:xfrm>
            <a:off x="200692" y="667617"/>
            <a:ext cx="416936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Etape 5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Prolongement vers des plantations. </a:t>
            </a:r>
          </a:p>
          <a:p>
            <a:pPr algn="just"/>
            <a:endParaRPr 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Diapositive E5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(collectif)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Comptine rituelle.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Projeter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Défifi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s’adresse aux enfants ou lire.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Faire verbaliser le questionnement de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Défifi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accueillir les propositions des enfants.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Mise en projet : réaliser des plantations de graines (Exemple : pour offrir aux parents en mai/juin).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Ecrire à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Défifi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lui expliquer les étapes pour semer une graine. (Possibilité d’envoyer des photos, vidéos, etc…).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FCC80E7C-B9A7-4123-B39E-B747A2BDEE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67" y="4597032"/>
            <a:ext cx="1519067" cy="184642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B7C897D-252C-4EF0-B726-35FE7ADA7D85}"/>
              </a:ext>
            </a:extLst>
          </p:cNvPr>
          <p:cNvSpPr/>
          <p:nvPr/>
        </p:nvSpPr>
        <p:spPr>
          <a:xfrm>
            <a:off x="4510422" y="165548"/>
            <a:ext cx="7480887" cy="3866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3348A9B-63AE-4257-8AA3-C0BF6085C713}"/>
              </a:ext>
            </a:extLst>
          </p:cNvPr>
          <p:cNvSpPr txBox="1"/>
          <p:nvPr/>
        </p:nvSpPr>
        <p:spPr>
          <a:xfrm>
            <a:off x="4508245" y="204999"/>
            <a:ext cx="74808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MOYENNE SECTION et GRANDE SECTION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F81EC6-AEED-4CEA-A7C0-EEF993995914}"/>
              </a:ext>
            </a:extLst>
          </p:cNvPr>
          <p:cNvSpPr/>
          <p:nvPr/>
        </p:nvSpPr>
        <p:spPr>
          <a:xfrm>
            <a:off x="4508246" y="668612"/>
            <a:ext cx="7484795" cy="3169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63FCEFE-E63B-4D22-AB88-1F74B9B2599D}"/>
              </a:ext>
            </a:extLst>
          </p:cNvPr>
          <p:cNvSpPr txBox="1"/>
          <p:nvPr/>
        </p:nvSpPr>
        <p:spPr>
          <a:xfrm>
            <a:off x="4510423" y="667617"/>
            <a:ext cx="738741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Etape 5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Prolongement vers </a:t>
            </a:r>
            <a:r>
              <a:rPr lang="fr-FR" sz="1400">
                <a:latin typeface="Times New Roman" panose="02020603050405020304" pitchFamily="18" charset="0"/>
                <a:cs typeface="Times New Roman" panose="02020603050405020304" pitchFamily="18" charset="0"/>
              </a:rPr>
              <a:t>des plantations. 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Diapositives E5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(collectif)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Comptine rituelle.</a:t>
            </a:r>
          </a:p>
          <a:p>
            <a:pPr algn="just"/>
            <a:endParaRPr 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ère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diapositive E5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Projeter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Défifi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s’adresse aux enfants ou lire ce qu’il dit en le mettant en scène.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Faire verbaliser le projet de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Défifi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Mise en projet : réaliser des plantations de graines. Comment faire ?</a:t>
            </a:r>
          </a:p>
          <a:p>
            <a:pPr algn="just"/>
            <a:endParaRPr 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7 diapositives suivantes permettent de mettre en place le script de la plantation (cf.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lettre sur la compréhension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démarche de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Joole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Ecrire à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Défifi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lui expliquer les étapes pour semer une graine. (Possibilité d’envoyer des photos, vidéos, etc…).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6A4B3E-5C4F-42D1-85C4-0C2DC256D95C}"/>
              </a:ext>
            </a:extLst>
          </p:cNvPr>
          <p:cNvSpPr/>
          <p:nvPr/>
        </p:nvSpPr>
        <p:spPr>
          <a:xfrm>
            <a:off x="4504334" y="3953105"/>
            <a:ext cx="7484795" cy="27393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4274EB-6152-4EE9-B853-1A4ABBDDD5B7}"/>
              </a:ext>
            </a:extLst>
          </p:cNvPr>
          <p:cNvSpPr txBox="1"/>
          <p:nvPr/>
        </p:nvSpPr>
        <p:spPr>
          <a:xfrm>
            <a:off x="4506511" y="3959117"/>
            <a:ext cx="7482618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Etape 6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Quelle graine n’a pas poussé ?. </a:t>
            </a:r>
          </a:p>
          <a:p>
            <a:pPr algn="just"/>
            <a:endParaRPr 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Diapositive E6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(collectif puis petits groupes)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Comptine rituelle.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Projeter la diapositive 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Lire ou Activer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Défifi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s’adressant aux enfants. Faire verbaliser le problème de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Défifi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proposez aux enfants de l’aider.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petits groupes : faire expliciter comment ils vont faire pour trouver (lien entre diapos E6 et E3). Aide à apporter au cours de la réflexion : document ci-après p9 pour les MS et p12 pour les GS.</a:t>
            </a:r>
          </a:p>
          <a:p>
            <a:pPr algn="just"/>
            <a:endParaRPr 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Ecrire à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Défifi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lui apporter une réponse.</a:t>
            </a:r>
          </a:p>
        </p:txBody>
      </p:sp>
      <p:sp>
        <p:nvSpPr>
          <p:cNvPr id="5" name="Bulle narrative : ronde 4">
            <a:extLst>
              <a:ext uri="{FF2B5EF4-FFF2-40B4-BE49-F238E27FC236}">
                <a16:creationId xmlns:a16="http://schemas.microsoft.com/office/drawing/2014/main" id="{0D16B9EF-BC28-43C5-BABC-4F1D8C37196B}"/>
              </a:ext>
            </a:extLst>
          </p:cNvPr>
          <p:cNvSpPr/>
          <p:nvPr/>
        </p:nvSpPr>
        <p:spPr>
          <a:xfrm>
            <a:off x="1813234" y="3498999"/>
            <a:ext cx="2489293" cy="1969902"/>
          </a:xfrm>
          <a:prstGeom prst="wedgeEllipseCallout">
            <a:avLst>
              <a:gd name="adj1" fmla="val -54994"/>
              <a:gd name="adj2" fmla="val 294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Si vos élèves m’écrivent, je leur répondrai…</a:t>
            </a:r>
          </a:p>
        </p:txBody>
      </p:sp>
    </p:spTree>
    <p:extLst>
      <p:ext uri="{BB962C8B-B14F-4D97-AF65-F5344CB8AC3E}">
        <p14:creationId xmlns:p14="http://schemas.microsoft.com/office/powerpoint/2010/main" val="249830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>
            <a:extLst>
              <a:ext uri="{FF2B5EF4-FFF2-40B4-BE49-F238E27FC236}">
                <a16:creationId xmlns:a16="http://schemas.microsoft.com/office/drawing/2014/main" id="{B91D16CF-F055-41DC-AE41-9D389FA4C7AF}"/>
              </a:ext>
            </a:extLst>
          </p:cNvPr>
          <p:cNvSpPr txBox="1"/>
          <p:nvPr/>
        </p:nvSpPr>
        <p:spPr>
          <a:xfrm>
            <a:off x="141276" y="203760"/>
            <a:ext cx="3553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PS</a:t>
            </a:r>
          </a:p>
          <a:p>
            <a:r>
              <a:rPr lang="fr-FR" dirty="0"/>
              <a:t>Pour identifier les graines triées (E2)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66C915-4450-483E-985B-38165D5CFB09}"/>
              </a:ext>
            </a:extLst>
          </p:cNvPr>
          <p:cNvSpPr txBox="1"/>
          <p:nvPr/>
        </p:nvSpPr>
        <p:spPr>
          <a:xfrm>
            <a:off x="3275114" y="4921662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spc="300" dirty="0"/>
              <a:t>MAÏS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8D50D51-A01B-45F7-B6F6-8EB4C1EFCA78}"/>
              </a:ext>
            </a:extLst>
          </p:cNvPr>
          <p:cNvSpPr txBox="1"/>
          <p:nvPr/>
        </p:nvSpPr>
        <p:spPr>
          <a:xfrm>
            <a:off x="5378752" y="2426884"/>
            <a:ext cx="1829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spc="300" dirty="0"/>
              <a:t>TOURNESOL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2385E41-DDC9-4AE9-AEB1-AEC9ADDBF594}"/>
              </a:ext>
            </a:extLst>
          </p:cNvPr>
          <p:cNvSpPr txBox="1"/>
          <p:nvPr/>
        </p:nvSpPr>
        <p:spPr>
          <a:xfrm>
            <a:off x="9310788" y="2420074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spc="300" dirty="0"/>
              <a:t>BLE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05B8D86-2011-43B1-9651-C634EBE2BCE0}"/>
              </a:ext>
            </a:extLst>
          </p:cNvPr>
          <p:cNvSpPr txBox="1"/>
          <p:nvPr/>
        </p:nvSpPr>
        <p:spPr>
          <a:xfrm>
            <a:off x="6111397" y="5595534"/>
            <a:ext cx="1413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spc="300" dirty="0"/>
              <a:t>HARICOT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DE21794-BC90-4AAF-BE16-40C5B37D62DA}"/>
              </a:ext>
            </a:extLst>
          </p:cNvPr>
          <p:cNvSpPr txBox="1"/>
          <p:nvPr/>
        </p:nvSpPr>
        <p:spPr>
          <a:xfrm>
            <a:off x="9179377" y="5395479"/>
            <a:ext cx="15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spc="300" dirty="0"/>
              <a:t>CAPUCINE</a:t>
            </a:r>
          </a:p>
        </p:txBody>
      </p:sp>
      <p:pic>
        <p:nvPicPr>
          <p:cNvPr id="34" name="Picture 16" descr="La graine de tournesol : démodée vraiment ?">
            <a:extLst>
              <a:ext uri="{FF2B5EF4-FFF2-40B4-BE49-F238E27FC236}">
                <a16:creationId xmlns:a16="http://schemas.microsoft.com/office/drawing/2014/main" id="{B74BE289-3E64-4C09-A8CE-03A0BE1DA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4475" y="826710"/>
            <a:ext cx="1662397" cy="16001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0" descr="Parabole du grain de blé | Graine de foi">
            <a:extLst>
              <a:ext uri="{FF2B5EF4-FFF2-40B4-BE49-F238E27FC236}">
                <a16:creationId xmlns:a16="http://schemas.microsoft.com/office/drawing/2014/main" id="{AC6D67F8-9FF6-4C4C-9618-EE5A44055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7520" y="901087"/>
            <a:ext cx="1585690" cy="143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11,499 One Corn Stalk Stock Photos, Pictures &amp; Royalty-Free Images - iStock">
            <a:extLst>
              <a:ext uri="{FF2B5EF4-FFF2-40B4-BE49-F238E27FC236}">
                <a16:creationId xmlns:a16="http://schemas.microsoft.com/office/drawing/2014/main" id="{400C89CE-2D81-4B2C-923F-C72F78302F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7500" y="3595627"/>
            <a:ext cx="1593232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id="{769FCC1D-0EFE-495C-B9A2-9EBE9606BC58}"/>
              </a:ext>
            </a:extLst>
          </p:cNvPr>
          <p:cNvGrpSpPr/>
          <p:nvPr/>
        </p:nvGrpSpPr>
        <p:grpSpPr>
          <a:xfrm>
            <a:off x="5645147" y="4229039"/>
            <a:ext cx="1955285" cy="1381437"/>
            <a:chOff x="6416672" y="4562414"/>
            <a:chExt cx="1955285" cy="1381437"/>
          </a:xfrm>
        </p:grpSpPr>
        <p:pic>
          <p:nvPicPr>
            <p:cNvPr id="38" name="Picture 26" descr="La cuisine du jardin">
              <a:extLst>
                <a:ext uri="{FF2B5EF4-FFF2-40B4-BE49-F238E27FC236}">
                  <a16:creationId xmlns:a16="http://schemas.microsoft.com/office/drawing/2014/main" id="{4E92BD9C-E1F3-4F72-999D-F7985F0753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041"/>
            <a:stretch/>
          </p:blipFill>
          <p:spPr bwMode="auto">
            <a:xfrm>
              <a:off x="6416672" y="4638473"/>
              <a:ext cx="1955285" cy="130537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1EFF420A-F2D1-4D19-A6FB-EE0AEF313388}"/>
                </a:ext>
              </a:extLst>
            </p:cNvPr>
            <p:cNvSpPr/>
            <p:nvPr/>
          </p:nvSpPr>
          <p:spPr>
            <a:xfrm>
              <a:off x="7589461" y="4562414"/>
              <a:ext cx="390419" cy="2762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0" name="Picture 34" descr="Graines De Capucine Banque d'image et photos - Alamy">
            <a:extLst>
              <a:ext uri="{FF2B5EF4-FFF2-40B4-BE49-F238E27FC236}">
                <a16:creationId xmlns:a16="http://schemas.microsoft.com/office/drawing/2014/main" id="{68E25E55-61AD-4581-969C-4FF430BBE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06446" y="3972264"/>
            <a:ext cx="1512794" cy="13178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968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>
            <a:extLst>
              <a:ext uri="{FF2B5EF4-FFF2-40B4-BE49-F238E27FC236}">
                <a16:creationId xmlns:a16="http://schemas.microsoft.com/office/drawing/2014/main" id="{B91D16CF-F055-41DC-AE41-9D389FA4C7AF}"/>
              </a:ext>
            </a:extLst>
          </p:cNvPr>
          <p:cNvSpPr txBox="1"/>
          <p:nvPr/>
        </p:nvSpPr>
        <p:spPr>
          <a:xfrm>
            <a:off x="141276" y="203760"/>
            <a:ext cx="3475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PS</a:t>
            </a:r>
          </a:p>
          <a:p>
            <a:r>
              <a:rPr lang="fr-FR" dirty="0"/>
              <a:t>Pour ranger les pots de graines (E4)</a:t>
            </a: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B0A364CC-F249-4E02-B213-C9BC2B05E26F}"/>
              </a:ext>
            </a:extLst>
          </p:cNvPr>
          <p:cNvGrpSpPr>
            <a:grpSpLocks noChangeAspect="1"/>
          </p:cNvGrpSpPr>
          <p:nvPr/>
        </p:nvGrpSpPr>
        <p:grpSpPr>
          <a:xfrm>
            <a:off x="3231665" y="1477446"/>
            <a:ext cx="2390319" cy="4461164"/>
            <a:chOff x="3682399" y="3009277"/>
            <a:chExt cx="1458843" cy="2722707"/>
          </a:xfrm>
        </p:grpSpPr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93C8B21A-2324-40A8-B0D3-4D4DD3CF7D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64892" y="4357453"/>
              <a:ext cx="1276350" cy="1374531"/>
            </a:xfrm>
            <a:prstGeom prst="rect">
              <a:avLst/>
            </a:prstGeom>
          </p:spPr>
        </p:pic>
        <p:pic>
          <p:nvPicPr>
            <p:cNvPr id="43" name="Picture 8" descr="Graines de Haricot Coco blanc précoce - sac de 5 kgs">
              <a:extLst>
                <a:ext uri="{FF2B5EF4-FFF2-40B4-BE49-F238E27FC236}">
                  <a16:creationId xmlns:a16="http://schemas.microsoft.com/office/drawing/2014/main" id="{AC2A2C5F-6412-4A8E-AD0D-60A21992DC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82399" y="3009277"/>
              <a:ext cx="1380400" cy="103425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Flèche : bas 43">
              <a:extLst>
                <a:ext uri="{FF2B5EF4-FFF2-40B4-BE49-F238E27FC236}">
                  <a16:creationId xmlns:a16="http://schemas.microsoft.com/office/drawing/2014/main" id="{6DAF283A-675E-4DC9-B7A2-FCAED1B8736A}"/>
                </a:ext>
              </a:extLst>
            </p:cNvPr>
            <p:cNvSpPr/>
            <p:nvPr/>
          </p:nvSpPr>
          <p:spPr>
            <a:xfrm>
              <a:off x="4372599" y="4120425"/>
              <a:ext cx="207074" cy="461634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69FCA42-34AD-4B20-92B4-FB2B3D6BB3E1}"/>
              </a:ext>
            </a:extLst>
          </p:cNvPr>
          <p:cNvGrpSpPr>
            <a:grpSpLocks noChangeAspect="1"/>
          </p:cNvGrpSpPr>
          <p:nvPr/>
        </p:nvGrpSpPr>
        <p:grpSpPr>
          <a:xfrm>
            <a:off x="9784991" y="1351462"/>
            <a:ext cx="2091304" cy="4587148"/>
            <a:chOff x="10365199" y="570904"/>
            <a:chExt cx="1276350" cy="2799596"/>
          </a:xfrm>
        </p:grpSpPr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A09402F7-198E-4DFF-A34E-3AB09384D2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65199" y="1995969"/>
              <a:ext cx="1276350" cy="1374531"/>
            </a:xfrm>
            <a:prstGeom prst="rect">
              <a:avLst/>
            </a:prstGeom>
          </p:spPr>
        </p:pic>
        <p:pic>
          <p:nvPicPr>
            <p:cNvPr id="47" name="Picture 2" descr="Modern, art, Sunflowers, figure">
              <a:extLst>
                <a:ext uri="{FF2B5EF4-FFF2-40B4-BE49-F238E27FC236}">
                  <a16:creationId xmlns:a16="http://schemas.microsoft.com/office/drawing/2014/main" id="{C65291D0-98BC-48AE-B310-59811B453B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365199" y="570904"/>
              <a:ext cx="1177226" cy="106421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Flèche : bas 47">
              <a:extLst>
                <a:ext uri="{FF2B5EF4-FFF2-40B4-BE49-F238E27FC236}">
                  <a16:creationId xmlns:a16="http://schemas.microsoft.com/office/drawing/2014/main" id="{7D9FB99E-E78F-417D-80FF-5BC7FE9FEB9E}"/>
                </a:ext>
              </a:extLst>
            </p:cNvPr>
            <p:cNvSpPr/>
            <p:nvPr/>
          </p:nvSpPr>
          <p:spPr>
            <a:xfrm>
              <a:off x="10882025" y="1758942"/>
              <a:ext cx="207074" cy="461634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1F710CAC-EB25-417D-9CAB-8DB6F5FD2507}"/>
              </a:ext>
            </a:extLst>
          </p:cNvPr>
          <p:cNvGrpSpPr>
            <a:grpSpLocks noChangeAspect="1"/>
          </p:cNvGrpSpPr>
          <p:nvPr/>
        </p:nvGrpSpPr>
        <p:grpSpPr>
          <a:xfrm>
            <a:off x="6653167" y="1450992"/>
            <a:ext cx="2091304" cy="4534423"/>
            <a:chOff x="8315180" y="2877478"/>
            <a:chExt cx="1276350" cy="2767417"/>
          </a:xfrm>
        </p:grpSpPr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6F590E63-68FC-4D52-8503-1256CD5B4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15180" y="4270364"/>
              <a:ext cx="1276350" cy="1374531"/>
            </a:xfrm>
            <a:prstGeom prst="rect">
              <a:avLst/>
            </a:prstGeom>
          </p:spPr>
        </p:pic>
        <p:pic>
          <p:nvPicPr>
            <p:cNvPr id="51" name="Picture 10" descr="☺150 graines de blé | eBay">
              <a:extLst>
                <a:ext uri="{FF2B5EF4-FFF2-40B4-BE49-F238E27FC236}">
                  <a16:creationId xmlns:a16="http://schemas.microsoft.com/office/drawing/2014/main" id="{4882B1BF-46F8-458F-ACE2-2D5F914B37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662" y="2877478"/>
              <a:ext cx="1177226" cy="103203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Flèche : bas 51">
              <a:extLst>
                <a:ext uri="{FF2B5EF4-FFF2-40B4-BE49-F238E27FC236}">
                  <a16:creationId xmlns:a16="http://schemas.microsoft.com/office/drawing/2014/main" id="{CDAB1BEC-35C0-4359-B424-601D34CD76DF}"/>
                </a:ext>
              </a:extLst>
            </p:cNvPr>
            <p:cNvSpPr/>
            <p:nvPr/>
          </p:nvSpPr>
          <p:spPr>
            <a:xfrm>
              <a:off x="8841125" y="4027805"/>
              <a:ext cx="207074" cy="461634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AC3D468B-6410-4224-B966-55B62DA5A349}"/>
              </a:ext>
            </a:extLst>
          </p:cNvPr>
          <p:cNvGrpSpPr>
            <a:grpSpLocks noChangeAspect="1"/>
          </p:cNvGrpSpPr>
          <p:nvPr/>
        </p:nvGrpSpPr>
        <p:grpSpPr>
          <a:xfrm>
            <a:off x="408338" y="1243472"/>
            <a:ext cx="2282286" cy="4695138"/>
            <a:chOff x="6013944" y="1386505"/>
            <a:chExt cx="1392909" cy="2865504"/>
          </a:xfrm>
        </p:grpSpPr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404CF7E4-EA5A-4E94-B976-6FF67CB533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13944" y="2877478"/>
              <a:ext cx="1276350" cy="1374531"/>
            </a:xfrm>
            <a:prstGeom prst="rect">
              <a:avLst/>
            </a:prstGeom>
          </p:spPr>
        </p:pic>
        <p:sp>
          <p:nvSpPr>
            <p:cNvPr id="55" name="Flèche : bas 54">
              <a:extLst>
                <a:ext uri="{FF2B5EF4-FFF2-40B4-BE49-F238E27FC236}">
                  <a16:creationId xmlns:a16="http://schemas.microsoft.com/office/drawing/2014/main" id="{34576CA8-ECAB-4EE1-8E00-8CFF61DAF3EE}"/>
                </a:ext>
              </a:extLst>
            </p:cNvPr>
            <p:cNvSpPr/>
            <p:nvPr/>
          </p:nvSpPr>
          <p:spPr>
            <a:xfrm>
              <a:off x="6560234" y="2646661"/>
              <a:ext cx="207074" cy="461634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6" name="Picture 6" descr="Semer des capucines, belles… et comestibles - Hortus Focus I mag">
              <a:extLst>
                <a:ext uri="{FF2B5EF4-FFF2-40B4-BE49-F238E27FC236}">
                  <a16:creationId xmlns:a16="http://schemas.microsoft.com/office/drawing/2014/main" id="{30DB1017-780D-4A1E-A78F-CD4273AFA3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13944" y="1386505"/>
              <a:ext cx="1392909" cy="114474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1594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88977466-D7E6-4901-9746-6A1E9FA9E881}"/>
              </a:ext>
            </a:extLst>
          </p:cNvPr>
          <p:cNvSpPr txBox="1"/>
          <p:nvPr/>
        </p:nvSpPr>
        <p:spPr>
          <a:xfrm>
            <a:off x="1865414" y="5762816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spc="300" dirty="0"/>
              <a:t>MAÏS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443D98B-5519-4808-8A4C-97144C1BB5F7}"/>
              </a:ext>
            </a:extLst>
          </p:cNvPr>
          <p:cNvSpPr txBox="1"/>
          <p:nvPr/>
        </p:nvSpPr>
        <p:spPr>
          <a:xfrm>
            <a:off x="5765540" y="3568100"/>
            <a:ext cx="1829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spc="300" dirty="0"/>
              <a:t>TOURNESOL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6E276B-65A9-4884-AB4A-D98BA12F8932}"/>
              </a:ext>
            </a:extLst>
          </p:cNvPr>
          <p:cNvSpPr txBox="1"/>
          <p:nvPr/>
        </p:nvSpPr>
        <p:spPr>
          <a:xfrm>
            <a:off x="10275521" y="4256448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spc="300" dirty="0"/>
              <a:t>BLE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D1E193F-9B5A-42D2-B42D-6978022054BC}"/>
              </a:ext>
            </a:extLst>
          </p:cNvPr>
          <p:cNvSpPr txBox="1"/>
          <p:nvPr/>
        </p:nvSpPr>
        <p:spPr>
          <a:xfrm>
            <a:off x="4606965" y="5997159"/>
            <a:ext cx="1413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spc="300" dirty="0"/>
              <a:t>HARICOT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F7CA023-DE4D-46DD-84E2-FB1EB0D98B1A}"/>
              </a:ext>
            </a:extLst>
          </p:cNvPr>
          <p:cNvSpPr txBox="1"/>
          <p:nvPr/>
        </p:nvSpPr>
        <p:spPr>
          <a:xfrm>
            <a:off x="8292516" y="5868132"/>
            <a:ext cx="15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spc="300" dirty="0"/>
              <a:t>CAPUCINE</a:t>
            </a:r>
          </a:p>
        </p:txBody>
      </p:sp>
      <p:pic>
        <p:nvPicPr>
          <p:cNvPr id="17" name="Picture 16" descr="La graine de tournesol : démodée vraiment ?">
            <a:extLst>
              <a:ext uri="{FF2B5EF4-FFF2-40B4-BE49-F238E27FC236}">
                <a16:creationId xmlns:a16="http://schemas.microsoft.com/office/drawing/2014/main" id="{0BA52D95-B7E1-4BEA-BEA3-E6D291492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1263" y="1967926"/>
            <a:ext cx="1662397" cy="16001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Parabole du grain de blé | Graine de foi">
            <a:extLst>
              <a:ext uri="{FF2B5EF4-FFF2-40B4-BE49-F238E27FC236}">
                <a16:creationId xmlns:a16="http://schemas.microsoft.com/office/drawing/2014/main" id="{72463E37-4479-436D-8AEF-222F932B2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2253" y="2737461"/>
            <a:ext cx="1585690" cy="143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2" descr="11,499 One Corn Stalk Stock Photos, Pictures &amp; Royalty-Free Images - iStock">
            <a:extLst>
              <a:ext uri="{FF2B5EF4-FFF2-40B4-BE49-F238E27FC236}">
                <a16:creationId xmlns:a16="http://schemas.microsoft.com/office/drawing/2014/main" id="{D56650D9-EDCB-4022-9E07-783DE661A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7800" y="4436781"/>
            <a:ext cx="1593232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7D1139AD-0DBF-4D27-A040-C4089189F3CA}"/>
              </a:ext>
            </a:extLst>
          </p:cNvPr>
          <p:cNvGrpSpPr/>
          <p:nvPr/>
        </p:nvGrpSpPr>
        <p:grpSpPr>
          <a:xfrm>
            <a:off x="4140715" y="4630664"/>
            <a:ext cx="1955285" cy="1381437"/>
            <a:chOff x="6416672" y="4562414"/>
            <a:chExt cx="1955285" cy="1381437"/>
          </a:xfrm>
        </p:grpSpPr>
        <p:pic>
          <p:nvPicPr>
            <p:cNvPr id="21" name="Picture 26" descr="La cuisine du jardin">
              <a:extLst>
                <a:ext uri="{FF2B5EF4-FFF2-40B4-BE49-F238E27FC236}">
                  <a16:creationId xmlns:a16="http://schemas.microsoft.com/office/drawing/2014/main" id="{FA711176-EC0B-484D-863A-C7B5074AD9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041"/>
            <a:stretch/>
          </p:blipFill>
          <p:spPr bwMode="auto">
            <a:xfrm>
              <a:off x="6416672" y="4638473"/>
              <a:ext cx="1955285" cy="130537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21B69100-1036-470F-B8A6-16303ABCC0EF}"/>
                </a:ext>
              </a:extLst>
            </p:cNvPr>
            <p:cNvSpPr/>
            <p:nvPr/>
          </p:nvSpPr>
          <p:spPr>
            <a:xfrm>
              <a:off x="7589461" y="4562414"/>
              <a:ext cx="390419" cy="2762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3" name="Picture 34" descr="Graines De Capucine Banque d'image et photos - Alamy">
            <a:extLst>
              <a:ext uri="{FF2B5EF4-FFF2-40B4-BE49-F238E27FC236}">
                <a16:creationId xmlns:a16="http://schemas.microsoft.com/office/drawing/2014/main" id="{8A5349F6-D326-4A8C-B9CD-FBF456EE8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92516" y="4609886"/>
            <a:ext cx="1323429" cy="11529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B91D16CF-F055-41DC-AE41-9D389FA4C7AF}"/>
              </a:ext>
            </a:extLst>
          </p:cNvPr>
          <p:cNvSpPr txBox="1"/>
          <p:nvPr/>
        </p:nvSpPr>
        <p:spPr>
          <a:xfrm>
            <a:off x="141276" y="203760"/>
            <a:ext cx="3553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MS</a:t>
            </a:r>
          </a:p>
          <a:p>
            <a:r>
              <a:rPr lang="fr-FR" dirty="0"/>
              <a:t>Pour identifier les graines triées (E2)</a:t>
            </a:r>
          </a:p>
        </p:txBody>
      </p:sp>
      <p:pic>
        <p:nvPicPr>
          <p:cNvPr id="25" name="Picture 6" descr="Résultat de recherche d'images pour &quot;graine d'oeillet d'inde&quot;">
            <a:extLst>
              <a:ext uri="{FF2B5EF4-FFF2-40B4-BE49-F238E27FC236}">
                <a16:creationId xmlns:a16="http://schemas.microsoft.com/office/drawing/2014/main" id="{7A879577-122E-4EAE-8EC4-14ACAD06A2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922657">
            <a:off x="2270447" y="599764"/>
            <a:ext cx="1782785" cy="275815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099ACD31-C7A6-4F30-84EC-E623D939170F}"/>
              </a:ext>
            </a:extLst>
          </p:cNvPr>
          <p:cNvSpPr txBox="1"/>
          <p:nvPr/>
        </p:nvSpPr>
        <p:spPr>
          <a:xfrm>
            <a:off x="1967190" y="2988169"/>
            <a:ext cx="2258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spc="300" dirty="0"/>
              <a:t>ŒILLET D’INDE</a:t>
            </a:r>
          </a:p>
        </p:txBody>
      </p:sp>
      <p:pic>
        <p:nvPicPr>
          <p:cNvPr id="27" name="Picture 8">
            <a:extLst>
              <a:ext uri="{FF2B5EF4-FFF2-40B4-BE49-F238E27FC236}">
                <a16:creationId xmlns:a16="http://schemas.microsoft.com/office/drawing/2014/main" id="{9F7D6543-3E64-43BA-AFEE-730F0874A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38410" y="838663"/>
            <a:ext cx="823843" cy="7300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4A7A01FF-70A3-40CD-B67D-7242D55C57BD}"/>
              </a:ext>
            </a:extLst>
          </p:cNvPr>
          <p:cNvSpPr txBox="1"/>
          <p:nvPr/>
        </p:nvSpPr>
        <p:spPr>
          <a:xfrm>
            <a:off x="8229296" y="1611452"/>
            <a:ext cx="2642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spc="300" dirty="0"/>
              <a:t>POIS DE SENTEUR</a:t>
            </a:r>
          </a:p>
        </p:txBody>
      </p:sp>
    </p:spTree>
    <p:extLst>
      <p:ext uri="{BB962C8B-B14F-4D97-AF65-F5344CB8AC3E}">
        <p14:creationId xmlns:p14="http://schemas.microsoft.com/office/powerpoint/2010/main" val="2268518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>
            <a:extLst>
              <a:ext uri="{FF2B5EF4-FFF2-40B4-BE49-F238E27FC236}">
                <a16:creationId xmlns:a16="http://schemas.microsoft.com/office/drawing/2014/main" id="{B91D16CF-F055-41DC-AE41-9D389FA4C7AF}"/>
              </a:ext>
            </a:extLst>
          </p:cNvPr>
          <p:cNvSpPr txBox="1"/>
          <p:nvPr/>
        </p:nvSpPr>
        <p:spPr>
          <a:xfrm>
            <a:off x="141276" y="203760"/>
            <a:ext cx="3475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MS</a:t>
            </a:r>
          </a:p>
          <a:p>
            <a:r>
              <a:rPr lang="fr-FR" dirty="0"/>
              <a:t>Pour ranger les pots de graines (E4)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F493574-4230-4EA7-8178-334898057578}"/>
              </a:ext>
            </a:extLst>
          </p:cNvPr>
          <p:cNvGrpSpPr>
            <a:grpSpLocks noChangeAspect="1"/>
          </p:cNvGrpSpPr>
          <p:nvPr/>
        </p:nvGrpSpPr>
        <p:grpSpPr>
          <a:xfrm>
            <a:off x="193039" y="2473206"/>
            <a:ext cx="2087433" cy="3578678"/>
            <a:chOff x="8247102" y="3246793"/>
            <a:chExt cx="1639082" cy="2810029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BFE30D50-B18B-48A4-A68B-DCFC66B435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41233" y="4682291"/>
              <a:ext cx="1276350" cy="1374531"/>
            </a:xfrm>
            <a:prstGeom prst="rect">
              <a:avLst/>
            </a:prstGeom>
          </p:spPr>
        </p:pic>
        <p:sp>
          <p:nvSpPr>
            <p:cNvPr id="21" name="Flèche : bas 20">
              <a:extLst>
                <a:ext uri="{FF2B5EF4-FFF2-40B4-BE49-F238E27FC236}">
                  <a16:creationId xmlns:a16="http://schemas.microsoft.com/office/drawing/2014/main" id="{E6ED687C-573C-4F95-806A-C03D7E30FC8E}"/>
                </a:ext>
              </a:extLst>
            </p:cNvPr>
            <p:cNvSpPr/>
            <p:nvPr/>
          </p:nvSpPr>
          <p:spPr>
            <a:xfrm>
              <a:off x="8987523" y="4451474"/>
              <a:ext cx="207074" cy="461634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16" descr="Résultat de recherche d'images pour &quot;graine d'oeillet d'inde&quot;">
              <a:extLst>
                <a:ext uri="{FF2B5EF4-FFF2-40B4-BE49-F238E27FC236}">
                  <a16:creationId xmlns:a16="http://schemas.microsoft.com/office/drawing/2014/main" id="{D6530882-EEE2-49D0-BB74-CFCF335831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247102" y="3246793"/>
              <a:ext cx="1639082" cy="102210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7B1CC9C0-49C5-4EDB-8C09-EBBBC68BB3FC}"/>
              </a:ext>
            </a:extLst>
          </p:cNvPr>
          <p:cNvGrpSpPr>
            <a:grpSpLocks noChangeAspect="1"/>
          </p:cNvGrpSpPr>
          <p:nvPr/>
        </p:nvGrpSpPr>
        <p:grpSpPr>
          <a:xfrm>
            <a:off x="8429694" y="2585353"/>
            <a:ext cx="1857892" cy="3467471"/>
            <a:chOff x="3979526" y="3022465"/>
            <a:chExt cx="1458843" cy="2722707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018780C8-A2BB-40B6-99EE-FDE208DD53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62019" y="4370641"/>
              <a:ext cx="1276350" cy="1374531"/>
            </a:xfrm>
            <a:prstGeom prst="rect">
              <a:avLst/>
            </a:prstGeom>
          </p:spPr>
        </p:pic>
        <p:pic>
          <p:nvPicPr>
            <p:cNvPr id="26" name="Picture 8" descr="Graines de Haricot Coco blanc précoce - sac de 5 kgs">
              <a:extLst>
                <a:ext uri="{FF2B5EF4-FFF2-40B4-BE49-F238E27FC236}">
                  <a16:creationId xmlns:a16="http://schemas.microsoft.com/office/drawing/2014/main" id="{62C258B1-439C-441F-95B7-F85D5EE9A3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79526" y="3022465"/>
              <a:ext cx="1380400" cy="103425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Flèche : bas 26">
              <a:extLst>
                <a:ext uri="{FF2B5EF4-FFF2-40B4-BE49-F238E27FC236}">
                  <a16:creationId xmlns:a16="http://schemas.microsoft.com/office/drawing/2014/main" id="{974C6EFD-FC2A-4C4E-B64C-3881C907824F}"/>
                </a:ext>
              </a:extLst>
            </p:cNvPr>
            <p:cNvSpPr/>
            <p:nvPr/>
          </p:nvSpPr>
          <p:spPr>
            <a:xfrm>
              <a:off x="4669726" y="4133613"/>
              <a:ext cx="207074" cy="461634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379BC706-2CD5-4D75-92B0-5E3782566015}"/>
              </a:ext>
            </a:extLst>
          </p:cNvPr>
          <p:cNvGrpSpPr>
            <a:grpSpLocks noChangeAspect="1"/>
          </p:cNvGrpSpPr>
          <p:nvPr/>
        </p:nvGrpSpPr>
        <p:grpSpPr>
          <a:xfrm>
            <a:off x="2564219" y="2360997"/>
            <a:ext cx="1756742" cy="3690887"/>
            <a:chOff x="10233585" y="3158685"/>
            <a:chExt cx="1379419" cy="2898137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DE9A6492-3885-49AD-A603-FBC3759D8E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05996" y="4682291"/>
              <a:ext cx="1276350" cy="1374531"/>
            </a:xfrm>
            <a:prstGeom prst="rect">
              <a:avLst/>
            </a:prstGeom>
          </p:spPr>
        </p:pic>
        <p:sp>
          <p:nvSpPr>
            <p:cNvPr id="30" name="Flèche : bas 29">
              <a:extLst>
                <a:ext uri="{FF2B5EF4-FFF2-40B4-BE49-F238E27FC236}">
                  <a16:creationId xmlns:a16="http://schemas.microsoft.com/office/drawing/2014/main" id="{61052E3F-D440-46F5-AD36-2CAC346BFA13}"/>
                </a:ext>
              </a:extLst>
            </p:cNvPr>
            <p:cNvSpPr/>
            <p:nvPr/>
          </p:nvSpPr>
          <p:spPr>
            <a:xfrm>
              <a:off x="10852286" y="4451474"/>
              <a:ext cx="207074" cy="461634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1" name="Picture 18" descr="Résultat de recherche d'images pour &quot;graine de pois de senteur&quot;">
              <a:extLst>
                <a:ext uri="{FF2B5EF4-FFF2-40B4-BE49-F238E27FC236}">
                  <a16:creationId xmlns:a16="http://schemas.microsoft.com/office/drawing/2014/main" id="{EB261DE9-84B8-4623-A4A6-C3434E179A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233585" y="3158685"/>
              <a:ext cx="1379419" cy="116185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B60FAB56-A484-4460-BF08-D527EFC95FD6}"/>
              </a:ext>
            </a:extLst>
          </p:cNvPr>
          <p:cNvGrpSpPr>
            <a:grpSpLocks noChangeAspect="1"/>
          </p:cNvGrpSpPr>
          <p:nvPr/>
        </p:nvGrpSpPr>
        <p:grpSpPr>
          <a:xfrm>
            <a:off x="10455874" y="2486493"/>
            <a:ext cx="1625480" cy="3565391"/>
            <a:chOff x="5980222" y="2945575"/>
            <a:chExt cx="1276350" cy="2799596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37AA6BE2-6479-4F58-BBE8-25F157C44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80222" y="4370640"/>
              <a:ext cx="1276350" cy="1374531"/>
            </a:xfrm>
            <a:prstGeom prst="rect">
              <a:avLst/>
            </a:prstGeom>
          </p:spPr>
        </p:pic>
        <p:pic>
          <p:nvPicPr>
            <p:cNvPr id="34" name="Picture 2" descr="Modern, art, Sunflowers, figure">
              <a:extLst>
                <a:ext uri="{FF2B5EF4-FFF2-40B4-BE49-F238E27FC236}">
                  <a16:creationId xmlns:a16="http://schemas.microsoft.com/office/drawing/2014/main" id="{6E1E97F6-368B-4DEA-8811-480E521490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80222" y="2945575"/>
              <a:ext cx="1177226" cy="106421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Flèche : bas 34">
              <a:extLst>
                <a:ext uri="{FF2B5EF4-FFF2-40B4-BE49-F238E27FC236}">
                  <a16:creationId xmlns:a16="http://schemas.microsoft.com/office/drawing/2014/main" id="{BFE729BF-9A04-4557-9E22-E649F616B6CC}"/>
                </a:ext>
              </a:extLst>
            </p:cNvPr>
            <p:cNvSpPr/>
            <p:nvPr/>
          </p:nvSpPr>
          <p:spPr>
            <a:xfrm>
              <a:off x="6497048" y="4133613"/>
              <a:ext cx="207074" cy="461634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FDBEA4CE-79D3-4CC2-9022-BB037F1C1C1B}"/>
              </a:ext>
            </a:extLst>
          </p:cNvPr>
          <p:cNvGrpSpPr>
            <a:grpSpLocks noChangeAspect="1"/>
          </p:cNvGrpSpPr>
          <p:nvPr/>
        </p:nvGrpSpPr>
        <p:grpSpPr>
          <a:xfrm>
            <a:off x="4545004" y="2531253"/>
            <a:ext cx="1625480" cy="3524410"/>
            <a:chOff x="7798425" y="2977753"/>
            <a:chExt cx="1276350" cy="2767417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30E4CE63-D254-4AF1-9295-A77FFAB6C1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98425" y="4370639"/>
              <a:ext cx="1276350" cy="1374531"/>
            </a:xfrm>
            <a:prstGeom prst="rect">
              <a:avLst/>
            </a:prstGeom>
          </p:spPr>
        </p:pic>
        <p:pic>
          <p:nvPicPr>
            <p:cNvPr id="38" name="Picture 10" descr="☺150 graines de blé | eBay">
              <a:extLst>
                <a:ext uri="{FF2B5EF4-FFF2-40B4-BE49-F238E27FC236}">
                  <a16:creationId xmlns:a16="http://schemas.microsoft.com/office/drawing/2014/main" id="{6A0A1662-925F-409F-93D1-BAD981E88A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4907" y="2977753"/>
              <a:ext cx="1177226" cy="103203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Flèche : bas 38">
              <a:extLst>
                <a:ext uri="{FF2B5EF4-FFF2-40B4-BE49-F238E27FC236}">
                  <a16:creationId xmlns:a16="http://schemas.microsoft.com/office/drawing/2014/main" id="{50B87D19-2CD2-4BCC-AA35-7DAD9A318A42}"/>
                </a:ext>
              </a:extLst>
            </p:cNvPr>
            <p:cNvSpPr/>
            <p:nvPr/>
          </p:nvSpPr>
          <p:spPr>
            <a:xfrm>
              <a:off x="8324370" y="4128080"/>
              <a:ext cx="207074" cy="461634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472A51AF-EE7F-4E74-9C4C-38BF5B161464}"/>
              </a:ext>
            </a:extLst>
          </p:cNvPr>
          <p:cNvGrpSpPr>
            <a:grpSpLocks noChangeAspect="1"/>
          </p:cNvGrpSpPr>
          <p:nvPr/>
        </p:nvGrpSpPr>
        <p:grpSpPr>
          <a:xfrm>
            <a:off x="6403692" y="2312476"/>
            <a:ext cx="1933511" cy="3739408"/>
            <a:chOff x="6555182" y="3120586"/>
            <a:chExt cx="1518220" cy="2936236"/>
          </a:xfrm>
        </p:grpSpPr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DDF37E02-1C70-4B39-AC7A-8808C360B7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20643" y="4682291"/>
              <a:ext cx="1276350" cy="1374531"/>
            </a:xfrm>
            <a:prstGeom prst="rect">
              <a:avLst/>
            </a:prstGeom>
          </p:spPr>
        </p:pic>
        <p:sp>
          <p:nvSpPr>
            <p:cNvPr id="58" name="Flèche : bas 57">
              <a:extLst>
                <a:ext uri="{FF2B5EF4-FFF2-40B4-BE49-F238E27FC236}">
                  <a16:creationId xmlns:a16="http://schemas.microsoft.com/office/drawing/2014/main" id="{71438696-B475-4A56-9F03-A31C02B84D8C}"/>
                </a:ext>
              </a:extLst>
            </p:cNvPr>
            <p:cNvSpPr/>
            <p:nvPr/>
          </p:nvSpPr>
          <p:spPr>
            <a:xfrm>
              <a:off x="7166933" y="4451474"/>
              <a:ext cx="207074" cy="461634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9" name="Picture 6" descr="Semer des capucines, belles… et comestibles - Hortus Focus I mag">
              <a:extLst>
                <a:ext uri="{FF2B5EF4-FFF2-40B4-BE49-F238E27FC236}">
                  <a16:creationId xmlns:a16="http://schemas.microsoft.com/office/drawing/2014/main" id="{1CE51F46-731B-4394-B804-59CFE1DC1F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55182" y="3120586"/>
              <a:ext cx="1518220" cy="1247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1881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au 5">
            <a:extLst>
              <a:ext uri="{FF2B5EF4-FFF2-40B4-BE49-F238E27FC236}">
                <a16:creationId xmlns:a16="http://schemas.microsoft.com/office/drawing/2014/main" id="{5674047F-8216-4D7B-BFE6-F43CF0C68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146517"/>
              </p:ext>
            </p:extLst>
          </p:nvPr>
        </p:nvGraphicFramePr>
        <p:xfrm>
          <a:off x="284770" y="1227794"/>
          <a:ext cx="11675172" cy="5011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862">
                  <a:extLst>
                    <a:ext uri="{9D8B030D-6E8A-4147-A177-3AD203B41FA5}">
                      <a16:colId xmlns:a16="http://schemas.microsoft.com/office/drawing/2014/main" val="3969809088"/>
                    </a:ext>
                  </a:extLst>
                </a:gridCol>
                <a:gridCol w="1945862">
                  <a:extLst>
                    <a:ext uri="{9D8B030D-6E8A-4147-A177-3AD203B41FA5}">
                      <a16:colId xmlns:a16="http://schemas.microsoft.com/office/drawing/2014/main" val="3133058709"/>
                    </a:ext>
                  </a:extLst>
                </a:gridCol>
                <a:gridCol w="1945862">
                  <a:extLst>
                    <a:ext uri="{9D8B030D-6E8A-4147-A177-3AD203B41FA5}">
                      <a16:colId xmlns:a16="http://schemas.microsoft.com/office/drawing/2014/main" val="4182031395"/>
                    </a:ext>
                  </a:extLst>
                </a:gridCol>
                <a:gridCol w="1945862">
                  <a:extLst>
                    <a:ext uri="{9D8B030D-6E8A-4147-A177-3AD203B41FA5}">
                      <a16:colId xmlns:a16="http://schemas.microsoft.com/office/drawing/2014/main" val="251013686"/>
                    </a:ext>
                  </a:extLst>
                </a:gridCol>
                <a:gridCol w="1945862">
                  <a:extLst>
                    <a:ext uri="{9D8B030D-6E8A-4147-A177-3AD203B41FA5}">
                      <a16:colId xmlns:a16="http://schemas.microsoft.com/office/drawing/2014/main" val="108126340"/>
                    </a:ext>
                  </a:extLst>
                </a:gridCol>
                <a:gridCol w="1945862">
                  <a:extLst>
                    <a:ext uri="{9D8B030D-6E8A-4147-A177-3AD203B41FA5}">
                      <a16:colId xmlns:a16="http://schemas.microsoft.com/office/drawing/2014/main" val="3656682348"/>
                    </a:ext>
                  </a:extLst>
                </a:gridCol>
              </a:tblGrid>
              <a:tr h="24636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0679555"/>
                  </a:ext>
                </a:extLst>
              </a:tr>
              <a:tr h="25474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320048"/>
                  </a:ext>
                </a:extLst>
              </a:tr>
            </a:tbl>
          </a:graphicData>
        </a:graphic>
      </p:graphicFrame>
      <p:sp>
        <p:nvSpPr>
          <p:cNvPr id="30" name="ZoneTexte 29">
            <a:extLst>
              <a:ext uri="{FF2B5EF4-FFF2-40B4-BE49-F238E27FC236}">
                <a16:creationId xmlns:a16="http://schemas.microsoft.com/office/drawing/2014/main" id="{3C18CCA8-EB44-4278-94CC-9FA74933E77B}"/>
              </a:ext>
            </a:extLst>
          </p:cNvPr>
          <p:cNvSpPr txBox="1"/>
          <p:nvPr/>
        </p:nvSpPr>
        <p:spPr>
          <a:xfrm>
            <a:off x="2332244" y="1289734"/>
            <a:ext cx="1829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spc="300" dirty="0"/>
              <a:t>TOURNESOL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ED45C8E-075D-4C4A-AB0B-8EF4FFC8B5D6}"/>
              </a:ext>
            </a:extLst>
          </p:cNvPr>
          <p:cNvSpPr txBox="1"/>
          <p:nvPr/>
        </p:nvSpPr>
        <p:spPr>
          <a:xfrm>
            <a:off x="8619823" y="1325978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spc="300" dirty="0"/>
              <a:t>BLE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7A5C46D-C1EA-46C7-AC44-24DEB78A7A10}"/>
              </a:ext>
            </a:extLst>
          </p:cNvPr>
          <p:cNvSpPr txBox="1"/>
          <p:nvPr/>
        </p:nvSpPr>
        <p:spPr>
          <a:xfrm>
            <a:off x="4456682" y="1292163"/>
            <a:ext cx="1413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spc="300" dirty="0"/>
              <a:t>HARICOT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331BBF8-5B39-446E-89A8-4663CCB2A939}"/>
              </a:ext>
            </a:extLst>
          </p:cNvPr>
          <p:cNvSpPr txBox="1"/>
          <p:nvPr/>
        </p:nvSpPr>
        <p:spPr>
          <a:xfrm>
            <a:off x="10226649" y="1289734"/>
            <a:ext cx="15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spc="300" dirty="0"/>
              <a:t>CAPUCINE</a:t>
            </a:r>
          </a:p>
        </p:txBody>
      </p:sp>
      <p:pic>
        <p:nvPicPr>
          <p:cNvPr id="34" name="Picture 16" descr="La graine de tournesol : démodée vraiment ?">
            <a:extLst>
              <a:ext uri="{FF2B5EF4-FFF2-40B4-BE49-F238E27FC236}">
                <a16:creationId xmlns:a16="http://schemas.microsoft.com/office/drawing/2014/main" id="{FFDE7492-CD65-4F1F-A3AD-B27D6C221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7520" y="2302322"/>
            <a:ext cx="1357907" cy="13070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0" descr="Parabole du grain de blé | Graine de foi">
            <a:extLst>
              <a:ext uri="{FF2B5EF4-FFF2-40B4-BE49-F238E27FC236}">
                <a16:creationId xmlns:a16="http://schemas.microsoft.com/office/drawing/2014/main" id="{FC2A0343-0141-47A7-9CA2-7529F3899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1344" y="2688125"/>
            <a:ext cx="1017864" cy="92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e 35">
            <a:extLst>
              <a:ext uri="{FF2B5EF4-FFF2-40B4-BE49-F238E27FC236}">
                <a16:creationId xmlns:a16="http://schemas.microsoft.com/office/drawing/2014/main" id="{CB8C8355-EC0A-4A91-8335-3C33958EC5B4}"/>
              </a:ext>
            </a:extLst>
          </p:cNvPr>
          <p:cNvGrpSpPr/>
          <p:nvPr/>
        </p:nvGrpSpPr>
        <p:grpSpPr>
          <a:xfrm>
            <a:off x="4336025" y="2466719"/>
            <a:ext cx="1654394" cy="1229996"/>
            <a:chOff x="6416672" y="4562414"/>
            <a:chExt cx="1955285" cy="1381437"/>
          </a:xfrm>
        </p:grpSpPr>
        <p:pic>
          <p:nvPicPr>
            <p:cNvPr id="37" name="Picture 26" descr="La cuisine du jardin">
              <a:extLst>
                <a:ext uri="{FF2B5EF4-FFF2-40B4-BE49-F238E27FC236}">
                  <a16:creationId xmlns:a16="http://schemas.microsoft.com/office/drawing/2014/main" id="{A43DE678-E15D-4397-8078-5AF4C4F06B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041"/>
            <a:stretch/>
          </p:blipFill>
          <p:spPr bwMode="auto">
            <a:xfrm>
              <a:off x="6416672" y="4638473"/>
              <a:ext cx="1955285" cy="130537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15C9714E-B19D-4017-A3E8-33E3C8B8B121}"/>
                </a:ext>
              </a:extLst>
            </p:cNvPr>
            <p:cNvSpPr/>
            <p:nvPr/>
          </p:nvSpPr>
          <p:spPr>
            <a:xfrm>
              <a:off x="7589461" y="4562414"/>
              <a:ext cx="390419" cy="2762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9" name="Picture 34" descr="Graines De Capucine Banque d'image et photos - Alamy">
            <a:extLst>
              <a:ext uri="{FF2B5EF4-FFF2-40B4-BE49-F238E27FC236}">
                <a16:creationId xmlns:a16="http://schemas.microsoft.com/office/drawing/2014/main" id="{E64FDCD8-8F82-4601-84A9-CDE4B2530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73651" y="2791806"/>
            <a:ext cx="891686" cy="776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Résultat de recherche d'images pour &quot;graine d'oeillet d'inde&quot;">
            <a:extLst>
              <a:ext uri="{FF2B5EF4-FFF2-40B4-BE49-F238E27FC236}">
                <a16:creationId xmlns:a16="http://schemas.microsoft.com/office/drawing/2014/main" id="{A4CAE762-948C-4FF6-A9D8-7318C5918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285791">
            <a:off x="615670" y="1760807"/>
            <a:ext cx="1332813" cy="20619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89EE292E-5A30-44BC-84AD-EF5962290819}"/>
              </a:ext>
            </a:extLst>
          </p:cNvPr>
          <p:cNvSpPr txBox="1"/>
          <p:nvPr/>
        </p:nvSpPr>
        <p:spPr>
          <a:xfrm>
            <a:off x="679056" y="1289734"/>
            <a:ext cx="1178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spc="300" dirty="0"/>
              <a:t>ŒILLET</a:t>
            </a:r>
          </a:p>
          <a:p>
            <a:r>
              <a:rPr lang="fr-FR" sz="2000" b="1" spc="300" dirty="0"/>
              <a:t>D’INDE</a:t>
            </a:r>
          </a:p>
        </p:txBody>
      </p:sp>
      <p:pic>
        <p:nvPicPr>
          <p:cNvPr id="42" name="Picture 8">
            <a:extLst>
              <a:ext uri="{FF2B5EF4-FFF2-40B4-BE49-F238E27FC236}">
                <a16:creationId xmlns:a16="http://schemas.microsoft.com/office/drawing/2014/main" id="{D7EE0898-9EA2-4D0A-B25C-118815808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56969" y="2791806"/>
            <a:ext cx="823843" cy="7300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86178A39-AB81-4A01-9ECD-CD7BA9A317FC}"/>
              </a:ext>
            </a:extLst>
          </p:cNvPr>
          <p:cNvSpPr txBox="1"/>
          <p:nvPr/>
        </p:nvSpPr>
        <p:spPr>
          <a:xfrm>
            <a:off x="6164595" y="1286374"/>
            <a:ext cx="1865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spc="300" dirty="0"/>
              <a:t>POIS DE</a:t>
            </a:r>
          </a:p>
          <a:p>
            <a:pPr algn="ctr"/>
            <a:r>
              <a:rPr lang="fr-FR" sz="2000" b="1" spc="300" dirty="0"/>
              <a:t>SENTEUR</a:t>
            </a:r>
          </a:p>
        </p:txBody>
      </p:sp>
      <p:pic>
        <p:nvPicPr>
          <p:cNvPr id="44" name="Picture 2" descr="Résultat de recherche d'images pour &quot;POIS DE SENTEUR en pot&quot;">
            <a:extLst>
              <a:ext uri="{FF2B5EF4-FFF2-40B4-BE49-F238E27FC236}">
                <a16:creationId xmlns:a16="http://schemas.microsoft.com/office/drawing/2014/main" id="{63467BB7-EB06-43AF-9B61-6E563FE92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3535" y="4030943"/>
            <a:ext cx="1467677" cy="183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Résultat de recherche d'images pour &quot;tournesol nain&quot;">
            <a:extLst>
              <a:ext uri="{FF2B5EF4-FFF2-40B4-BE49-F238E27FC236}">
                <a16:creationId xmlns:a16="http://schemas.microsoft.com/office/drawing/2014/main" id="{B3C2F6A5-2853-4A46-94CA-04920C41B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35824" y="3777693"/>
            <a:ext cx="1379603" cy="234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Résultat de recherche d'images pour &quot;oeillet d'inde&quot;">
            <a:extLst>
              <a:ext uri="{FF2B5EF4-FFF2-40B4-BE49-F238E27FC236}">
                <a16:creationId xmlns:a16="http://schemas.microsoft.com/office/drawing/2014/main" id="{5CE85CC6-82AE-4D69-BD1B-0222EDB1C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086" y="4096717"/>
            <a:ext cx="1784564" cy="178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Résultat de recherche d'images pour &quot;capucine&quot;">
            <a:extLst>
              <a:ext uri="{FF2B5EF4-FFF2-40B4-BE49-F238E27FC236}">
                <a16:creationId xmlns:a16="http://schemas.microsoft.com/office/drawing/2014/main" id="{FD54211B-B56F-49B1-AE7C-716406D3B7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79312" y="3879596"/>
            <a:ext cx="1827918" cy="208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Résultat de recherche d'images pour &quot;blé pousse&quot;">
            <a:extLst>
              <a:ext uri="{FF2B5EF4-FFF2-40B4-BE49-F238E27FC236}">
                <a16:creationId xmlns:a16="http://schemas.microsoft.com/office/drawing/2014/main" id="{51289309-297E-4210-8727-75102127C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6535" y="3804831"/>
            <a:ext cx="1508028" cy="231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Résultat de recherche d'images pour &quot;haricot pousse&quot;">
            <a:extLst>
              <a:ext uri="{FF2B5EF4-FFF2-40B4-BE49-F238E27FC236}">
                <a16:creationId xmlns:a16="http://schemas.microsoft.com/office/drawing/2014/main" id="{D8B76E88-F97C-4DD9-860F-186B24949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43215" y="3999881"/>
            <a:ext cx="1811158" cy="180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36C30FCA-9D36-456E-B7B8-C2EBB2FC0C27}"/>
              </a:ext>
            </a:extLst>
          </p:cNvPr>
          <p:cNvSpPr txBox="1"/>
          <p:nvPr/>
        </p:nvSpPr>
        <p:spPr>
          <a:xfrm>
            <a:off x="126770" y="245984"/>
            <a:ext cx="8659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MS</a:t>
            </a:r>
          </a:p>
          <a:p>
            <a:r>
              <a:rPr lang="fr-FR" dirty="0"/>
              <a:t>Pour associer graines et plantes (E6)</a:t>
            </a:r>
          </a:p>
        </p:txBody>
      </p:sp>
    </p:spTree>
    <p:extLst>
      <p:ext uri="{BB962C8B-B14F-4D97-AF65-F5344CB8AC3E}">
        <p14:creationId xmlns:p14="http://schemas.microsoft.com/office/powerpoint/2010/main" val="17474297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1584</Words>
  <Application>Microsoft Office PowerPoint</Application>
  <PresentationFormat>Grand écran</PresentationFormat>
  <Paragraphs>224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</dc:creator>
  <cp:lastModifiedBy>B Y</cp:lastModifiedBy>
  <cp:revision>117</cp:revision>
  <dcterms:created xsi:type="dcterms:W3CDTF">2020-11-11T17:49:37Z</dcterms:created>
  <dcterms:modified xsi:type="dcterms:W3CDTF">2021-03-16T12:34:42Z</dcterms:modified>
</cp:coreProperties>
</file>