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77" r:id="rId4"/>
    <p:sldId id="271" r:id="rId5"/>
    <p:sldId id="273" r:id="rId6"/>
    <p:sldId id="278" r:id="rId7"/>
    <p:sldId id="272" r:id="rId8"/>
    <p:sldId id="276"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ndine Tissier" initials="BT" lastIdx="55" clrIdx="0">
    <p:extLst>
      <p:ext uri="{19B8F6BF-5375-455C-9EA6-DF929625EA0E}">
        <p15:presenceInfo xmlns:p15="http://schemas.microsoft.com/office/powerpoint/2012/main" userId="S-1-5-21-1750527873-1037266120-3498459047-6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8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61274-C703-4EE5-9430-1FE8EAE25A0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959B1BE-E9D6-492B-8C45-092FDCFC3A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50B7D1F-27FF-4367-9E36-44EB50603F5D}"/>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BE7CB6F3-501E-4234-AD25-53E68C1215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4128C4D-A48E-4989-BE9A-47D2F58CB388}"/>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3721587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E79BE6-66B9-4E54-B797-F01B8D979AE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0EDE21-5127-4311-81B6-8E09B2E6C17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260A3A-EDFC-4634-AEE0-EE2DD0FE4C44}"/>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9D7C5019-538D-4767-95D8-28F03CA360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DD34578-4A0A-4EFF-84AA-016F63DCE01D}"/>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39402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8102AA0-6F27-40A4-9339-6B1B312211C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12778BE-B2E0-477A-8899-2C7461F4DB1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DC152C-44C6-45A5-9187-1C1F9311DBB7}"/>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E131B04B-BCD0-48D3-A984-81C97411507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D12CEAE-1072-4121-B30D-827C74688789}"/>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225575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BF0780-5771-41E5-9C84-1369B10923C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F364627-ADFC-4635-B8B2-2F1036AF2FC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B5DB5A0-8D68-4515-A668-16D1397C2761}"/>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66508D0F-B63E-4CDD-9C75-ECAEF03D7A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2329F05-A18D-4953-846E-2FB3E7547476}"/>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74427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002F00-221E-49E2-8143-8635C25CCFF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A7A7907-4704-457F-A234-51B7EBFB45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32483EA-8A2C-403A-A71E-17907777DC9A}"/>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FD1ABC88-9F92-44B4-9713-EB740F7D01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ED4FBE-08E2-49F4-B204-10839E013DDC}"/>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232800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FF0AA6-5C0F-46AE-BA87-72CE61CB6BA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A179FF3-318D-44BC-BF12-DF3D22D3F8E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125CCB3-4B49-47EB-ADD3-F7FD83C946A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49F461C-6F23-42C9-80F1-96A5162DF442}"/>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9EF6F595-E001-40C2-9F52-95F142B42CF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03A3CA2-6328-4CBD-A596-14D765EB636E}"/>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351377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680A9A-5573-44C6-BD70-5F5F26EDF4E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63AA3A5-ADD7-460E-9CA5-CC47FD36AD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26550F6-A3A1-4C45-8FDB-AC1BBDD7B58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1BBF816-C7C7-4D69-B1C4-6137F81FFD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7E31706-E7D7-40D1-B481-9460485BE6A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7AE9D0E-427F-45DD-833F-B2D28CD1E9C1}"/>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8" name="Espace réservé du pied de page 7">
            <a:extLst>
              <a:ext uri="{FF2B5EF4-FFF2-40B4-BE49-F238E27FC236}">
                <a16:creationId xmlns:a16="http://schemas.microsoft.com/office/drawing/2014/main" id="{CBF36875-4AEF-4088-9416-291D9AAFACA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11533C3-73B1-43F7-8CF2-F0B25A2A3748}"/>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98913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CB18A9-39B0-4825-B6D6-8941DB93397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6B61B7A-B455-4B4D-8D76-F5716A1B735B}"/>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4" name="Espace réservé du pied de page 3">
            <a:extLst>
              <a:ext uri="{FF2B5EF4-FFF2-40B4-BE49-F238E27FC236}">
                <a16:creationId xmlns:a16="http://schemas.microsoft.com/office/drawing/2014/main" id="{F3916186-8203-4F68-B350-9EAA1C4DC85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1AB1ED7-475E-48E8-A37A-9526FA2E4383}"/>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108434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527A119-3D4F-412C-8D2F-45E045FEB646}"/>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3" name="Espace réservé du pied de page 2">
            <a:extLst>
              <a:ext uri="{FF2B5EF4-FFF2-40B4-BE49-F238E27FC236}">
                <a16:creationId xmlns:a16="http://schemas.microsoft.com/office/drawing/2014/main" id="{FA8E1A38-68BD-42C0-B1B0-ECD4B1F9E55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1786017-A53D-441D-8B2C-8CB18FE590D9}"/>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1315126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369C5D-4D5F-4AE9-8ED8-AD11585F677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02B1DD0-AC83-40AF-B1A9-4DA1B1D52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5EF7148-8852-46C3-8B03-C5EE0DC306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1DF2940-EAF4-4C68-ADD5-A993AACA684E}"/>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4CE607D3-0F4A-44C6-AA10-1A50CCD9323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CD06FAD-3297-43D2-8DCC-6608F77707BF}"/>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271041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5832A6-C34F-47B9-B724-3E5E9F53FC3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73C7C04-E51C-4C58-A891-6B2EBCF14C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18CD217-205D-4186-A633-76EEDC7BFD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C056150-E5DA-4B08-A0C3-6816B8C9702C}"/>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F567CD5E-A8A8-4516-8A40-99E477F64CA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16BC06E-3131-4386-BED5-F0C911230F91}"/>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308260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D30511B-A471-4556-911F-248D3CF94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DD8B589-C60E-4398-8F96-7DA5F43B45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3641B8F-CC65-449D-A924-69F029592F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246190BE-9D88-4C49-BF9B-A6971061C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229D2D8-BF87-4ED7-8B8F-B2CD2AD9C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ADB26-DDC9-43BE-8CB1-546F54FDC334}" type="slidenum">
              <a:rPr lang="fr-FR" smtClean="0"/>
              <a:t>‹N°›</a:t>
            </a:fld>
            <a:endParaRPr lang="fr-FR"/>
          </a:p>
        </p:txBody>
      </p:sp>
    </p:spTree>
    <p:extLst>
      <p:ext uri="{BB962C8B-B14F-4D97-AF65-F5344CB8AC3E}">
        <p14:creationId xmlns:p14="http://schemas.microsoft.com/office/powerpoint/2010/main" val="409831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cache.media.education.gouv.fr/file/25/86/5/ensel550_annexe_1413865.pdf" TargetMode="External"/><Relationship Id="rId7" Type="http://schemas.openxmlformats.org/officeDocument/2006/relationships/hyperlink" Target="mailto:missionmaternelle78@ac-versailles.fr" TargetMode="External"/><Relationship Id="rId2" Type="http://schemas.openxmlformats.org/officeDocument/2006/relationships/hyperlink" Target="http://www.missionmaternelle78.ac-versailles.fr/wp-content/uploads/sites/447/2021/11/Lettre-actualiser-projets-ecri.pptx"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www.missionmaternelle78.ac-versailles.fr/wp-content/uploads/sites/447/2021/06/Article-Plan-lecture-en-GS-V2.pdf"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editions-hatier.fr/livre/enseigner-lecole-langage-et-ecole-maternelle-ed-2015-9782218960116" TargetMode="External"/><Relationship Id="rId2" Type="http://schemas.openxmlformats.org/officeDocument/2006/relationships/hyperlink" Target="https://classe-a-12.beta.gouv.fr/video/1e0a8b26-1576-47e5-bb20-85defb969e1e/utiliser-la-categorisation-des-mots-au-sein-de-la-classe-fictive" TargetMode="Externa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13.jpe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 coins arrondis 17">
            <a:extLst>
              <a:ext uri="{FF2B5EF4-FFF2-40B4-BE49-F238E27FC236}">
                <a16:creationId xmlns:a16="http://schemas.microsoft.com/office/drawing/2014/main" id="{EA0F6C16-0558-4320-A532-E74D967595B0}"/>
              </a:ext>
            </a:extLst>
          </p:cNvPr>
          <p:cNvSpPr/>
          <p:nvPr/>
        </p:nvSpPr>
        <p:spPr>
          <a:xfrm>
            <a:off x="10560532" y="1391954"/>
            <a:ext cx="1486293" cy="2235847"/>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415455B0-796C-47AF-8B9B-26C944A457B3}"/>
              </a:ext>
            </a:extLst>
          </p:cNvPr>
          <p:cNvSpPr/>
          <p:nvPr/>
        </p:nvSpPr>
        <p:spPr>
          <a:xfrm>
            <a:off x="8899678" y="57462"/>
            <a:ext cx="3292322" cy="461665"/>
          </a:xfrm>
          <a:prstGeom prst="rect">
            <a:avLst/>
          </a:prstGeom>
          <a:noFill/>
        </p:spPr>
        <p:txBody>
          <a:bodyPr wrap="square" lIns="91440" tIns="45720" rIns="91440" bIns="45720">
            <a:spAutoFit/>
          </a:bodyPr>
          <a:lstStyle/>
          <a:p>
            <a:pPr algn="r"/>
            <a:r>
              <a:rPr lang="fr-FR" sz="2400" b="0" cap="none" spc="0" dirty="0">
                <a:ln w="0"/>
                <a:solidFill>
                  <a:schemeClr val="tx1"/>
                </a:solidFill>
                <a:effectLst>
                  <a:outerShdw blurRad="38100" dist="19050" dir="2700000" algn="tl" rotWithShape="0">
                    <a:schemeClr val="dk1">
                      <a:alpha val="40000"/>
                    </a:schemeClr>
                  </a:outerShdw>
                </a:effectLst>
              </a:rPr>
              <a:t>2021/2022</a:t>
            </a:r>
          </a:p>
        </p:txBody>
      </p:sp>
      <p:sp>
        <p:nvSpPr>
          <p:cNvPr id="5" name="Rectangle : coins arrondis 4">
            <a:extLst>
              <a:ext uri="{FF2B5EF4-FFF2-40B4-BE49-F238E27FC236}">
                <a16:creationId xmlns:a16="http://schemas.microsoft.com/office/drawing/2014/main" id="{D134828F-E658-441D-B114-672551954673}"/>
              </a:ext>
            </a:extLst>
          </p:cNvPr>
          <p:cNvSpPr/>
          <p:nvPr/>
        </p:nvSpPr>
        <p:spPr>
          <a:xfrm>
            <a:off x="2431045" y="203067"/>
            <a:ext cx="8129487" cy="923330"/>
          </a:xfrm>
          <a:prstGeom prst="roundRect">
            <a:avLst/>
          </a:prstGeom>
          <a:solidFill>
            <a:schemeClr val="accent2">
              <a:lumMod val="40000"/>
              <a:lumOff val="60000"/>
            </a:schemeClr>
          </a:solidFill>
          <a:ln w="57150"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58255EA2-A5DF-440A-B082-0D9D130F536B}"/>
              </a:ext>
            </a:extLst>
          </p:cNvPr>
          <p:cNvSpPr/>
          <p:nvPr/>
        </p:nvSpPr>
        <p:spPr>
          <a:xfrm>
            <a:off x="2535387" y="203067"/>
            <a:ext cx="8025146" cy="830997"/>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fr-FR" sz="4800" b="1" cap="none" spc="0" dirty="0">
                <a:ln w="9525">
                  <a:solidFill>
                    <a:schemeClr val="bg1"/>
                  </a:solidFill>
                  <a:prstDash val="solid"/>
                </a:ln>
                <a:solidFill>
                  <a:schemeClr val="accent5">
                    <a:lumMod val="40000"/>
                    <a:lumOff val="60000"/>
                  </a:schemeClr>
                </a:solidFill>
                <a:effectLst>
                  <a:outerShdw blurRad="12700" dist="38100" dir="2700000" algn="tl" rotWithShape="0">
                    <a:schemeClr val="bg1">
                      <a:lumMod val="50000"/>
                    </a:schemeClr>
                  </a:outerShdw>
                </a:effectLst>
              </a:rPr>
              <a:t>Projet MS-GS « Classe Fictive »</a:t>
            </a:r>
          </a:p>
        </p:txBody>
      </p:sp>
      <p:sp>
        <p:nvSpPr>
          <p:cNvPr id="13" name="ZoneTexte 12">
            <a:extLst>
              <a:ext uri="{FF2B5EF4-FFF2-40B4-BE49-F238E27FC236}">
                <a16:creationId xmlns:a16="http://schemas.microsoft.com/office/drawing/2014/main" id="{B5F32370-9CB0-4910-838A-31FEF091E1E5}"/>
              </a:ext>
            </a:extLst>
          </p:cNvPr>
          <p:cNvSpPr txBox="1"/>
          <p:nvPr/>
        </p:nvSpPr>
        <p:spPr>
          <a:xfrm>
            <a:off x="2535388" y="1337229"/>
            <a:ext cx="7879756" cy="5262979"/>
          </a:xfrm>
          <a:prstGeom prst="rect">
            <a:avLst/>
          </a:prstGeom>
          <a:noFill/>
        </p:spPr>
        <p:txBody>
          <a:bodyPr wrap="square" rtlCol="0">
            <a:spAutoFit/>
          </a:bodyPr>
          <a:lstStyle/>
          <a:p>
            <a:pPr algn="just"/>
            <a:r>
              <a:rPr lang="fr-FR" sz="1600" dirty="0">
                <a:latin typeface="Times New Roman" panose="02020603050405020304" pitchFamily="18" charset="0"/>
                <a:cs typeface="Times New Roman" panose="02020603050405020304" pitchFamily="18" charset="0"/>
              </a:rPr>
              <a:t>La classe fictive est un jeu. Son but est de dessiner tous les enfants qui composent </a:t>
            </a:r>
            <a:r>
              <a:rPr lang="fr-FR" sz="1600" dirty="0">
                <a:solidFill>
                  <a:schemeClr val="tx2"/>
                </a:solidFill>
                <a:latin typeface="Times New Roman" panose="02020603050405020304" pitchFamily="18" charset="0"/>
                <a:cs typeface="Times New Roman" panose="02020603050405020304" pitchFamily="18" charset="0"/>
              </a:rPr>
              <a:t>cette classe, </a:t>
            </a:r>
            <a:r>
              <a:rPr lang="fr-FR" sz="1600" dirty="0">
                <a:latin typeface="Times New Roman" panose="02020603050405020304" pitchFamily="18" charset="0"/>
                <a:cs typeface="Times New Roman" panose="02020603050405020304" pitchFamily="18" charset="0"/>
              </a:rPr>
              <a:t>inventée par l’enseignant, et d’essayer d’écrire leurs prénoms. Pour clôturer ce projet, les enfants inventeront et écriront le nom de l’enseignant de cette classe.</a:t>
            </a:r>
          </a:p>
          <a:p>
            <a:pPr algn="just"/>
            <a:endParaRPr lang="fr-FR" sz="800" dirty="0">
              <a:latin typeface="Times New Roman" panose="02020603050405020304" pitchFamily="18" charset="0"/>
              <a:cs typeface="Times New Roman" panose="02020603050405020304" pitchFamily="18" charset="0"/>
            </a:endParaRPr>
          </a:p>
          <a:p>
            <a:pPr algn="just"/>
            <a:r>
              <a:rPr lang="fr-FR" sz="1600" dirty="0">
                <a:latin typeface="Times New Roman" panose="02020603050405020304" pitchFamily="18" charset="0"/>
                <a:cs typeface="Times New Roman" panose="02020603050405020304" pitchFamily="18" charset="0"/>
              </a:rPr>
              <a:t>Propositions pour l’enseignant :</a:t>
            </a:r>
          </a:p>
          <a:p>
            <a:pPr marL="742950" lvl="1"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Inventer une classe composée d’enfants (jeu initial) ;</a:t>
            </a:r>
          </a:p>
          <a:p>
            <a:pPr lvl="1" algn="just"/>
            <a:r>
              <a:rPr lang="fr-FR" sz="1600" dirty="0">
                <a:latin typeface="Times New Roman" panose="02020603050405020304" pitchFamily="18" charset="0"/>
                <a:cs typeface="Times New Roman" panose="02020603050405020304" pitchFamily="18" charset="0"/>
              </a:rPr>
              <a:t>ou</a:t>
            </a:r>
          </a:p>
          <a:p>
            <a:pPr marL="742950" lvl="1"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Inventer une classe composée d’animaux (que les enfants pourront réaliser avec divers procédés en arts plastiques). Les prénoms seront choisis à partir de ceux de votre classe tout comme le jeu initial.</a:t>
            </a:r>
          </a:p>
          <a:p>
            <a:pPr algn="just"/>
            <a:endParaRPr lang="fr-FR" sz="800" dirty="0">
              <a:latin typeface="Times New Roman" panose="02020603050405020304" pitchFamily="18" charset="0"/>
              <a:cs typeface="Times New Roman" panose="02020603050405020304" pitchFamily="18" charset="0"/>
            </a:endParaRPr>
          </a:p>
          <a:p>
            <a:pPr algn="just"/>
            <a:r>
              <a:rPr lang="fr-FR" sz="1600" dirty="0">
                <a:latin typeface="Times New Roman" panose="02020603050405020304" pitchFamily="18" charset="0"/>
                <a:cs typeface="Times New Roman" panose="02020603050405020304" pitchFamily="18" charset="0"/>
              </a:rPr>
              <a:t>Niveaux :</a:t>
            </a:r>
          </a:p>
          <a:p>
            <a:pPr marL="742950" lvl="1"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MS : Classe de 9 à 12 animaux + le maître ou la maîtresse </a:t>
            </a:r>
          </a:p>
          <a:p>
            <a:pPr lvl="1" algn="just"/>
            <a:r>
              <a:rPr lang="fr-FR" sz="1600" dirty="0">
                <a:latin typeface="Times New Roman" panose="02020603050405020304" pitchFamily="18" charset="0"/>
                <a:cs typeface="Times New Roman" panose="02020603050405020304" pitchFamily="18" charset="0"/>
              </a:rPr>
              <a:t>Début en période 3 ou 4</a:t>
            </a:r>
          </a:p>
          <a:p>
            <a:pPr marL="742950" lvl="1"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GS : Classe de 18 à 24 animaux + le maître ou la maîtresse</a:t>
            </a:r>
          </a:p>
          <a:p>
            <a:pPr lvl="1" algn="just"/>
            <a:r>
              <a:rPr lang="fr-FR" sz="1600" dirty="0">
                <a:latin typeface="Times New Roman" panose="02020603050405020304" pitchFamily="18" charset="0"/>
                <a:cs typeface="Times New Roman" panose="02020603050405020304" pitchFamily="18" charset="0"/>
              </a:rPr>
              <a:t>Début en période 1 ou 2</a:t>
            </a:r>
          </a:p>
          <a:p>
            <a:pPr algn="just"/>
            <a:endParaRPr lang="fr-FR" sz="800" dirty="0">
              <a:latin typeface="Times New Roman" panose="02020603050405020304" pitchFamily="18" charset="0"/>
              <a:cs typeface="Times New Roman" panose="02020603050405020304" pitchFamily="18" charset="0"/>
            </a:endParaRPr>
          </a:p>
          <a:p>
            <a:pPr algn="just"/>
            <a:r>
              <a:rPr lang="fr-FR" sz="1600" dirty="0">
                <a:latin typeface="Times New Roman" panose="02020603050405020304" pitchFamily="18" charset="0"/>
                <a:cs typeface="Times New Roman" panose="02020603050405020304" pitchFamily="18" charset="0"/>
              </a:rPr>
              <a:t>Ce projet destiné à tous est en lien avec la lettre « Des projets</a:t>
            </a:r>
          </a:p>
          <a:p>
            <a:pPr algn="just"/>
            <a:r>
              <a:rPr lang="fr-FR" sz="1600" dirty="0">
                <a:latin typeface="Times New Roman" panose="02020603050405020304" pitchFamily="18" charset="0"/>
                <a:cs typeface="Times New Roman" panose="02020603050405020304" pitchFamily="18" charset="0"/>
              </a:rPr>
              <a:t>d’écriture pour découvrir le principe alphabétique » (cf. </a:t>
            </a:r>
            <a:r>
              <a:rPr lang="fr-FR" sz="1600" b="1" dirty="0">
                <a:solidFill>
                  <a:srgbClr val="FF0000"/>
                </a:solidFill>
                <a:latin typeface="Times New Roman" panose="02020603050405020304" pitchFamily="18" charset="0"/>
                <a:cs typeface="Times New Roman" panose="02020603050405020304" pitchFamily="18" charset="0"/>
                <a:hlinkClick r:id="rId2"/>
              </a:rPr>
              <a:t>la lettre ressources</a:t>
            </a:r>
            <a:r>
              <a:rPr lang="fr-FR" sz="1600" dirty="0">
                <a:latin typeface="Times New Roman" panose="02020603050405020304" pitchFamily="18" charset="0"/>
                <a:cs typeface="Times New Roman" panose="02020603050405020304" pitchFamily="18" charset="0"/>
              </a:rPr>
              <a:t>).</a:t>
            </a:r>
          </a:p>
          <a:p>
            <a:pPr algn="just"/>
            <a:r>
              <a:rPr lang="fr-FR" sz="1600" dirty="0">
                <a:latin typeface="Times New Roman" panose="02020603050405020304" pitchFamily="18" charset="0"/>
                <a:cs typeface="Times New Roman" panose="02020603050405020304" pitchFamily="18" charset="0"/>
              </a:rPr>
              <a:t>Envoyez nous votre classe imaginaire (humaine ou bestiaire) finale ! </a:t>
            </a:r>
          </a:p>
          <a:p>
            <a:pPr algn="just"/>
            <a:r>
              <a:rPr lang="fr-FR" sz="1600" dirty="0">
                <a:latin typeface="Times New Roman" panose="02020603050405020304" pitchFamily="18" charset="0"/>
                <a:cs typeface="Times New Roman" panose="02020603050405020304" pitchFamily="18" charset="0"/>
              </a:rPr>
              <a:t>Nous la mettrons en valeur dans un article publié dans </a:t>
            </a:r>
            <a:r>
              <a:rPr lang="fr-FR" sz="1600" dirty="0" err="1">
                <a:latin typeface="Times New Roman" panose="02020603050405020304" pitchFamily="18" charset="0"/>
                <a:cs typeface="Times New Roman" panose="02020603050405020304" pitchFamily="18" charset="0"/>
              </a:rPr>
              <a:t>Actu@lisez</a:t>
            </a:r>
            <a:r>
              <a:rPr lang="fr-FR" sz="1600" dirty="0">
                <a:latin typeface="Times New Roman" panose="02020603050405020304" pitchFamily="18" charset="0"/>
                <a:cs typeface="Times New Roman" panose="02020603050405020304" pitchFamily="18" charset="0"/>
              </a:rPr>
              <a:t>.</a:t>
            </a:r>
          </a:p>
          <a:p>
            <a:pPr algn="just"/>
            <a:endParaRPr lang="fr-FR" sz="800" dirty="0">
              <a:latin typeface="Times New Roman" panose="02020603050405020304" pitchFamily="18" charset="0"/>
              <a:cs typeface="Times New Roman" panose="02020603050405020304" pitchFamily="18" charset="0"/>
            </a:endParaRPr>
          </a:p>
          <a:p>
            <a:pPr algn="ctr"/>
            <a:r>
              <a:rPr lang="fr-F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Bon projet à tous ! </a:t>
            </a:r>
            <a:endParaRPr lang="fr-F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 name="Rectangle : coins arrondis 20">
            <a:extLst>
              <a:ext uri="{FF2B5EF4-FFF2-40B4-BE49-F238E27FC236}">
                <a16:creationId xmlns:a16="http://schemas.microsoft.com/office/drawing/2014/main" id="{4EE83DE8-A44B-4A7F-BE15-6BF46B75CFC9}"/>
              </a:ext>
            </a:extLst>
          </p:cNvPr>
          <p:cNvSpPr/>
          <p:nvPr/>
        </p:nvSpPr>
        <p:spPr>
          <a:xfrm>
            <a:off x="260469" y="1391954"/>
            <a:ext cx="2170576" cy="5259821"/>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id="{2111C54E-E0A5-466B-830D-6AD8007E63E7}"/>
              </a:ext>
            </a:extLst>
          </p:cNvPr>
          <p:cNvSpPr txBox="1"/>
          <p:nvPr/>
        </p:nvSpPr>
        <p:spPr>
          <a:xfrm>
            <a:off x="298569" y="1597631"/>
            <a:ext cx="2170577" cy="5078313"/>
          </a:xfrm>
          <a:prstGeom prst="rect">
            <a:avLst/>
          </a:prstGeom>
          <a:noFill/>
        </p:spPr>
        <p:txBody>
          <a:bodyPr wrap="square" rtlCol="0">
            <a:spAutoFit/>
          </a:bodyPr>
          <a:lstStyle/>
          <a:p>
            <a:r>
              <a:rPr lang="fr-FR" sz="1400" b="1" u="sng" dirty="0">
                <a:latin typeface="Times New Roman" panose="02020603050405020304" pitchFamily="18" charset="0"/>
                <a:cs typeface="Times New Roman" panose="02020603050405020304" pitchFamily="18" charset="0"/>
                <a:hlinkClick r:id="rId3"/>
              </a:rPr>
              <a:t>Programmes de l’école maternelle du 24/06/2021</a:t>
            </a:r>
            <a:endParaRPr lang="fr-FR" sz="1400" b="1" u="sng" dirty="0">
              <a:latin typeface="Times New Roman" panose="02020603050405020304" pitchFamily="18" charset="0"/>
              <a:cs typeface="Times New Roman" panose="02020603050405020304" pitchFamily="18" charset="0"/>
            </a:endParaRPr>
          </a:p>
          <a:p>
            <a:pPr marL="285750" indent="-285750">
              <a:buFont typeface="Symbol" panose="05050102010706020507" pitchFamily="18" charset="2"/>
              <a:buChar char="Þ"/>
            </a:pPr>
            <a:r>
              <a:rPr lang="fr-FR" sz="1400" dirty="0">
                <a:latin typeface="Times New Roman" panose="02020603050405020304" pitchFamily="18" charset="0"/>
                <a:cs typeface="Times New Roman" panose="02020603050405020304" pitchFamily="18" charset="0"/>
              </a:rPr>
              <a:t>Découverte du principe alphabétique ;</a:t>
            </a:r>
          </a:p>
          <a:p>
            <a:pPr marL="285750" indent="-285750">
              <a:buFont typeface="Symbol" panose="05050102010706020507" pitchFamily="18" charset="2"/>
              <a:buChar char="Þ"/>
            </a:pPr>
            <a:r>
              <a:rPr lang="fr-FR" sz="1400" dirty="0">
                <a:latin typeface="Times New Roman" panose="02020603050405020304" pitchFamily="18" charset="0"/>
                <a:cs typeface="Times New Roman" panose="02020603050405020304" pitchFamily="18" charset="0"/>
              </a:rPr>
              <a:t>Essais d’écriture de mots.</a:t>
            </a:r>
          </a:p>
          <a:p>
            <a:endParaRPr lang="fr-FR" sz="1000" dirty="0">
              <a:latin typeface="Times New Roman" panose="02020603050405020304" pitchFamily="18" charset="0"/>
              <a:cs typeface="Times New Roman" panose="02020603050405020304" pitchFamily="18" charset="0"/>
            </a:endParaRPr>
          </a:p>
          <a:p>
            <a:r>
              <a:rPr lang="fr-FR" sz="1400" u="sng" dirty="0">
                <a:latin typeface="Times New Roman" panose="02020603050405020304" pitchFamily="18" charset="0"/>
                <a:cs typeface="Times New Roman" panose="02020603050405020304" pitchFamily="18" charset="0"/>
              </a:rPr>
              <a:t>Objectif</a:t>
            </a:r>
            <a:r>
              <a:rPr lang="fr-FR" sz="1400" dirty="0">
                <a:latin typeface="Times New Roman" panose="02020603050405020304" pitchFamily="18" charset="0"/>
                <a:cs typeface="Times New Roman" panose="02020603050405020304" pitchFamily="18" charset="0"/>
              </a:rPr>
              <a:t> :</a:t>
            </a:r>
          </a:p>
          <a:p>
            <a:pPr marL="285750" indent="-285750">
              <a:buFont typeface="Symbol" panose="05050102010706020507" pitchFamily="18" charset="2"/>
              <a:buChar char="Þ"/>
            </a:pPr>
            <a:r>
              <a:rPr lang="fr-FR" sz="1400" dirty="0">
                <a:latin typeface="Times New Roman" panose="02020603050405020304" pitchFamily="18" charset="0"/>
                <a:cs typeface="Times New Roman" panose="02020603050405020304" pitchFamily="18" charset="0"/>
              </a:rPr>
              <a:t>Faire découvrir à tous les enfants avant de quitter l’école maternelle la relation entre lettre et son.</a:t>
            </a:r>
          </a:p>
          <a:p>
            <a:endParaRPr lang="fr-FR" sz="1000" dirty="0">
              <a:latin typeface="Times New Roman" panose="02020603050405020304" pitchFamily="18" charset="0"/>
              <a:cs typeface="Times New Roman" panose="02020603050405020304" pitchFamily="18" charset="0"/>
            </a:endParaRPr>
          </a:p>
          <a:p>
            <a:r>
              <a:rPr lang="fr-FR" sz="1400" u="sng" dirty="0">
                <a:latin typeface="Times New Roman" panose="02020603050405020304" pitchFamily="18" charset="0"/>
                <a:cs typeface="Times New Roman" panose="02020603050405020304" pitchFamily="18" charset="0"/>
              </a:rPr>
              <a:t>Attendu de fin de cycle</a:t>
            </a:r>
            <a:r>
              <a:rPr lang="fr-FR" sz="1400" dirty="0">
                <a:latin typeface="Times New Roman" panose="02020603050405020304" pitchFamily="18" charset="0"/>
                <a:cs typeface="Times New Roman" panose="02020603050405020304" pitchFamily="18" charset="0"/>
              </a:rPr>
              <a:t> :</a:t>
            </a:r>
          </a:p>
          <a:p>
            <a:pPr marL="285750" indent="-285750">
              <a:buFont typeface="Symbol" panose="05050102010706020507" pitchFamily="18" charset="2"/>
              <a:buChar char="Þ"/>
            </a:pPr>
            <a:r>
              <a:rPr lang="fr-FR" sz="1400" dirty="0">
                <a:latin typeface="Times New Roman" panose="02020603050405020304" pitchFamily="18" charset="0"/>
                <a:cs typeface="Times New Roman" panose="02020603050405020304" pitchFamily="18" charset="0"/>
              </a:rPr>
              <a:t>Ecrire seul un mot en utilisant des lettres ou en utilisant des groupes de lettres empruntés aux mots connus.</a:t>
            </a:r>
          </a:p>
          <a:p>
            <a:endParaRPr lang="fr-FR" sz="1000" dirty="0">
              <a:latin typeface="Times New Roman" panose="02020603050405020304" pitchFamily="18" charset="0"/>
              <a:cs typeface="Times New Roman" panose="02020603050405020304" pitchFamily="18" charset="0"/>
            </a:endParaRPr>
          </a:p>
          <a:p>
            <a:r>
              <a:rPr lang="fr-FR" sz="1400" u="sng" dirty="0">
                <a:latin typeface="Times New Roman" panose="02020603050405020304" pitchFamily="18" charset="0"/>
                <a:cs typeface="Times New Roman" panose="02020603050405020304" pitchFamily="18" charset="0"/>
              </a:rPr>
              <a:t>Durée du projet</a:t>
            </a:r>
            <a:r>
              <a:rPr lang="fr-FR" sz="1400" dirty="0">
                <a:latin typeface="Times New Roman" panose="02020603050405020304" pitchFamily="18" charset="0"/>
                <a:cs typeface="Times New Roman" panose="02020603050405020304" pitchFamily="18" charset="0"/>
              </a:rPr>
              <a:t> :</a:t>
            </a:r>
          </a:p>
          <a:p>
            <a:pPr marL="285750" indent="-285750">
              <a:buFont typeface="Symbol" panose="05050102010706020507" pitchFamily="18" charset="2"/>
              <a:buChar char="Þ"/>
            </a:pPr>
            <a:r>
              <a:rPr lang="fr-FR" sz="1400" dirty="0">
                <a:latin typeface="Times New Roman" panose="02020603050405020304" pitchFamily="18" charset="0"/>
                <a:cs typeface="Times New Roman" panose="02020603050405020304" pitchFamily="18" charset="0"/>
              </a:rPr>
              <a:t>2 à 6 mois.</a:t>
            </a:r>
          </a:p>
          <a:p>
            <a:endParaRPr lang="fr-FR" sz="1400" dirty="0">
              <a:latin typeface="Times New Roman" panose="02020603050405020304" pitchFamily="18" charset="0"/>
              <a:cs typeface="Times New Roman" panose="02020603050405020304" pitchFamily="18" charset="0"/>
            </a:endParaRPr>
          </a:p>
        </p:txBody>
      </p:sp>
      <p:pic>
        <p:nvPicPr>
          <p:cNvPr id="8" name="Image 7">
            <a:extLst>
              <a:ext uri="{FF2B5EF4-FFF2-40B4-BE49-F238E27FC236}">
                <a16:creationId xmlns:a16="http://schemas.microsoft.com/office/drawing/2014/main" id="{DA2E80B0-95A1-4149-A7DC-D9844AC788D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6749" y="105658"/>
            <a:ext cx="1390729" cy="1200897"/>
          </a:xfrm>
          <a:prstGeom prst="rect">
            <a:avLst/>
          </a:prstGeom>
        </p:spPr>
      </p:pic>
      <p:pic>
        <p:nvPicPr>
          <p:cNvPr id="11" name="Image 10">
            <a:hlinkClick r:id="rId5"/>
            <a:extLst>
              <a:ext uri="{FF2B5EF4-FFF2-40B4-BE49-F238E27FC236}">
                <a16:creationId xmlns:a16="http://schemas.microsoft.com/office/drawing/2014/main" id="{50D80030-ED7E-4DE2-9E46-C6D485736D44}"/>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959128" y="3985691"/>
            <a:ext cx="3057420" cy="1704755"/>
          </a:xfrm>
          <a:prstGeom prst="rect">
            <a:avLst/>
          </a:prstGeom>
        </p:spPr>
      </p:pic>
      <p:sp>
        <p:nvSpPr>
          <p:cNvPr id="19" name="ZoneTexte 18">
            <a:extLst>
              <a:ext uri="{FF2B5EF4-FFF2-40B4-BE49-F238E27FC236}">
                <a16:creationId xmlns:a16="http://schemas.microsoft.com/office/drawing/2014/main" id="{86F05429-4EE0-49B6-A95C-2CE511B11BA8}"/>
              </a:ext>
            </a:extLst>
          </p:cNvPr>
          <p:cNvSpPr txBox="1"/>
          <p:nvPr/>
        </p:nvSpPr>
        <p:spPr>
          <a:xfrm>
            <a:off x="8959127" y="5682233"/>
            <a:ext cx="3057420" cy="523220"/>
          </a:xfrm>
          <a:prstGeom prst="rect">
            <a:avLst/>
          </a:prstGeom>
          <a:noFill/>
        </p:spPr>
        <p:txBody>
          <a:bodyPr wrap="square" rtlCol="0">
            <a:spAutoFit/>
          </a:bodyPr>
          <a:lstStyle/>
          <a:p>
            <a:pPr algn="ctr"/>
            <a:r>
              <a:rPr lang="fr-FR" sz="1400" dirty="0">
                <a:latin typeface="Times New Roman" panose="02020603050405020304" pitchFamily="18" charset="0"/>
                <a:cs typeface="Times New Roman" panose="02020603050405020304" pitchFamily="18" charset="0"/>
                <a:hlinkClick r:id="rId5"/>
              </a:rPr>
              <a:t>Partage de Nathalie FILLAULT, enseignante à Guyancourt.</a:t>
            </a:r>
            <a:endParaRPr lang="fr-FR" sz="1400" dirty="0">
              <a:latin typeface="Times New Roman" panose="02020603050405020304" pitchFamily="18" charset="0"/>
              <a:cs typeface="Times New Roman" panose="02020603050405020304" pitchFamily="18" charset="0"/>
            </a:endParaRPr>
          </a:p>
        </p:txBody>
      </p:sp>
      <p:pic>
        <p:nvPicPr>
          <p:cNvPr id="14" name="Picture 2" descr="Traiter efficacement ses emails - Frédéric DAVI">
            <a:hlinkClick r:id="rId7"/>
            <a:extLst>
              <a:ext uri="{FF2B5EF4-FFF2-40B4-BE49-F238E27FC236}">
                <a16:creationId xmlns:a16="http://schemas.microsoft.com/office/drawing/2014/main" id="{D99BAB9F-DFDC-415F-B4EC-0965C8EA2D5C}"/>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0961538" y="2739727"/>
            <a:ext cx="723899" cy="719074"/>
          </a:xfrm>
          <a:prstGeom prst="rect">
            <a:avLst/>
          </a:prstGeom>
          <a:noFill/>
          <a:extLst>
            <a:ext uri="{909E8E84-426E-40DD-AFC4-6F175D3DCCD1}">
              <a14:hiddenFill xmlns:a14="http://schemas.microsoft.com/office/drawing/2010/main">
                <a:solidFill>
                  <a:srgbClr val="FFFFFF"/>
                </a:solidFill>
              </a14:hiddenFill>
            </a:ext>
          </a:extLst>
        </p:spPr>
      </p:pic>
      <p:sp>
        <p:nvSpPr>
          <p:cNvPr id="15" name="ZoneTexte 14">
            <a:extLst>
              <a:ext uri="{FF2B5EF4-FFF2-40B4-BE49-F238E27FC236}">
                <a16:creationId xmlns:a16="http://schemas.microsoft.com/office/drawing/2014/main" id="{08914ACD-537B-4893-A5CD-5800CD99BAFD}"/>
              </a:ext>
            </a:extLst>
          </p:cNvPr>
          <p:cNvSpPr txBox="1"/>
          <p:nvPr/>
        </p:nvSpPr>
        <p:spPr>
          <a:xfrm>
            <a:off x="10563045" y="1500401"/>
            <a:ext cx="1486293" cy="1138773"/>
          </a:xfrm>
          <a:prstGeom prst="rect">
            <a:avLst/>
          </a:prstGeom>
          <a:noFill/>
        </p:spPr>
        <p:txBody>
          <a:bodyPr wrap="square" rtlCol="0">
            <a:spAutoFit/>
          </a:bodyPr>
          <a:lstStyle/>
          <a:p>
            <a:r>
              <a:rPr lang="fr-FR" sz="1200" b="1" dirty="0">
                <a:latin typeface="Times New Roman" panose="02020603050405020304" pitchFamily="18" charset="0"/>
                <a:cs typeface="Times New Roman" panose="02020603050405020304" pitchFamily="18" charset="0"/>
              </a:rPr>
              <a:t>Besoin d’aide ? Envie de partager ? </a:t>
            </a:r>
          </a:p>
          <a:p>
            <a:endParaRPr lang="fr-FR" sz="800" b="1" dirty="0">
              <a:latin typeface="Times New Roman" panose="02020603050405020304" pitchFamily="18" charset="0"/>
              <a:cs typeface="Times New Roman" panose="02020603050405020304" pitchFamily="18" charset="0"/>
            </a:endParaRPr>
          </a:p>
          <a:p>
            <a:r>
              <a:rPr lang="fr-FR" sz="1200" b="1" dirty="0">
                <a:latin typeface="Times New Roman" panose="02020603050405020304" pitchFamily="18" charset="0"/>
                <a:cs typeface="Times New Roman" panose="02020603050405020304" pitchFamily="18" charset="0"/>
              </a:rPr>
              <a:t>Voici notre mail :</a:t>
            </a:r>
          </a:p>
          <a:p>
            <a:r>
              <a:rPr lang="fr-FR" sz="1200" dirty="0">
                <a:latin typeface="Times New Roman" panose="02020603050405020304" pitchFamily="18" charset="0"/>
                <a:cs typeface="Times New Roman" panose="02020603050405020304" pitchFamily="18" charset="0"/>
                <a:hlinkClick r:id="rId7"/>
              </a:rPr>
              <a:t>missionmaternelle78@ac-versailles.fr</a:t>
            </a:r>
            <a:endParaRPr lang="fr-FR" sz="1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78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40CC56F-C0EC-4D08-97C0-3D3DFCEF9C7E}"/>
              </a:ext>
            </a:extLst>
          </p:cNvPr>
          <p:cNvSpPr/>
          <p:nvPr/>
        </p:nvSpPr>
        <p:spPr>
          <a:xfrm>
            <a:off x="6317093" y="4192730"/>
            <a:ext cx="5746010" cy="2551540"/>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2CA91B42-BCCA-4A75-98C4-B74E11408CAF}"/>
              </a:ext>
            </a:extLst>
          </p:cNvPr>
          <p:cNvSpPr/>
          <p:nvPr/>
        </p:nvSpPr>
        <p:spPr>
          <a:xfrm>
            <a:off x="6317093" y="126178"/>
            <a:ext cx="5746010" cy="3974283"/>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 coins arrondis 2">
            <a:extLst>
              <a:ext uri="{FF2B5EF4-FFF2-40B4-BE49-F238E27FC236}">
                <a16:creationId xmlns:a16="http://schemas.microsoft.com/office/drawing/2014/main" id="{F84F88D4-0E98-44F5-8B0B-D211AA4204E7}"/>
              </a:ext>
            </a:extLst>
          </p:cNvPr>
          <p:cNvSpPr/>
          <p:nvPr/>
        </p:nvSpPr>
        <p:spPr>
          <a:xfrm>
            <a:off x="95554" y="118660"/>
            <a:ext cx="6131073" cy="477574"/>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70A2D123-8767-4D90-B958-9E8BBB333702}"/>
              </a:ext>
            </a:extLst>
          </p:cNvPr>
          <p:cNvSpPr/>
          <p:nvPr/>
        </p:nvSpPr>
        <p:spPr>
          <a:xfrm>
            <a:off x="95553" y="126178"/>
            <a:ext cx="6131076" cy="461665"/>
          </a:xfrm>
          <a:prstGeom prst="rect">
            <a:avLst/>
          </a:prstGeom>
          <a:noFill/>
        </p:spPr>
        <p:txBody>
          <a:bodyPr wrap="square" lIns="91440" tIns="45720" rIns="91440" bIns="45720">
            <a:spAutoFit/>
          </a:bodyPr>
          <a:lstStyle/>
          <a:p>
            <a:pPr algn="ctr"/>
            <a:r>
              <a:rPr lang="fr-FR" sz="2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Projet MS-GS : « La classe fictive »</a:t>
            </a:r>
          </a:p>
        </p:txBody>
      </p:sp>
      <p:sp>
        <p:nvSpPr>
          <p:cNvPr id="4" name="Rectangle 3">
            <a:extLst>
              <a:ext uri="{FF2B5EF4-FFF2-40B4-BE49-F238E27FC236}">
                <a16:creationId xmlns:a16="http://schemas.microsoft.com/office/drawing/2014/main" id="{FC12C361-27C0-4069-8980-6D9842F7D821}"/>
              </a:ext>
            </a:extLst>
          </p:cNvPr>
          <p:cNvSpPr/>
          <p:nvPr/>
        </p:nvSpPr>
        <p:spPr>
          <a:xfrm>
            <a:off x="126965" y="680632"/>
            <a:ext cx="6099664" cy="605870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99544B23-E539-4AA9-B098-C53E09E81F1B}"/>
              </a:ext>
            </a:extLst>
          </p:cNvPr>
          <p:cNvSpPr txBox="1"/>
          <p:nvPr/>
        </p:nvSpPr>
        <p:spPr>
          <a:xfrm>
            <a:off x="123381" y="678925"/>
            <a:ext cx="6103248" cy="2816156"/>
          </a:xfrm>
          <a:prstGeom prst="rect">
            <a:avLst/>
          </a:prstGeom>
          <a:noFill/>
        </p:spPr>
        <p:txBody>
          <a:bodyPr wrap="square">
            <a:spAutoFit/>
          </a:bodyPr>
          <a:lstStyle/>
          <a:p>
            <a:pPr algn="just"/>
            <a:r>
              <a:rPr lang="fr-FR" sz="1600" b="1" u="sng" dirty="0">
                <a:latin typeface="Times New Roman" panose="02020603050405020304" pitchFamily="18" charset="0"/>
                <a:cs typeface="Times New Roman" panose="02020603050405020304" pitchFamily="18" charset="0"/>
              </a:rPr>
              <a:t>Préparation du projet</a:t>
            </a:r>
            <a:r>
              <a:rPr lang="fr-FR" sz="1600" dirty="0">
                <a:latin typeface="Times New Roman" panose="02020603050405020304" pitchFamily="18" charset="0"/>
                <a:cs typeface="Times New Roman" panose="02020603050405020304" pitchFamily="18" charset="0"/>
              </a:rPr>
              <a:t> :</a:t>
            </a:r>
          </a:p>
          <a:p>
            <a:pPr algn="just"/>
            <a:endParaRPr lang="fr-FR" sz="800" dirty="0">
              <a:latin typeface="Times New Roman" panose="02020603050405020304" pitchFamily="18" charset="0"/>
              <a:cs typeface="Times New Roman" panose="02020603050405020304" pitchFamily="18" charset="0"/>
            </a:endParaRPr>
          </a:p>
          <a:p>
            <a:pPr algn="just"/>
            <a:r>
              <a:rPr lang="fr-FR" sz="1600" u="sng" dirty="0">
                <a:latin typeface="Times New Roman" panose="02020603050405020304" pitchFamily="18" charset="0"/>
                <a:cs typeface="Times New Roman" panose="02020603050405020304" pitchFamily="18" charset="0"/>
              </a:rPr>
              <a:t>Inventer les prénoms d’une classe (de 9 élèves pour des MS, 18 pour des GS) à partir des syllabes des prénoms des élèves de votre classe d’origine</a:t>
            </a:r>
          </a:p>
          <a:p>
            <a:pPr algn="just"/>
            <a:endParaRPr lang="fr-FR" sz="800" u="sng" dirty="0">
              <a:latin typeface="Times New Roman" panose="02020603050405020304" pitchFamily="18" charset="0"/>
              <a:cs typeface="Times New Roman" panose="02020603050405020304" pitchFamily="18" charset="0"/>
            </a:endParaRPr>
          </a:p>
          <a:p>
            <a:pPr marL="285750"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Veiller à utiliser tous les prénoms de la classe.</a:t>
            </a:r>
          </a:p>
          <a:p>
            <a:pPr marL="285750"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Une fois les prénoms créés, définissez l’ordre dans lequel ils vont être proposés dans l’année (du plus facile au plus difficile, d’abord des mots monosyllabiques, mots transparents avec des consonnes qui peuvent être prolongées à l’oral).</a:t>
            </a:r>
          </a:p>
          <a:p>
            <a:pPr marL="285750"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Exemple :</a:t>
            </a:r>
            <a:endParaRPr lang="fr-FR" sz="1100" dirty="0">
              <a:latin typeface="Times New Roman" panose="02020603050405020304" pitchFamily="18" charset="0"/>
              <a:cs typeface="Times New Roman" panose="02020603050405020304" pitchFamily="18" charset="0"/>
            </a:endParaRPr>
          </a:p>
        </p:txBody>
      </p:sp>
      <p:graphicFrame>
        <p:nvGraphicFramePr>
          <p:cNvPr id="5" name="Tableau 5">
            <a:extLst>
              <a:ext uri="{FF2B5EF4-FFF2-40B4-BE49-F238E27FC236}">
                <a16:creationId xmlns:a16="http://schemas.microsoft.com/office/drawing/2014/main" id="{DE18BDF0-B2F9-4E7B-A21D-4021C2A69E58}"/>
              </a:ext>
            </a:extLst>
          </p:cNvPr>
          <p:cNvGraphicFramePr>
            <a:graphicFrameLocks noGrp="1"/>
          </p:cNvGraphicFramePr>
          <p:nvPr>
            <p:extLst>
              <p:ext uri="{D42A27DB-BD31-4B8C-83A1-F6EECF244321}">
                <p14:modId xmlns:p14="http://schemas.microsoft.com/office/powerpoint/2010/main" val="2158108102"/>
              </p:ext>
            </p:extLst>
          </p:nvPr>
        </p:nvGraphicFramePr>
        <p:xfrm>
          <a:off x="256363" y="3429000"/>
          <a:ext cx="5839638" cy="3255075"/>
        </p:xfrm>
        <a:graphic>
          <a:graphicData uri="http://schemas.openxmlformats.org/drawingml/2006/table">
            <a:tbl>
              <a:tblPr firstRow="1" bandRow="1">
                <a:tableStyleId>{5C22544A-7EE6-4342-B048-85BDC9FD1C3A}</a:tableStyleId>
              </a:tblPr>
              <a:tblGrid>
                <a:gridCol w="926394">
                  <a:extLst>
                    <a:ext uri="{9D8B030D-6E8A-4147-A177-3AD203B41FA5}">
                      <a16:colId xmlns:a16="http://schemas.microsoft.com/office/drawing/2014/main" val="714132742"/>
                    </a:ext>
                  </a:extLst>
                </a:gridCol>
                <a:gridCol w="3065393">
                  <a:extLst>
                    <a:ext uri="{9D8B030D-6E8A-4147-A177-3AD203B41FA5}">
                      <a16:colId xmlns:a16="http://schemas.microsoft.com/office/drawing/2014/main" val="2845782709"/>
                    </a:ext>
                  </a:extLst>
                </a:gridCol>
                <a:gridCol w="1847851">
                  <a:extLst>
                    <a:ext uri="{9D8B030D-6E8A-4147-A177-3AD203B41FA5}">
                      <a16:colId xmlns:a16="http://schemas.microsoft.com/office/drawing/2014/main" val="1871171256"/>
                    </a:ext>
                  </a:extLst>
                </a:gridCol>
              </a:tblGrid>
              <a:tr h="5351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Ordre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Prénoms de la classe fictive</a:t>
                      </a:r>
                    </a:p>
                  </a:txBody>
                  <a:tcPr anchor="ctr"/>
                </a:tc>
                <a:tc>
                  <a:txBody>
                    <a:bodyPr/>
                    <a:lstStyle/>
                    <a:p>
                      <a:pPr algn="ctr"/>
                      <a:r>
                        <a:rPr lang="fr-FR" sz="1600" dirty="0">
                          <a:latin typeface="Times New Roman" panose="02020603050405020304" pitchFamily="18" charset="0"/>
                          <a:cs typeface="Times New Roman" panose="02020603050405020304" pitchFamily="18" charset="0"/>
                        </a:rPr>
                        <a:t>Prénoms de la classe d’origine</a:t>
                      </a:r>
                    </a:p>
                  </a:txBody>
                  <a:tcPr anchor="ctr"/>
                </a:tc>
                <a:extLst>
                  <a:ext uri="{0D108BD9-81ED-4DB2-BD59-A6C34878D82A}">
                    <a16:rowId xmlns:a16="http://schemas.microsoft.com/office/drawing/2014/main" val="2921064153"/>
                  </a:ext>
                </a:extLst>
              </a:tr>
              <a:tr h="535191">
                <a:tc>
                  <a:txBody>
                    <a:bodyPr/>
                    <a:lstStyle/>
                    <a:p>
                      <a:pPr algn="ctr"/>
                      <a:r>
                        <a:rPr lang="fr-FR" sz="1600" dirty="0">
                          <a:latin typeface="Times New Roman" panose="02020603050405020304" pitchFamily="18" charset="0"/>
                          <a:cs typeface="Times New Roman" panose="02020603050405020304" pitchFamily="18" charset="0"/>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err="1">
                          <a:latin typeface="Times New Roman" panose="02020603050405020304" pitchFamily="18" charset="0"/>
                          <a:cs typeface="Times New Roman" panose="02020603050405020304" pitchFamily="18" charset="0"/>
                        </a:rPr>
                        <a:t>Vava</a:t>
                      </a:r>
                      <a:r>
                        <a:rPr lang="fr-FR" sz="1600" dirty="0">
                          <a:latin typeface="Times New Roman" panose="02020603050405020304" pitchFamily="18" charset="0"/>
                          <a:cs typeface="Times New Roman" panose="02020603050405020304" pitchFamily="18" charset="0"/>
                        </a:rPr>
                        <a:t> (première syllabe doublée)</a:t>
                      </a:r>
                    </a:p>
                  </a:txBody>
                  <a:tcPr anchor="ct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0" dirty="0">
                          <a:solidFill>
                            <a:schemeClr val="tx1"/>
                          </a:solidFill>
                          <a:latin typeface="Times New Roman" panose="02020603050405020304" pitchFamily="18" charset="0"/>
                          <a:cs typeface="Times New Roman" panose="02020603050405020304" pitchFamily="18" charset="0"/>
                        </a:rPr>
                        <a:t>Va</a:t>
                      </a:r>
                      <a:r>
                        <a:rPr lang="fr-FR" sz="1600" dirty="0">
                          <a:latin typeface="Times New Roman" panose="02020603050405020304" pitchFamily="18" charset="0"/>
                          <a:cs typeface="Times New Roman" panose="02020603050405020304" pitchFamily="18" charset="0"/>
                        </a:rPr>
                        <a:t>dim</a:t>
                      </a:r>
                    </a:p>
                    <a:p>
                      <a:pPr algn="ctr"/>
                      <a:r>
                        <a:rPr lang="fr-FR" sz="1600" dirty="0">
                          <a:latin typeface="Times New Roman" panose="02020603050405020304" pitchFamily="18" charset="0"/>
                          <a:cs typeface="Times New Roman" panose="02020603050405020304" pitchFamily="18" charset="0"/>
                        </a:rPr>
                        <a:t>Raphaël</a:t>
                      </a:r>
                    </a:p>
                    <a:p>
                      <a:pPr algn="ctr"/>
                      <a:r>
                        <a:rPr lang="fr-FR" sz="1600" dirty="0">
                          <a:latin typeface="Times New Roman" panose="02020603050405020304" pitchFamily="18" charset="0"/>
                          <a:cs typeface="Times New Roman" panose="02020603050405020304" pitchFamily="18" charset="0"/>
                        </a:rPr>
                        <a:t>Mathys</a:t>
                      </a:r>
                    </a:p>
                    <a:p>
                      <a:pPr algn="ctr"/>
                      <a:r>
                        <a:rPr lang="fr-FR" sz="1600" dirty="0">
                          <a:latin typeface="Times New Roman" panose="02020603050405020304" pitchFamily="18" charset="0"/>
                          <a:cs typeface="Times New Roman" panose="02020603050405020304" pitchFamily="18" charset="0"/>
                        </a:rPr>
                        <a:t>Adel</a:t>
                      </a:r>
                    </a:p>
                    <a:p>
                      <a:pPr algn="ctr"/>
                      <a:r>
                        <a:rPr lang="fr-FR" sz="1600" dirty="0">
                          <a:latin typeface="Times New Roman" panose="02020603050405020304" pitchFamily="18" charset="0"/>
                          <a:cs typeface="Times New Roman" panose="02020603050405020304" pitchFamily="18" charset="0"/>
                        </a:rPr>
                        <a:t>Anouk</a:t>
                      </a:r>
                    </a:p>
                  </a:txBody>
                  <a:tcPr anchor="ctr"/>
                </a:tc>
                <a:extLst>
                  <a:ext uri="{0D108BD9-81ED-4DB2-BD59-A6C34878D82A}">
                    <a16:rowId xmlns:a16="http://schemas.microsoft.com/office/drawing/2014/main" val="2130233496"/>
                  </a:ext>
                </a:extLst>
              </a:tr>
              <a:tr h="535191">
                <a:tc>
                  <a:txBody>
                    <a:bodyPr/>
                    <a:lstStyle/>
                    <a:p>
                      <a:pPr algn="ctr"/>
                      <a:r>
                        <a:rPr lang="fr-FR" sz="1600" dirty="0">
                          <a:latin typeface="Times New Roman" panose="02020603050405020304" pitchFamily="18" charset="0"/>
                          <a:cs typeface="Times New Roman" panose="02020603050405020304" pitchFamily="18" charset="0"/>
                        </a:rPr>
                        <a:t>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Rama (</a:t>
                      </a:r>
                      <a:r>
                        <a:rPr lang="fr-FR" sz="1600" b="1" dirty="0">
                          <a:solidFill>
                            <a:srgbClr val="FF0000"/>
                          </a:solidFill>
                          <a:latin typeface="Times New Roman" panose="02020603050405020304" pitchFamily="18" charset="0"/>
                          <a:cs typeface="Times New Roman" panose="02020603050405020304" pitchFamily="18" charset="0"/>
                        </a:rPr>
                        <a:t>Ra</a:t>
                      </a:r>
                      <a:r>
                        <a:rPr lang="fr-FR" sz="1600" dirty="0">
                          <a:latin typeface="Times New Roman" panose="02020603050405020304" pitchFamily="18" charset="0"/>
                          <a:cs typeface="Times New Roman" panose="02020603050405020304" pitchFamily="18" charset="0"/>
                        </a:rPr>
                        <a:t>phaël + </a:t>
                      </a:r>
                      <a:r>
                        <a:rPr lang="fr-FR" sz="1600" b="1" dirty="0">
                          <a:solidFill>
                            <a:srgbClr val="FF0000"/>
                          </a:solidFill>
                          <a:latin typeface="Times New Roman" panose="02020603050405020304" pitchFamily="18" charset="0"/>
                          <a:cs typeface="Times New Roman" panose="02020603050405020304" pitchFamily="18" charset="0"/>
                        </a:rPr>
                        <a:t>Ma</a:t>
                      </a:r>
                      <a:r>
                        <a:rPr lang="fr-FR" sz="1600" dirty="0">
                          <a:latin typeface="Times New Roman" panose="02020603050405020304" pitchFamily="18" charset="0"/>
                          <a:cs typeface="Times New Roman" panose="02020603050405020304" pitchFamily="18" charset="0"/>
                        </a:rPr>
                        <a:t>this)</a:t>
                      </a:r>
                    </a:p>
                  </a:txBody>
                  <a:tcPr anchor="ctr"/>
                </a:tc>
                <a:tc vMerge="1">
                  <a:txBody>
                    <a:bodyPr/>
                    <a:lstStyle/>
                    <a:p>
                      <a:pPr algn="l"/>
                      <a:r>
                        <a:rPr lang="fr-FR" sz="1600" dirty="0">
                          <a:latin typeface="Times New Roman" panose="02020603050405020304" pitchFamily="18" charset="0"/>
                          <a:cs typeface="Times New Roman" panose="02020603050405020304" pitchFamily="18" charset="0"/>
                        </a:rPr>
                        <a:t>Raphaël</a:t>
                      </a:r>
                    </a:p>
                  </a:txBody>
                  <a:tcPr anchor="ctr"/>
                </a:tc>
                <a:extLst>
                  <a:ext uri="{0D108BD9-81ED-4DB2-BD59-A6C34878D82A}">
                    <a16:rowId xmlns:a16="http://schemas.microsoft.com/office/drawing/2014/main" val="1089362880"/>
                  </a:ext>
                </a:extLst>
              </a:tr>
              <a:tr h="535191">
                <a:tc>
                  <a:txBody>
                    <a:bodyPr/>
                    <a:lstStyle/>
                    <a:p>
                      <a:pPr algn="ctr"/>
                      <a:r>
                        <a:rPr lang="fr-FR" sz="1600" dirty="0">
                          <a:latin typeface="Times New Roman" panose="02020603050405020304" pitchFamily="18" charset="0"/>
                          <a:cs typeface="Times New Roman" panose="02020603050405020304" pitchFamily="18" charset="0"/>
                        </a:rPr>
                        <a:t>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Ama (</a:t>
                      </a:r>
                      <a:r>
                        <a:rPr lang="fr-FR" sz="1600" b="1" dirty="0">
                          <a:solidFill>
                            <a:srgbClr val="FF0000"/>
                          </a:solidFill>
                          <a:latin typeface="Times New Roman" panose="02020603050405020304" pitchFamily="18" charset="0"/>
                          <a:cs typeface="Times New Roman" panose="02020603050405020304" pitchFamily="18" charset="0"/>
                        </a:rPr>
                        <a:t>A</a:t>
                      </a:r>
                      <a:r>
                        <a:rPr lang="fr-FR" sz="1600" b="0" dirty="0">
                          <a:solidFill>
                            <a:schemeClr val="tx1"/>
                          </a:solidFill>
                          <a:latin typeface="Times New Roman" panose="02020603050405020304" pitchFamily="18" charset="0"/>
                          <a:cs typeface="Times New Roman" panose="02020603050405020304" pitchFamily="18" charset="0"/>
                        </a:rPr>
                        <a:t>del + </a:t>
                      </a:r>
                      <a:r>
                        <a:rPr lang="fr-FR" sz="1600" b="1" dirty="0">
                          <a:solidFill>
                            <a:srgbClr val="FF0000"/>
                          </a:solidFill>
                          <a:latin typeface="Times New Roman" panose="02020603050405020304" pitchFamily="18" charset="0"/>
                          <a:cs typeface="Times New Roman" panose="02020603050405020304" pitchFamily="18" charset="0"/>
                        </a:rPr>
                        <a:t>Ma</a:t>
                      </a:r>
                      <a:r>
                        <a:rPr lang="fr-FR" sz="1600" dirty="0">
                          <a:latin typeface="Times New Roman" panose="02020603050405020304" pitchFamily="18" charset="0"/>
                          <a:cs typeface="Times New Roman" panose="02020603050405020304" pitchFamily="18" charset="0"/>
                        </a:rPr>
                        <a:t>this)</a:t>
                      </a:r>
                    </a:p>
                  </a:txBody>
                  <a:tcPr anchor="ctr"/>
                </a:tc>
                <a:tc vMerge="1">
                  <a:txBody>
                    <a:bodyPr/>
                    <a:lstStyle/>
                    <a:p>
                      <a:pPr algn="l"/>
                      <a:r>
                        <a:rPr lang="fr-FR" sz="1600" dirty="0">
                          <a:latin typeface="Times New Roman" panose="02020603050405020304" pitchFamily="18" charset="0"/>
                          <a:cs typeface="Times New Roman" panose="02020603050405020304" pitchFamily="18" charset="0"/>
                        </a:rPr>
                        <a:t>Mathys</a:t>
                      </a:r>
                    </a:p>
                  </a:txBody>
                  <a:tcPr anchor="ctr"/>
                </a:tc>
                <a:extLst>
                  <a:ext uri="{0D108BD9-81ED-4DB2-BD59-A6C34878D82A}">
                    <a16:rowId xmlns:a16="http://schemas.microsoft.com/office/drawing/2014/main" val="238927088"/>
                  </a:ext>
                </a:extLst>
              </a:tr>
              <a:tr h="535191">
                <a:tc>
                  <a:txBody>
                    <a:bodyPr/>
                    <a:lstStyle/>
                    <a:p>
                      <a:pPr algn="ctr"/>
                      <a:r>
                        <a:rPr lang="fr-FR" sz="1600" dirty="0">
                          <a:latin typeface="Times New Roman" panose="02020603050405020304" pitchFamily="18" charset="0"/>
                          <a:cs typeface="Times New Roman" panose="02020603050405020304" pitchFamily="18" charset="0"/>
                        </a:rPr>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Radel (</a:t>
                      </a:r>
                      <a:r>
                        <a:rPr lang="fr-FR" sz="1600" b="1" dirty="0">
                          <a:solidFill>
                            <a:srgbClr val="FF0000"/>
                          </a:solidFill>
                          <a:latin typeface="Times New Roman" panose="02020603050405020304" pitchFamily="18" charset="0"/>
                          <a:cs typeface="Times New Roman" panose="02020603050405020304" pitchFamily="18" charset="0"/>
                        </a:rPr>
                        <a:t>Ra</a:t>
                      </a:r>
                      <a:r>
                        <a:rPr lang="fr-FR" sz="1600" dirty="0">
                          <a:latin typeface="Times New Roman" panose="02020603050405020304" pitchFamily="18" charset="0"/>
                          <a:cs typeface="Times New Roman" panose="02020603050405020304" pitchFamily="18" charset="0"/>
                        </a:rPr>
                        <a:t>phaël + A</a:t>
                      </a:r>
                      <a:r>
                        <a:rPr lang="fr-FR" sz="1600" b="1" dirty="0">
                          <a:solidFill>
                            <a:srgbClr val="FF0000"/>
                          </a:solidFill>
                          <a:latin typeface="Times New Roman" panose="02020603050405020304" pitchFamily="18" charset="0"/>
                          <a:cs typeface="Times New Roman" panose="02020603050405020304" pitchFamily="18" charset="0"/>
                        </a:rPr>
                        <a:t>del</a:t>
                      </a:r>
                      <a:r>
                        <a:rPr lang="fr-FR" sz="1600" dirty="0">
                          <a:latin typeface="Times New Roman" panose="02020603050405020304" pitchFamily="18" charset="0"/>
                          <a:cs typeface="Times New Roman" panose="02020603050405020304" pitchFamily="18" charset="0"/>
                        </a:rPr>
                        <a:t>)</a:t>
                      </a:r>
                    </a:p>
                  </a:txBody>
                  <a:tcPr anchor="ctr"/>
                </a:tc>
                <a:tc vMerge="1">
                  <a:txBody>
                    <a:bodyPr/>
                    <a:lstStyle/>
                    <a:p>
                      <a:pPr algn="l"/>
                      <a:r>
                        <a:rPr lang="fr-FR" sz="1600" dirty="0">
                          <a:latin typeface="Times New Roman" panose="02020603050405020304" pitchFamily="18" charset="0"/>
                          <a:cs typeface="Times New Roman" panose="02020603050405020304" pitchFamily="18" charset="0"/>
                        </a:rPr>
                        <a:t>Adel</a:t>
                      </a:r>
                    </a:p>
                  </a:txBody>
                  <a:tcPr anchor="ctr"/>
                </a:tc>
                <a:extLst>
                  <a:ext uri="{0D108BD9-81ED-4DB2-BD59-A6C34878D82A}">
                    <a16:rowId xmlns:a16="http://schemas.microsoft.com/office/drawing/2014/main" val="1683387222"/>
                  </a:ext>
                </a:extLst>
              </a:tr>
              <a:tr h="535191">
                <a:tc>
                  <a:txBody>
                    <a:bodyPr/>
                    <a:lstStyle/>
                    <a:p>
                      <a:pPr algn="ctr"/>
                      <a:r>
                        <a:rPr lang="fr-FR" sz="1600" dirty="0">
                          <a:latin typeface="Times New Roman" panose="02020603050405020304" pitchFamily="18" charset="0"/>
                          <a:cs typeface="Times New Roman" panose="02020603050405020304" pitchFamily="18" charset="0"/>
                        </a:rPr>
                        <a:t>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err="1">
                          <a:latin typeface="Times New Roman" panose="02020603050405020304" pitchFamily="18" charset="0"/>
                          <a:cs typeface="Times New Roman" panose="02020603050405020304" pitchFamily="18" charset="0"/>
                        </a:rPr>
                        <a:t>Manouk</a:t>
                      </a:r>
                      <a:r>
                        <a:rPr lang="fr-FR" sz="1600" dirty="0">
                          <a:latin typeface="Times New Roman" panose="02020603050405020304" pitchFamily="18" charset="0"/>
                          <a:cs typeface="Times New Roman" panose="02020603050405020304" pitchFamily="18" charset="0"/>
                        </a:rPr>
                        <a:t> (</a:t>
                      </a:r>
                      <a:r>
                        <a:rPr lang="fr-FR" sz="1600" b="1" dirty="0">
                          <a:solidFill>
                            <a:srgbClr val="FF0000"/>
                          </a:solidFill>
                          <a:latin typeface="Times New Roman" panose="02020603050405020304" pitchFamily="18" charset="0"/>
                          <a:cs typeface="Times New Roman" panose="02020603050405020304" pitchFamily="18" charset="0"/>
                        </a:rPr>
                        <a:t>Ma</a:t>
                      </a:r>
                      <a:r>
                        <a:rPr lang="fr-FR" sz="1600" dirty="0">
                          <a:latin typeface="Times New Roman" panose="02020603050405020304" pitchFamily="18" charset="0"/>
                          <a:cs typeface="Times New Roman" panose="02020603050405020304" pitchFamily="18" charset="0"/>
                        </a:rPr>
                        <a:t>this + A</a:t>
                      </a:r>
                      <a:r>
                        <a:rPr lang="fr-FR" sz="1600" b="1" dirty="0">
                          <a:solidFill>
                            <a:srgbClr val="FF0000"/>
                          </a:solidFill>
                          <a:latin typeface="Times New Roman" panose="02020603050405020304" pitchFamily="18" charset="0"/>
                          <a:cs typeface="Times New Roman" panose="02020603050405020304" pitchFamily="18" charset="0"/>
                        </a:rPr>
                        <a:t>nouk</a:t>
                      </a:r>
                      <a:r>
                        <a:rPr lang="fr-FR" sz="1600" dirty="0">
                          <a:latin typeface="Times New Roman" panose="02020603050405020304" pitchFamily="18" charset="0"/>
                          <a:cs typeface="Times New Roman" panose="02020603050405020304" pitchFamily="18" charset="0"/>
                        </a:rPr>
                        <a:t>)</a:t>
                      </a:r>
                    </a:p>
                  </a:txBody>
                  <a:tcPr anchor="ctr"/>
                </a:tc>
                <a:tc vMerge="1">
                  <a:txBody>
                    <a:bodyPr/>
                    <a:lstStyle/>
                    <a:p>
                      <a:pPr algn="l"/>
                      <a:r>
                        <a:rPr lang="fr-FR" sz="1600" dirty="0">
                          <a:latin typeface="Times New Roman" panose="02020603050405020304" pitchFamily="18" charset="0"/>
                          <a:cs typeface="Times New Roman" panose="02020603050405020304" pitchFamily="18" charset="0"/>
                        </a:rPr>
                        <a:t>Anouk</a:t>
                      </a:r>
                    </a:p>
                  </a:txBody>
                  <a:tcPr anchor="ctr"/>
                </a:tc>
                <a:extLst>
                  <a:ext uri="{0D108BD9-81ED-4DB2-BD59-A6C34878D82A}">
                    <a16:rowId xmlns:a16="http://schemas.microsoft.com/office/drawing/2014/main" val="3504253417"/>
                  </a:ext>
                </a:extLst>
              </a:tr>
            </a:tbl>
          </a:graphicData>
        </a:graphic>
      </p:graphicFrame>
      <p:sp>
        <p:nvSpPr>
          <p:cNvPr id="13" name="ZoneTexte 12">
            <a:extLst>
              <a:ext uri="{FF2B5EF4-FFF2-40B4-BE49-F238E27FC236}">
                <a16:creationId xmlns:a16="http://schemas.microsoft.com/office/drawing/2014/main" id="{1A0943C3-1244-43AA-B01A-4D26F9D73C16}"/>
              </a:ext>
            </a:extLst>
          </p:cNvPr>
          <p:cNvSpPr txBox="1"/>
          <p:nvPr/>
        </p:nvSpPr>
        <p:spPr>
          <a:xfrm>
            <a:off x="6385391" y="4205177"/>
            <a:ext cx="5677712" cy="2431435"/>
          </a:xfrm>
          <a:prstGeom prst="rect">
            <a:avLst/>
          </a:prstGeom>
          <a:noFill/>
        </p:spPr>
        <p:txBody>
          <a:bodyPr wrap="square">
            <a:spAutoFit/>
          </a:bodyPr>
          <a:lstStyle/>
          <a:p>
            <a:pPr algn="just"/>
            <a:r>
              <a:rPr lang="fr-FR" sz="1600" b="1" u="sng" dirty="0">
                <a:latin typeface="Times New Roman" panose="02020603050405020304" pitchFamily="18" charset="0"/>
                <a:cs typeface="Times New Roman" panose="02020603050405020304" pitchFamily="18" charset="0"/>
              </a:rPr>
              <a:t>Progression du simple au complexe</a:t>
            </a:r>
            <a:r>
              <a:rPr lang="fr-FR" sz="1600" dirty="0">
                <a:latin typeface="Times New Roman" panose="02020603050405020304" pitchFamily="18" charset="0"/>
                <a:cs typeface="Times New Roman" panose="02020603050405020304" pitchFamily="18" charset="0"/>
              </a:rPr>
              <a:t> :</a:t>
            </a:r>
          </a:p>
          <a:p>
            <a:pPr algn="just"/>
            <a:endParaRPr lang="fr-FR" sz="400" dirty="0">
              <a:latin typeface="Times New Roman" panose="02020603050405020304" pitchFamily="18" charset="0"/>
              <a:cs typeface="Times New Roman" panose="02020603050405020304" pitchFamily="18" charset="0"/>
            </a:endParaRPr>
          </a:p>
          <a:p>
            <a:pPr algn="just"/>
            <a:r>
              <a:rPr lang="fr-FR" sz="1600" dirty="0">
                <a:latin typeface="Times New Roman" panose="02020603050405020304" pitchFamily="18" charset="0"/>
                <a:cs typeface="Times New Roman" panose="02020603050405020304" pitchFamily="18" charset="0"/>
              </a:rPr>
              <a:t>3 critères à prendre en compte simultanément pour les mots proposés :</a:t>
            </a:r>
            <a:endParaRPr lang="fr-FR" sz="900" dirty="0">
              <a:latin typeface="Times New Roman" panose="02020603050405020304" pitchFamily="18" charset="0"/>
              <a:cs typeface="Times New Roman" panose="02020603050405020304" pitchFamily="18" charset="0"/>
            </a:endParaRPr>
          </a:p>
          <a:p>
            <a:pPr algn="just"/>
            <a:endParaRPr lang="fr-FR" sz="400" u="sng" dirty="0">
              <a:latin typeface="Times New Roman" panose="02020603050405020304" pitchFamily="18" charset="0"/>
              <a:cs typeface="Times New Roman" panose="02020603050405020304" pitchFamily="18" charset="0"/>
            </a:endParaRPr>
          </a:p>
          <a:p>
            <a:pPr marL="285750"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des mots monosyllabiques puis bisyllabiques… </a:t>
            </a:r>
          </a:p>
          <a:p>
            <a:pPr marL="285750"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des mots transparents (mots avec exclusivement des sons simples et sans lettre muette). </a:t>
            </a:r>
          </a:p>
          <a:p>
            <a:pPr marL="285750"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des mots comportant des consonnes pouvant être prolongées à l’oral (l, r, f, v, s, j, m, n, z) avant celles qui explosent et qui ne peuvent être prononcées qu’avec une voyelle (p, b, t, d, c, g).</a:t>
            </a:r>
            <a:r>
              <a:rPr lang="fr-FR" sz="1100" dirty="0">
                <a:latin typeface="Times New Roman" panose="02020603050405020304" pitchFamily="18" charset="0"/>
                <a:cs typeface="Times New Roman" panose="02020603050405020304" pitchFamily="18" charset="0"/>
              </a:rPr>
              <a:t> </a:t>
            </a:r>
            <a:endParaRPr lang="fr-FR" sz="1600" dirty="0">
              <a:latin typeface="Times New Roman" panose="02020603050405020304" pitchFamily="18" charset="0"/>
              <a:cs typeface="Times New Roman" panose="02020603050405020304" pitchFamily="18" charset="0"/>
            </a:endParaRPr>
          </a:p>
        </p:txBody>
      </p:sp>
      <p:pic>
        <p:nvPicPr>
          <p:cNvPr id="18" name="Image 17">
            <a:extLst>
              <a:ext uri="{FF2B5EF4-FFF2-40B4-BE49-F238E27FC236}">
                <a16:creationId xmlns:a16="http://schemas.microsoft.com/office/drawing/2014/main" id="{36948658-99F5-4E2B-81AF-23AF06AE23D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406656" y="552889"/>
            <a:ext cx="5571627" cy="2821422"/>
          </a:xfrm>
          <a:prstGeom prst="rect">
            <a:avLst/>
          </a:prstGeom>
        </p:spPr>
      </p:pic>
      <p:sp>
        <p:nvSpPr>
          <p:cNvPr id="20" name="ZoneTexte 19">
            <a:extLst>
              <a:ext uri="{FF2B5EF4-FFF2-40B4-BE49-F238E27FC236}">
                <a16:creationId xmlns:a16="http://schemas.microsoft.com/office/drawing/2014/main" id="{F8D8A412-8AA6-40FB-8B21-ECA76277FC3C}"/>
              </a:ext>
            </a:extLst>
          </p:cNvPr>
          <p:cNvSpPr txBox="1"/>
          <p:nvPr/>
        </p:nvSpPr>
        <p:spPr>
          <a:xfrm>
            <a:off x="6385391" y="144101"/>
            <a:ext cx="5550246" cy="3877985"/>
          </a:xfrm>
          <a:prstGeom prst="rect">
            <a:avLst/>
          </a:prstGeom>
          <a:noFill/>
        </p:spPr>
        <p:txBody>
          <a:bodyPr wrap="square">
            <a:spAutoFit/>
          </a:bodyPr>
          <a:lstStyle/>
          <a:p>
            <a:pPr algn="just"/>
            <a:r>
              <a:rPr lang="fr-FR" sz="1600" b="1" u="sng" dirty="0">
                <a:latin typeface="Times New Roman" panose="02020603050405020304" pitchFamily="18" charset="0"/>
                <a:cs typeface="Times New Roman" panose="02020603050405020304" pitchFamily="18" charset="0"/>
              </a:rPr>
              <a:t>Focus sur l’attitude V.I.P</a:t>
            </a:r>
            <a:r>
              <a:rPr lang="fr-FR" sz="1600" dirty="0">
                <a:latin typeface="Times New Roman" panose="02020603050405020304" pitchFamily="18" charset="0"/>
                <a:cs typeface="Times New Roman" panose="02020603050405020304" pitchFamily="18" charset="0"/>
              </a:rPr>
              <a:t> :</a:t>
            </a:r>
            <a:endParaRPr lang="fr-FR" sz="900"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algn="just"/>
            <a:endParaRPr lang="fr-FR" sz="900" u="sng" dirty="0">
              <a:latin typeface="Times New Roman" panose="02020603050405020304" pitchFamily="18" charset="0"/>
              <a:cs typeface="Times New Roman" panose="02020603050405020304" pitchFamily="18" charset="0"/>
            </a:endParaRPr>
          </a:p>
          <a:p>
            <a:pPr marL="285750" indent="-285750" algn="just">
              <a:buFont typeface="Symbol" panose="05050102010706020507" pitchFamily="18" charset="2"/>
              <a:buChar char="Þ"/>
            </a:pPr>
            <a:r>
              <a:rPr lang="fr-FR" sz="1600" dirty="0">
                <a:latin typeface="Times New Roman" panose="02020603050405020304" pitchFamily="18" charset="0"/>
                <a:cs typeface="Times New Roman" panose="02020603050405020304" pitchFamily="18" charset="0"/>
              </a:rPr>
              <a:t>Pour qu’il y ait apprentissage, l’étape 3 se la séance « Poser l’écart est indispensable. </a:t>
            </a:r>
          </a:p>
        </p:txBody>
      </p:sp>
    </p:spTree>
    <p:extLst>
      <p:ext uri="{BB962C8B-B14F-4D97-AF65-F5344CB8AC3E}">
        <p14:creationId xmlns:p14="http://schemas.microsoft.com/office/powerpoint/2010/main" val="131242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40979F2-3E62-4353-819E-43C57263F47A}"/>
              </a:ext>
            </a:extLst>
          </p:cNvPr>
          <p:cNvSpPr/>
          <p:nvPr/>
        </p:nvSpPr>
        <p:spPr>
          <a:xfrm>
            <a:off x="8943974" y="154608"/>
            <a:ext cx="3109936" cy="655980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73A0B73B-9158-4FE4-AE54-FA704CF1360F}"/>
              </a:ext>
            </a:extLst>
          </p:cNvPr>
          <p:cNvSpPr txBox="1"/>
          <p:nvPr/>
        </p:nvSpPr>
        <p:spPr>
          <a:xfrm>
            <a:off x="8943974" y="164853"/>
            <a:ext cx="3109935" cy="6524863"/>
          </a:xfrm>
          <a:prstGeom prst="rect">
            <a:avLst/>
          </a:prstGeom>
          <a:noFill/>
        </p:spPr>
        <p:txBody>
          <a:bodyPr wrap="square">
            <a:spAutoFit/>
          </a:bodyPr>
          <a:lstStyle/>
          <a:p>
            <a:pPr algn="just"/>
            <a:r>
              <a:rPr lang="fr-FR" sz="1600" b="1" u="sng" dirty="0">
                <a:latin typeface="Times New Roman" panose="02020603050405020304" pitchFamily="18" charset="0"/>
                <a:cs typeface="Times New Roman" panose="02020603050405020304" pitchFamily="18" charset="0"/>
              </a:rPr>
              <a:t>Etape 2</a:t>
            </a:r>
            <a:r>
              <a:rPr lang="fr-FR" sz="1600" dirty="0">
                <a:latin typeface="Times New Roman" panose="02020603050405020304" pitchFamily="18" charset="0"/>
                <a:cs typeface="Times New Roman" panose="02020603050405020304" pitchFamily="18" charset="0"/>
              </a:rPr>
              <a:t> : Premier essai d’écriture</a:t>
            </a:r>
          </a:p>
          <a:p>
            <a:pPr algn="just"/>
            <a:endParaRPr lang="fr-FR" sz="900" dirty="0">
              <a:latin typeface="Times New Roman" panose="02020603050405020304" pitchFamily="18" charset="0"/>
              <a:cs typeface="Times New Roman" panose="02020603050405020304" pitchFamily="18" charset="0"/>
            </a:endParaRPr>
          </a:p>
          <a:p>
            <a:r>
              <a:rPr lang="fr-FR" sz="1600" u="sng" dirty="0">
                <a:latin typeface="Times New Roman" panose="02020603050405020304" pitchFamily="18" charset="0"/>
                <a:cs typeface="Times New Roman" panose="02020603050405020304" pitchFamily="18" charset="0"/>
              </a:rPr>
              <a:t>Collectif - Consigne de l’enseignant</a:t>
            </a: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Aujourd’hui, on va continuer à constituer notre classe inventée. Hier, vous avez dessiné le premier enfant de la classe et on a choisi un dessin qui correspondait à </a:t>
            </a:r>
            <a:r>
              <a:rPr lang="fr-FR" sz="1600" dirty="0">
                <a:latin typeface="Times New Roman" panose="02020603050405020304" pitchFamily="18" charset="0"/>
                <a:ea typeface="Calibri" panose="020F0502020204030204" pitchFamily="34" charset="0"/>
                <a:cs typeface="Times New Roman" panose="02020603050405020304" pitchFamily="18" charset="0"/>
              </a:rPr>
              <a:t>cet enfant</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décrit (possibilité de revenir sur ses caractéristiques). Aujourd’hui, je vous redonne vos dessins et vous allez essayer d’écrire tout seuls</a:t>
            </a:r>
            <a:r>
              <a:rPr lang="fr-FR" sz="1600" dirty="0">
                <a:latin typeface="Times New Roman" panose="02020603050405020304" pitchFamily="18" charset="0"/>
                <a:ea typeface="Calibri" panose="020F0502020204030204" pitchFamily="34" charset="0"/>
                <a:cs typeface="Times New Roman" panose="02020603050405020304" pitchFamily="18" charset="0"/>
              </a:rPr>
              <a:t> son </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prénom. Ce garçon s’appelle </a:t>
            </a:r>
            <a:r>
              <a:rPr lang="fr-FR" sz="1600" dirty="0" err="1">
                <a:latin typeface="Times New Roman" panose="02020603050405020304" pitchFamily="18" charset="0"/>
                <a:ea typeface="Calibri" panose="020F0502020204030204" pitchFamily="34" charset="0"/>
                <a:cs typeface="Times New Roman" panose="02020603050405020304" pitchFamily="18" charset="0"/>
              </a:rPr>
              <a:t>Vava</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Vous essayez d’écrire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vava</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comme vous pensez. »</a:t>
            </a:r>
          </a:p>
          <a:p>
            <a:pPr algn="just"/>
            <a:endParaRPr lang="fr-FR" sz="9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600" u="sng" dirty="0">
                <a:latin typeface="Times New Roman" panose="02020603050405020304" pitchFamily="18" charset="0"/>
                <a:ea typeface="Calibri" panose="020F0502020204030204" pitchFamily="34" charset="0"/>
                <a:cs typeface="Times New Roman" panose="02020603050405020304" pitchFamily="18" charset="0"/>
              </a:rPr>
              <a:t>Activité individuelle</a:t>
            </a:r>
            <a:r>
              <a:rPr lang="fr-FR" sz="1600"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L’enseignant encourage les enfants surtout ceux qui ne tracent rien : « Vous essayez d’écrire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Vava</a:t>
            </a:r>
            <a:r>
              <a:rPr lang="fr-FR" sz="1600" dirty="0">
                <a:latin typeface="Times New Roman" panose="02020603050405020304" pitchFamily="18" charset="0"/>
                <a:ea typeface="Calibri" panose="020F0502020204030204" pitchFamily="34" charset="0"/>
                <a:cs typeface="Times New Roman" panose="02020603050405020304" pitchFamily="18" charset="0"/>
              </a:rPr>
              <a:t>. L</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’important c’est d’essayer. Ecoutez bien :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vava</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Pour apprendre, il faut essayer. Ecrivez comme vous pensez, et après je vous dirai comment il s’écrit. »</a:t>
            </a:r>
          </a:p>
        </p:txBody>
      </p:sp>
      <p:sp>
        <p:nvSpPr>
          <p:cNvPr id="12" name="Rectangle 11">
            <a:extLst>
              <a:ext uri="{FF2B5EF4-FFF2-40B4-BE49-F238E27FC236}">
                <a16:creationId xmlns:a16="http://schemas.microsoft.com/office/drawing/2014/main" id="{C66F7A0C-C43F-40BF-8E16-02A56CDDDBA2}"/>
              </a:ext>
            </a:extLst>
          </p:cNvPr>
          <p:cNvSpPr/>
          <p:nvPr/>
        </p:nvSpPr>
        <p:spPr>
          <a:xfrm>
            <a:off x="138089" y="154609"/>
            <a:ext cx="8672536" cy="656051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id="{601B9126-CAF9-461F-86B5-1873080AC772}"/>
              </a:ext>
            </a:extLst>
          </p:cNvPr>
          <p:cNvSpPr txBox="1"/>
          <p:nvPr/>
        </p:nvSpPr>
        <p:spPr>
          <a:xfrm>
            <a:off x="138090" y="156099"/>
            <a:ext cx="8672535" cy="6632585"/>
          </a:xfrm>
          <a:prstGeom prst="rect">
            <a:avLst/>
          </a:prstGeom>
          <a:noFill/>
        </p:spPr>
        <p:txBody>
          <a:bodyPr wrap="square">
            <a:spAutoFit/>
          </a:bodyPr>
          <a:lstStyle/>
          <a:p>
            <a:pPr algn="just"/>
            <a:r>
              <a:rPr lang="fr-FR" sz="1600" b="1" u="sng" dirty="0">
                <a:latin typeface="Times New Roman" panose="02020603050405020304" pitchFamily="18" charset="0"/>
                <a:cs typeface="Times New Roman" panose="02020603050405020304" pitchFamily="18" charset="0"/>
              </a:rPr>
              <a:t>Etape 1</a:t>
            </a:r>
            <a:r>
              <a:rPr lang="fr-FR" sz="1600" dirty="0">
                <a:latin typeface="Times New Roman" panose="02020603050405020304" pitchFamily="18" charset="0"/>
                <a:cs typeface="Times New Roman" panose="02020603050405020304" pitchFamily="18" charset="0"/>
              </a:rPr>
              <a:t> : Annonce du projet et premier dessin</a:t>
            </a:r>
          </a:p>
          <a:p>
            <a:pPr algn="just"/>
            <a:endParaRPr lang="fr-FR" sz="900" dirty="0">
              <a:latin typeface="Times New Roman" panose="02020603050405020304" pitchFamily="18" charset="0"/>
              <a:cs typeface="Times New Roman" panose="02020603050405020304" pitchFamily="18" charset="0"/>
            </a:endParaRPr>
          </a:p>
          <a:p>
            <a:pPr algn="just"/>
            <a:r>
              <a:rPr lang="fr-FR" sz="1600" u="sng" dirty="0">
                <a:latin typeface="Times New Roman" panose="02020603050405020304" pitchFamily="18" charset="0"/>
                <a:cs typeface="Times New Roman" panose="02020603050405020304" pitchFamily="18" charset="0"/>
              </a:rPr>
              <a:t>Collectif - Mise en projet par l’enseignant</a:t>
            </a: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Voici les garçons et les filles d’une classe avec </a:t>
            </a:r>
            <a:r>
              <a:rPr lang="fr-FR" sz="1600" dirty="0">
                <a:latin typeface="Times New Roman" panose="02020603050405020304" pitchFamily="18" charset="0"/>
                <a:ea typeface="Calibri" panose="020F0502020204030204" pitchFamily="34" charset="0"/>
                <a:cs typeface="Times New Roman" panose="02020603050405020304" pitchFamily="18" charset="0"/>
              </a:rPr>
              <a:t>leur maîtresse que j’ai dessinés avec mon ordinateur. </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 partir d’aujourd’hui, je vais vous demander quelque chose de rigolo. Chaque semaine, je vais choisir un enfant de cette classe. Je vais vous dire comment je le vois dans ma tête et vous, vous le dessinerez. Au bout d’un moment </a:t>
            </a:r>
            <a:r>
              <a:rPr lang="fr-FR" sz="1600" dirty="0">
                <a:latin typeface="Times New Roman" panose="02020603050405020304" pitchFamily="18" charset="0"/>
                <a:ea typeface="Calibri" panose="020F0502020204030204" pitchFamily="34" charset="0"/>
                <a:cs typeface="Times New Roman" panose="02020603050405020304" pitchFamily="18" charset="0"/>
              </a:rPr>
              <a:t>tous les enfants que j’ai dessinés avec mon ordinateur seront remplacés par vos dessins</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600" u="sng" dirty="0">
                <a:latin typeface="Times New Roman" panose="02020603050405020304" pitchFamily="18" charset="0"/>
                <a:ea typeface="Calibri" panose="020F0502020204030204" pitchFamily="34" charset="0"/>
                <a:cs typeface="Times New Roman" panose="02020603050405020304" pitchFamily="18" charset="0"/>
              </a:rPr>
              <a:t>Activité individuelle</a:t>
            </a:r>
            <a:r>
              <a:rPr lang="fr-FR" sz="1600" dirty="0">
                <a:latin typeface="Times New Roman" panose="02020603050405020304" pitchFamily="18" charset="0"/>
                <a:ea typeface="Calibri" panose="020F0502020204030204" pitchFamily="34" charset="0"/>
                <a:cs typeface="Times New Roman" panose="02020603050405020304" pitchFamily="18" charset="0"/>
              </a:rPr>
              <a:t> : </a:t>
            </a:r>
            <a:r>
              <a:rPr lang="fr-FR" sz="1600" i="1" dirty="0">
                <a:latin typeface="Times New Roman" panose="02020603050405020304" pitchFamily="18" charset="0"/>
                <a:ea typeface="Calibri" panose="020F0502020204030204" pitchFamily="34" charset="0"/>
                <a:cs typeface="Times New Roman" panose="02020603050405020304" pitchFamily="18" charset="0"/>
              </a:rPr>
              <a:t>(les enfants dessinent l’enfant décrit par l’enseignant en écoutant ses caractéristiques)</a:t>
            </a:r>
            <a:r>
              <a:rPr lang="fr-FR" sz="1600" dirty="0">
                <a:latin typeface="Times New Roman" panose="02020603050405020304" pitchFamily="18" charset="0"/>
                <a:ea typeface="Calibri" panose="020F0502020204030204" pitchFamily="34" charset="0"/>
                <a:cs typeface="Times New Roman" panose="02020603050405020304" pitchFamily="18" charset="0"/>
              </a:rPr>
              <a:t>.</a:t>
            </a: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L’enseignant présente le 1</a:t>
            </a:r>
            <a:r>
              <a:rPr lang="fr-FR" sz="1600" baseline="30000" dirty="0">
                <a:effectLst/>
                <a:latin typeface="Times New Roman" panose="02020603050405020304" pitchFamily="18" charset="0"/>
                <a:ea typeface="Calibri" panose="020F0502020204030204" pitchFamily="34" charset="0"/>
                <a:cs typeface="Times New Roman" panose="02020603050405020304" pitchFamily="18" charset="0"/>
              </a:rPr>
              <a:t>er</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enfant qu’il a inventé : « C’est un garçon, il a un pantalon vert, les cheveux orange et il adore ça ! Il aime jouer au foot. Il sourit toujours. » Chaque personnage de la classe fictive a des caractéristiques physiques pour aider les enfants à le « voir » dans leur tête pour pouvoir le dessiner, mais il est aussi décrit dans son caractère.</a:t>
            </a: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Les enfants ont une demi-feuille et des feutres ; l’enseignant explique que tous les dessins seront intéressants.</a:t>
            </a: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 la fin de la séance, les dessins sont affichés,  valorisés et commentés. Parmi les dessins correspondants à la description, un d’entre eux est tiré au sort pour figurer sur l’affichage collectif : la « photo de classe » (ce dessin choisi remplace une des silhouettes). Une photocopie de ce dessin est faite pour garder dans le cahier de l’enfant concerné, car chacun réalise sa classe fictive également.</a:t>
            </a:r>
          </a:p>
        </p:txBody>
      </p:sp>
      <p:pic>
        <p:nvPicPr>
          <p:cNvPr id="16" name="Image 15">
            <a:extLst>
              <a:ext uri="{FF2B5EF4-FFF2-40B4-BE49-F238E27FC236}">
                <a16:creationId xmlns:a16="http://schemas.microsoft.com/office/drawing/2014/main" id="{3C16E971-ED55-407C-92FB-575BA59622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019424" y="1895950"/>
            <a:ext cx="2566804" cy="1780700"/>
          </a:xfrm>
          <a:prstGeom prst="rect">
            <a:avLst/>
          </a:prstGeom>
        </p:spPr>
      </p:pic>
    </p:spTree>
    <p:extLst>
      <p:ext uri="{BB962C8B-B14F-4D97-AF65-F5344CB8AC3E}">
        <p14:creationId xmlns:p14="http://schemas.microsoft.com/office/powerpoint/2010/main" val="1980072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12C361-27C0-4069-8980-6D9842F7D821}"/>
              </a:ext>
            </a:extLst>
          </p:cNvPr>
          <p:cNvSpPr/>
          <p:nvPr/>
        </p:nvSpPr>
        <p:spPr>
          <a:xfrm>
            <a:off x="126965" y="91763"/>
            <a:ext cx="9951100" cy="666261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E168FDA0-5FA6-445F-B9DF-08C117EBB82A}"/>
              </a:ext>
            </a:extLst>
          </p:cNvPr>
          <p:cNvSpPr txBox="1"/>
          <p:nvPr/>
        </p:nvSpPr>
        <p:spPr>
          <a:xfrm>
            <a:off x="126965" y="91762"/>
            <a:ext cx="9837167" cy="6247864"/>
          </a:xfrm>
          <a:prstGeom prst="rect">
            <a:avLst/>
          </a:prstGeom>
          <a:noFill/>
        </p:spPr>
        <p:txBody>
          <a:bodyPr wrap="square">
            <a:spAutoFit/>
          </a:bodyPr>
          <a:lstStyle/>
          <a:p>
            <a:pPr algn="just"/>
            <a:r>
              <a:rPr lang="fr-FR" sz="1600" b="1" u="sng" dirty="0">
                <a:latin typeface="Times New Roman" panose="02020603050405020304" pitchFamily="18" charset="0"/>
                <a:cs typeface="Times New Roman" panose="02020603050405020304" pitchFamily="18" charset="0"/>
              </a:rPr>
              <a:t>Etape 3</a:t>
            </a:r>
            <a:r>
              <a:rPr lang="fr-FR" sz="1600" dirty="0">
                <a:latin typeface="Times New Roman" panose="02020603050405020304" pitchFamily="18" charset="0"/>
                <a:cs typeface="Times New Roman" panose="02020603050405020304" pitchFamily="18" charset="0"/>
              </a:rPr>
              <a:t> : Retour sur l’activité et validation</a:t>
            </a:r>
          </a:p>
          <a:p>
            <a:pPr algn="just"/>
            <a:endParaRPr lang="fr-FR" sz="800" dirty="0">
              <a:latin typeface="Times New Roman" panose="02020603050405020304" pitchFamily="18" charset="0"/>
              <a:cs typeface="Times New Roman" panose="02020603050405020304" pitchFamily="18" charset="0"/>
            </a:endParaRPr>
          </a:p>
          <a:p>
            <a:pPr algn="just"/>
            <a:r>
              <a:rPr lang="fr-FR" sz="1600" u="sng" dirty="0">
                <a:latin typeface="Times New Roman" panose="02020603050405020304" pitchFamily="18" charset="0"/>
                <a:cs typeface="Times New Roman" panose="02020603050405020304" pitchFamily="18" charset="0"/>
              </a:rPr>
              <a:t>Collectif – Retour sur les propositions des enfants</a:t>
            </a:r>
          </a:p>
          <a:p>
            <a:pPr algn="just"/>
            <a:r>
              <a:rPr lang="fr-FR" sz="1600" dirty="0">
                <a:latin typeface="Times New Roman" panose="02020603050405020304" pitchFamily="18" charset="0"/>
                <a:ea typeface="Calibri" panose="020F0502020204030204" pitchFamily="34" charset="0"/>
                <a:cs typeface="Times New Roman" panose="02020603050405020304" pitchFamily="18" charset="0"/>
              </a:rPr>
              <a:t>L’enseignant félicite tous les enfants d’avoir essayé (ce qui était demandé).</a:t>
            </a:r>
          </a:p>
          <a:p>
            <a:pPr algn="just"/>
            <a:endParaRPr lang="fr-FR" sz="800" dirty="0">
              <a:latin typeface="Times New Roman" panose="02020603050405020304" pitchFamily="18" charset="0"/>
              <a:cs typeface="Times New Roman" panose="02020603050405020304" pitchFamily="18" charset="0"/>
            </a:endParaRP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Il affiche successivement trois à quatre essais d’écriture choisis afin qu’ils soient progressifs (du plus éloigné au plus proche de ce qui était à écrire) et </a:t>
            </a:r>
            <a:r>
              <a:rPr lang="fr-FR" sz="16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V</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alorise, </a:t>
            </a:r>
            <a:r>
              <a:rPr lang="fr-FR" sz="16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I</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nterprète et </a:t>
            </a:r>
            <a:r>
              <a:rPr lang="fr-FR" sz="16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ose l’écart.</a:t>
            </a:r>
          </a:p>
          <a:p>
            <a:pPr algn="just"/>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r>
              <a:rPr lang="fr-FR" sz="1600" dirty="0">
                <a:latin typeface="Times New Roman" panose="02020603050405020304" pitchFamily="18" charset="0"/>
                <a:ea typeface="Calibri" panose="020F0502020204030204" pitchFamily="34" charset="0"/>
                <a:cs typeface="Times New Roman" panose="02020603050405020304" pitchFamily="18" charset="0"/>
              </a:rPr>
              <a:t>Valoriser, Interpréter :</a:t>
            </a:r>
          </a:p>
          <a:p>
            <a:pPr marL="742950" lvl="1" indent="-285750" algn="just">
              <a:buFontTx/>
              <a:buChar char="-"/>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Voilà un premier dessin avec un essai d’écriture (pas de lettres, imitation). Il fallait écrire…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Vava</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Tu as essayé, c’est très bien. Mais je ne peux pas lire car ce ne sont pas des lettres. »</a:t>
            </a:r>
          </a:p>
          <a:p>
            <a:pPr marL="742950" lvl="1" indent="-285750" algn="just">
              <a:buFontTx/>
              <a:buChar char="-"/>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Voilà un deuxième dessin avec un autre essai d’écriture (lettres sans rapport avec le mot). Il fallait écrire…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Vava</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Tu as essayé, c’est très bien. Je vais lire ce qui est écrit … (suivre du doigt de gauche à droite et bruiter la proposition). On n’entend pas encore… (</a:t>
            </a:r>
            <a:r>
              <a:rPr lang="fr-FR" sz="1600" dirty="0" err="1">
                <a:latin typeface="Times New Roman" panose="02020603050405020304" pitchFamily="18" charset="0"/>
                <a:ea typeface="Calibri" panose="020F0502020204030204" pitchFamily="34" charset="0"/>
                <a:cs typeface="Times New Roman" panose="02020603050405020304" pitchFamily="18" charset="0"/>
              </a:rPr>
              <a:t>V</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ava</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742950" lvl="1" indent="-285750" algn="just">
              <a:buFontTx/>
              <a:buChar char="-"/>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Voilà un troisième dessin avec un autre essai d’écriture (certaines lettres correspondent aux sons du mot). Tu as essayé, c’est très bien. Je vais lire ce qui est écrit. C’est écrit…, on entend des sons qui sont dans …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Vava</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Bravo ! Tu commences à écouter les sons et à les transcrire par la lettre correspondante. »</a:t>
            </a:r>
          </a:p>
          <a:p>
            <a:pPr lvl="1" algn="just"/>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Poser l’écart :</a:t>
            </a:r>
          </a:p>
          <a:p>
            <a:pPr marL="742950" lvl="1" indent="-285750" algn="just">
              <a:buFontTx/>
              <a:buChar char="-"/>
            </a:pPr>
            <a:r>
              <a:rPr lang="fr-FR" sz="1600" dirty="0">
                <a:latin typeface="Times New Roman" panose="02020603050405020304" pitchFamily="18" charset="0"/>
                <a:ea typeface="Calibri" panose="020F0502020204030204" pitchFamily="34" charset="0"/>
                <a:cs typeface="Times New Roman" panose="02020603050405020304" pitchFamily="18" charset="0"/>
              </a:rPr>
              <a:t>« Maintenant, je vais vous montrer comment j’écris les sons que j’entends quand je dis … (</a:t>
            </a:r>
            <a:r>
              <a:rPr lang="fr-FR" sz="1600" dirty="0" err="1">
                <a:latin typeface="Times New Roman" panose="02020603050405020304" pitchFamily="18" charset="0"/>
                <a:ea typeface="Calibri" panose="020F0502020204030204" pitchFamily="34" charset="0"/>
                <a:cs typeface="Times New Roman" panose="02020603050405020304" pitchFamily="18" charset="0"/>
              </a:rPr>
              <a:t>Vava</a:t>
            </a:r>
            <a:r>
              <a:rPr lang="fr-FR" sz="1600" dirty="0">
                <a:latin typeface="Times New Roman" panose="02020603050405020304" pitchFamily="18" charset="0"/>
                <a:ea typeface="Calibri" panose="020F0502020204030204" pitchFamily="34" charset="0"/>
                <a:cs typeface="Times New Roman" panose="02020603050405020304" pitchFamily="18" charset="0"/>
              </a:rPr>
              <a:t>). »</a:t>
            </a:r>
          </a:p>
          <a:p>
            <a:pPr marL="742950" lvl="1" indent="-285750" algn="just">
              <a:buFontTx/>
              <a:buChar char="-"/>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Ecrire au tableau de manière à ce que l’activité soit visible par tous les enfants. Verbaliser tout ce qui est fait pour écrire : « Je dois écrire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Vava</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J’entends deux fois la syllabe va. En premier</a:t>
            </a:r>
            <a:r>
              <a:rPr lang="fr-FR" sz="1600" dirty="0">
                <a:latin typeface="Times New Roman" panose="02020603050405020304" pitchFamily="18" charset="0"/>
                <a:ea typeface="Calibri" panose="020F0502020204030204" pitchFamily="34" charset="0"/>
                <a:cs typeface="Times New Roman" panose="02020603050405020304" pitchFamily="18" charset="0"/>
              </a:rPr>
              <a:t>, j’entends [v], c’est la lettre V.</a:t>
            </a:r>
          </a:p>
          <a:p>
            <a:pPr marL="742950" lvl="1" indent="-285750" algn="just">
              <a:buFontTx/>
              <a:buChar char="-"/>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742950" lvl="1" indent="-285750" algn="just">
              <a:buFontTx/>
              <a:buChar char="-"/>
            </a:pPr>
            <a:r>
              <a:rPr lang="fr-FR" sz="1600" dirty="0">
                <a:latin typeface="Times New Roman" panose="02020603050405020304" pitchFamily="18" charset="0"/>
                <a:ea typeface="Calibri" panose="020F0502020204030204" pitchFamily="34" charset="0"/>
                <a:cs typeface="Times New Roman" panose="02020603050405020304" pitchFamily="18" charset="0"/>
              </a:rPr>
              <a:t>« Voilà, j’ai fini d’écrire </a:t>
            </a:r>
            <a:r>
              <a:rPr lang="fr-FR" sz="1600" dirty="0" err="1">
                <a:latin typeface="Times New Roman" panose="02020603050405020304" pitchFamily="18" charset="0"/>
                <a:ea typeface="Calibri" panose="020F0502020204030204" pitchFamily="34" charset="0"/>
                <a:cs typeface="Times New Roman" panose="02020603050405020304" pitchFamily="18" charset="0"/>
              </a:rPr>
              <a:t>Vava</a:t>
            </a:r>
            <a:r>
              <a:rPr lang="fr-FR" sz="1600" dirty="0">
                <a:latin typeface="Times New Roman" panose="02020603050405020304" pitchFamily="18" charset="0"/>
                <a:ea typeface="Calibri" panose="020F0502020204030204" pitchFamily="34" charset="0"/>
                <a:cs typeface="Times New Roman" panose="02020603050405020304" pitchFamily="18" charset="0"/>
              </a:rPr>
              <a:t> ! On voit bien que c’est deux fois la même syllabe [va] avec la lettre V et la lettre A. Maintenant vous allez copier ce prénom sous votre essai d’écriture (</a:t>
            </a:r>
            <a:r>
              <a:rPr lang="fr-FR" sz="1600" dirty="0" err="1">
                <a:latin typeface="Times New Roman" panose="02020603050405020304" pitchFamily="18" charset="0"/>
                <a:ea typeface="Calibri" panose="020F0502020204030204" pitchFamily="34" charset="0"/>
                <a:cs typeface="Times New Roman" panose="02020603050405020304" pitchFamily="18" charset="0"/>
              </a:rPr>
              <a:t>cf</a:t>
            </a:r>
            <a:r>
              <a:rPr lang="fr-FR" sz="1600" dirty="0">
                <a:latin typeface="Times New Roman" panose="02020603050405020304" pitchFamily="18" charset="0"/>
                <a:ea typeface="Calibri" panose="020F0502020204030204" pitchFamily="34" charset="0"/>
                <a:cs typeface="Times New Roman" panose="02020603050405020304" pitchFamily="18" charset="0"/>
              </a:rPr>
              <a:t> étape 4).</a:t>
            </a:r>
          </a:p>
        </p:txBody>
      </p:sp>
      <p:sp>
        <p:nvSpPr>
          <p:cNvPr id="9" name="Rectangle 8">
            <a:extLst>
              <a:ext uri="{FF2B5EF4-FFF2-40B4-BE49-F238E27FC236}">
                <a16:creationId xmlns:a16="http://schemas.microsoft.com/office/drawing/2014/main" id="{B226CA66-25EB-4C02-99DB-4AA0EA3B4B32}"/>
              </a:ext>
            </a:extLst>
          </p:cNvPr>
          <p:cNvSpPr/>
          <p:nvPr/>
        </p:nvSpPr>
        <p:spPr>
          <a:xfrm>
            <a:off x="10182930" y="3047131"/>
            <a:ext cx="1863056" cy="3707249"/>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307AC26E-31D3-44D8-9EB6-C3DD40BEBEE2}"/>
              </a:ext>
            </a:extLst>
          </p:cNvPr>
          <p:cNvSpPr txBox="1"/>
          <p:nvPr/>
        </p:nvSpPr>
        <p:spPr>
          <a:xfrm>
            <a:off x="10166862" y="3047131"/>
            <a:ext cx="1879123" cy="3754874"/>
          </a:xfrm>
          <a:prstGeom prst="rect">
            <a:avLst/>
          </a:prstGeom>
          <a:noFill/>
        </p:spPr>
        <p:txBody>
          <a:bodyPr wrap="square">
            <a:spAutoFit/>
          </a:bodyPr>
          <a:lstStyle/>
          <a:p>
            <a:pPr algn="just"/>
            <a:r>
              <a:rPr lang="fr-FR" sz="1400" i="1" dirty="0" err="1">
                <a:latin typeface="Times New Roman" panose="02020603050405020304" pitchFamily="18" charset="0"/>
                <a:ea typeface="Calibri" panose="020F0502020204030204" pitchFamily="34" charset="0"/>
                <a:cs typeface="Times New Roman" panose="02020603050405020304" pitchFamily="18" charset="0"/>
              </a:rPr>
              <a:t>Rq</a:t>
            </a:r>
            <a:r>
              <a:rPr lang="fr-FR" sz="1400" i="1" dirty="0">
                <a:latin typeface="Times New Roman" panose="02020603050405020304" pitchFamily="18" charset="0"/>
                <a:ea typeface="Calibri" panose="020F0502020204030204" pitchFamily="34" charset="0"/>
                <a:cs typeface="Times New Roman" panose="02020603050405020304" pitchFamily="18" charset="0"/>
              </a:rPr>
              <a:t> : on ne fait pas de recherche avec les étiquettes prénoms car on veut solliciter la perception auditive des sons et travailler l’encodage. Mais cela permettra de faire des rapprochements lors des démonstrations : « on entend [va] comme dans Vadim. ». Si un enfant le fait spontanément, on pourra lui dire « Oui, tu as raison, on voit va comme dans Vadim. »</a:t>
            </a:r>
          </a:p>
        </p:txBody>
      </p:sp>
      <p:pic>
        <p:nvPicPr>
          <p:cNvPr id="11" name="Image 10">
            <a:extLst>
              <a:ext uri="{FF2B5EF4-FFF2-40B4-BE49-F238E27FC236}">
                <a16:creationId xmlns:a16="http://schemas.microsoft.com/office/drawing/2014/main" id="{462D0AD6-2A4C-4152-8711-DE269DB70B2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611292" y="103620"/>
            <a:ext cx="1010092" cy="2817724"/>
          </a:xfrm>
          <a:prstGeom prst="flowChartDelay">
            <a:avLst/>
          </a:prstGeom>
        </p:spPr>
      </p:pic>
    </p:spTree>
    <p:extLst>
      <p:ext uri="{BB962C8B-B14F-4D97-AF65-F5344CB8AC3E}">
        <p14:creationId xmlns:p14="http://schemas.microsoft.com/office/powerpoint/2010/main" val="376615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12C361-27C0-4069-8980-6D9842F7D821}"/>
              </a:ext>
            </a:extLst>
          </p:cNvPr>
          <p:cNvSpPr/>
          <p:nvPr/>
        </p:nvSpPr>
        <p:spPr>
          <a:xfrm>
            <a:off x="4485380" y="107704"/>
            <a:ext cx="7590583" cy="666009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E168FDA0-5FA6-445F-B9DF-08C117EBB82A}"/>
              </a:ext>
            </a:extLst>
          </p:cNvPr>
          <p:cNvSpPr txBox="1"/>
          <p:nvPr/>
        </p:nvSpPr>
        <p:spPr>
          <a:xfrm>
            <a:off x="4485378" y="107487"/>
            <a:ext cx="7590583" cy="3954929"/>
          </a:xfrm>
          <a:prstGeom prst="rect">
            <a:avLst/>
          </a:prstGeom>
          <a:noFill/>
        </p:spPr>
        <p:txBody>
          <a:bodyPr wrap="square">
            <a:spAutoFit/>
          </a:bodyPr>
          <a:lstStyle/>
          <a:p>
            <a:pPr algn="just"/>
            <a:r>
              <a:rPr lang="fr-FR" sz="1600" b="1" u="sng" dirty="0">
                <a:latin typeface="Times New Roman" panose="02020603050405020304" pitchFamily="18" charset="0"/>
                <a:cs typeface="Times New Roman" panose="02020603050405020304" pitchFamily="18" charset="0"/>
              </a:rPr>
              <a:t>Etapes suivantes</a:t>
            </a:r>
            <a:r>
              <a:rPr lang="fr-FR" sz="1600" dirty="0">
                <a:latin typeface="Times New Roman" panose="02020603050405020304" pitchFamily="18" charset="0"/>
                <a:cs typeface="Times New Roman" panose="02020603050405020304" pitchFamily="18" charset="0"/>
              </a:rPr>
              <a:t> : Travail sur le même principe avec des variantes</a:t>
            </a:r>
          </a:p>
          <a:p>
            <a:pPr algn="just"/>
            <a:r>
              <a:rPr lang="fr-FR" sz="1600" dirty="0">
                <a:latin typeface="Times New Roman" panose="02020603050405020304" pitchFamily="18" charset="0"/>
                <a:cs typeface="Times New Roman" panose="02020603050405020304" pitchFamily="18" charset="0"/>
              </a:rPr>
              <a:t>Une séance hebdomadaire.</a:t>
            </a:r>
          </a:p>
          <a:p>
            <a:pPr algn="just"/>
            <a:endParaRPr lang="fr-FR" sz="900" dirty="0">
              <a:latin typeface="Times New Roman" panose="02020603050405020304" pitchFamily="18" charset="0"/>
              <a:cs typeface="Times New Roman" panose="02020603050405020304" pitchFamily="18" charset="0"/>
            </a:endParaRPr>
          </a:p>
          <a:p>
            <a:pPr algn="just"/>
            <a:r>
              <a:rPr lang="fr-FR" sz="1500" dirty="0">
                <a:latin typeface="Times New Roman" panose="02020603050405020304" pitchFamily="18" charset="0"/>
                <a:cs typeface="Times New Roman" panose="02020603050405020304" pitchFamily="18" charset="0"/>
              </a:rPr>
              <a:t>Très vite, cette activité est appréciée des enfants. Le travail continue sur le même principe mais avec  </a:t>
            </a:r>
            <a:r>
              <a:rPr lang="fr-FR" sz="1500" u="sng" dirty="0">
                <a:latin typeface="Times New Roman" panose="02020603050405020304" pitchFamily="18" charset="0"/>
                <a:cs typeface="Times New Roman" panose="02020603050405020304" pitchFamily="18" charset="0"/>
              </a:rPr>
              <a:t>3 variantes</a:t>
            </a:r>
            <a:r>
              <a:rPr lang="fr-FR" sz="1500" dirty="0">
                <a:latin typeface="Times New Roman" panose="02020603050405020304" pitchFamily="18" charset="0"/>
                <a:cs typeface="Times New Roman" panose="02020603050405020304" pitchFamily="18" charset="0"/>
              </a:rPr>
              <a:t> :</a:t>
            </a:r>
          </a:p>
          <a:p>
            <a:pPr marL="285750" indent="-285750" algn="just">
              <a:buFontTx/>
              <a:buChar char="-"/>
            </a:pPr>
            <a:r>
              <a:rPr lang="fr-FR" sz="1500" dirty="0">
                <a:latin typeface="Times New Roman" panose="02020603050405020304" pitchFamily="18" charset="0"/>
                <a:cs typeface="Times New Roman" panose="02020603050405020304" pitchFamily="18" charset="0"/>
              </a:rPr>
              <a:t>Une seule séance peut suffire pour le dessin et l’essai d’écriture ;</a:t>
            </a:r>
          </a:p>
          <a:p>
            <a:pPr marL="285750" indent="-285750" algn="just">
              <a:buFontTx/>
              <a:buChar char="-"/>
            </a:pPr>
            <a:r>
              <a:rPr lang="fr-FR" sz="1500" dirty="0">
                <a:latin typeface="Times New Roman" panose="02020603050405020304" pitchFamily="18" charset="0"/>
                <a:cs typeface="Times New Roman" panose="02020603050405020304" pitchFamily="18" charset="0"/>
              </a:rPr>
              <a:t>L’enseignant peut expliquer aux enfants comment il a fait pour inventer les prénoms : « J’ai choisi des syllabes de deux prénoms pour en constituer un nouveau. Par exemple, j’ai pris la première syllabe de Vadim et l’ai répété deux fois pour fabriquer le nouveau prénom </a:t>
            </a:r>
            <a:r>
              <a:rPr lang="fr-FR" sz="1500" dirty="0" err="1">
                <a:latin typeface="Times New Roman" panose="02020603050405020304" pitchFamily="18" charset="0"/>
                <a:cs typeface="Times New Roman" panose="02020603050405020304" pitchFamily="18" charset="0"/>
              </a:rPr>
              <a:t>Vava</a:t>
            </a:r>
            <a:r>
              <a:rPr lang="fr-FR" sz="1500" dirty="0">
                <a:latin typeface="Times New Roman" panose="02020603050405020304" pitchFamily="18" charset="0"/>
                <a:cs typeface="Times New Roman" panose="02020603050405020304" pitchFamily="18" charset="0"/>
              </a:rPr>
              <a:t>. Attention, ne pas montrer l’écrit en même temps. Tout est auditif.</a:t>
            </a:r>
          </a:p>
          <a:p>
            <a:pPr marL="285750" indent="-285750" algn="just">
              <a:buFontTx/>
              <a:buChar char="-"/>
            </a:pPr>
            <a:r>
              <a:rPr lang="fr-FR" sz="1500" dirty="0">
                <a:latin typeface="Times New Roman" panose="02020603050405020304" pitchFamily="18" charset="0"/>
                <a:cs typeface="Times New Roman" panose="02020603050405020304" pitchFamily="18" charset="0"/>
              </a:rPr>
              <a:t>Le collectif peut être abandonné au profit d’ateliers encadrés par l’enseignant dont le nombre varie selon les besoins des enfants. Plus les enfants sont performants, plus ils peuvent être nombreux dans un atelier. En revanche, ils ne sont que 3 à 5 max quand ils ont besoin d’aide. Le 1</a:t>
            </a:r>
            <a:r>
              <a:rPr lang="fr-FR" sz="1500" baseline="30000" dirty="0">
                <a:latin typeface="Times New Roman" panose="02020603050405020304" pitchFamily="18" charset="0"/>
                <a:cs typeface="Times New Roman" panose="02020603050405020304" pitchFamily="18" charset="0"/>
              </a:rPr>
              <a:t>er</a:t>
            </a:r>
            <a:r>
              <a:rPr lang="fr-FR" sz="1500" dirty="0">
                <a:latin typeface="Times New Roman" panose="02020603050405020304" pitchFamily="18" charset="0"/>
                <a:cs typeface="Times New Roman" panose="02020603050405020304" pitchFamily="18" charset="0"/>
              </a:rPr>
              <a:t> atelier en présence de l’enseignant est consacré aux enfants prioritaires. L’enseignant commence par les laisser chercher, puis les aide en syllabant, puis en bruitant le premier phonème, au besoin en montrant les analogies (« comme dans… ») avec des mots connus. Il explicite le processus, il valorise le moindre progrès.</a:t>
            </a:r>
          </a:p>
        </p:txBody>
      </p:sp>
      <p:pic>
        <p:nvPicPr>
          <p:cNvPr id="11" name="Image 10">
            <a:extLst>
              <a:ext uri="{FF2B5EF4-FFF2-40B4-BE49-F238E27FC236}">
                <a16:creationId xmlns:a16="http://schemas.microsoft.com/office/drawing/2014/main" id="{9E4F59DA-F901-4B74-AF80-05C45133CA3B}"/>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bwMode="auto">
          <a:xfrm>
            <a:off x="4868555" y="4284901"/>
            <a:ext cx="3201868" cy="2401534"/>
          </a:xfrm>
          <a:prstGeom prst="rect">
            <a:avLst/>
          </a:prstGeom>
          <a:ln>
            <a:noFill/>
          </a:ln>
          <a:extLst>
            <a:ext uri="{53640926-AAD7-44D8-BBD7-CCE9431645EC}">
              <a14:shadowObscured xmlns:a14="http://schemas.microsoft.com/office/drawing/2010/main"/>
            </a:ext>
          </a:extLst>
        </p:spPr>
      </p:pic>
      <p:pic>
        <p:nvPicPr>
          <p:cNvPr id="12" name="Image 11">
            <a:extLst>
              <a:ext uri="{FF2B5EF4-FFF2-40B4-BE49-F238E27FC236}">
                <a16:creationId xmlns:a16="http://schemas.microsoft.com/office/drawing/2014/main" id="{D4AB7DC8-4558-46EC-962B-B17D2B121AE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bwMode="auto">
          <a:xfrm>
            <a:off x="8425544" y="4284901"/>
            <a:ext cx="3333126" cy="2401304"/>
          </a:xfrm>
          <a:prstGeom prst="rect">
            <a:avLst/>
          </a:prstGeom>
          <a:ln>
            <a:noFill/>
          </a:ln>
          <a:extLst>
            <a:ext uri="{53640926-AAD7-44D8-BBD7-CCE9431645EC}">
              <a14:shadowObscured xmlns:a14="http://schemas.microsoft.com/office/drawing/2010/main"/>
            </a:ext>
          </a:extLst>
        </p:spPr>
      </p:pic>
      <p:sp>
        <p:nvSpPr>
          <p:cNvPr id="14" name="ZoneTexte 13">
            <a:extLst>
              <a:ext uri="{FF2B5EF4-FFF2-40B4-BE49-F238E27FC236}">
                <a16:creationId xmlns:a16="http://schemas.microsoft.com/office/drawing/2014/main" id="{2C2ABB97-05E5-4AAA-A33A-7CCE89580224}"/>
              </a:ext>
            </a:extLst>
          </p:cNvPr>
          <p:cNvSpPr txBox="1"/>
          <p:nvPr/>
        </p:nvSpPr>
        <p:spPr>
          <a:xfrm>
            <a:off x="4868555" y="3971850"/>
            <a:ext cx="3075777" cy="338554"/>
          </a:xfrm>
          <a:prstGeom prst="rect">
            <a:avLst/>
          </a:prstGeom>
          <a:noFill/>
        </p:spPr>
        <p:txBody>
          <a:bodyPr wrap="square">
            <a:spAutoFit/>
          </a:bodyPr>
          <a:lstStyle/>
          <a:p>
            <a:pPr algn="ctr"/>
            <a:r>
              <a:rPr lang="fr-FR" sz="1600" b="1" dirty="0">
                <a:latin typeface="Times New Roman" panose="02020603050405020304" pitchFamily="18" charset="0"/>
                <a:cs typeface="Times New Roman" panose="02020603050405020304" pitchFamily="18" charset="0"/>
              </a:rPr>
              <a:t>Affichage collectif</a:t>
            </a:r>
            <a:endParaRPr lang="fr-FR" sz="1600" dirty="0">
              <a:latin typeface="Times New Roman" panose="02020603050405020304" pitchFamily="18" charset="0"/>
              <a:cs typeface="Times New Roman" panose="02020603050405020304" pitchFamily="18" charset="0"/>
            </a:endParaRPr>
          </a:p>
        </p:txBody>
      </p:sp>
      <p:sp>
        <p:nvSpPr>
          <p:cNvPr id="15" name="ZoneTexte 14">
            <a:extLst>
              <a:ext uri="{FF2B5EF4-FFF2-40B4-BE49-F238E27FC236}">
                <a16:creationId xmlns:a16="http://schemas.microsoft.com/office/drawing/2014/main" id="{F47B49FC-41BC-47A8-87E5-E16C02E7B39B}"/>
              </a:ext>
            </a:extLst>
          </p:cNvPr>
          <p:cNvSpPr txBox="1"/>
          <p:nvPr/>
        </p:nvSpPr>
        <p:spPr>
          <a:xfrm>
            <a:off x="8425543" y="3967451"/>
            <a:ext cx="3201868" cy="338554"/>
          </a:xfrm>
          <a:prstGeom prst="rect">
            <a:avLst/>
          </a:prstGeom>
          <a:noFill/>
        </p:spPr>
        <p:txBody>
          <a:bodyPr wrap="square">
            <a:spAutoFit/>
          </a:bodyPr>
          <a:lstStyle/>
          <a:p>
            <a:pPr algn="ctr"/>
            <a:r>
              <a:rPr lang="fr-FR" sz="1600" b="1" dirty="0">
                <a:latin typeface="Times New Roman" panose="02020603050405020304" pitchFamily="18" charset="0"/>
                <a:cs typeface="Times New Roman" panose="02020603050405020304" pitchFamily="18" charset="0"/>
              </a:rPr>
              <a:t>Cahier individuel</a:t>
            </a:r>
            <a:endParaRPr lang="fr-FR" sz="1600" dirty="0">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79529FDF-38EE-49F0-A864-21E4466FFDB2}"/>
              </a:ext>
            </a:extLst>
          </p:cNvPr>
          <p:cNvSpPr/>
          <p:nvPr/>
        </p:nvSpPr>
        <p:spPr>
          <a:xfrm>
            <a:off x="98322" y="107704"/>
            <a:ext cx="4324822" cy="666009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a:extLst>
              <a:ext uri="{FF2B5EF4-FFF2-40B4-BE49-F238E27FC236}">
                <a16:creationId xmlns:a16="http://schemas.microsoft.com/office/drawing/2014/main" id="{E8451A4D-5080-4C2B-BCEB-B8A18E88C867}"/>
              </a:ext>
            </a:extLst>
          </p:cNvPr>
          <p:cNvSpPr txBox="1"/>
          <p:nvPr/>
        </p:nvSpPr>
        <p:spPr>
          <a:xfrm>
            <a:off x="121402" y="88539"/>
            <a:ext cx="4301742" cy="6848029"/>
          </a:xfrm>
          <a:prstGeom prst="rect">
            <a:avLst/>
          </a:prstGeom>
          <a:noFill/>
        </p:spPr>
        <p:txBody>
          <a:bodyPr wrap="square">
            <a:spAutoFit/>
          </a:bodyPr>
          <a:lstStyle/>
          <a:p>
            <a:pPr algn="just"/>
            <a:r>
              <a:rPr lang="fr-FR" sz="1600" b="1" u="sng" dirty="0">
                <a:latin typeface="Times New Roman" panose="02020603050405020304" pitchFamily="18" charset="0"/>
                <a:cs typeface="Times New Roman" panose="02020603050405020304" pitchFamily="18" charset="0"/>
              </a:rPr>
              <a:t>Etape 4</a:t>
            </a:r>
            <a:r>
              <a:rPr lang="fr-FR" sz="1600" dirty="0">
                <a:latin typeface="Times New Roman" panose="02020603050405020304" pitchFamily="18" charset="0"/>
                <a:cs typeface="Times New Roman" panose="02020603050405020304" pitchFamily="18" charset="0"/>
              </a:rPr>
              <a:t> : Copie active</a:t>
            </a:r>
          </a:p>
          <a:p>
            <a:pPr algn="just"/>
            <a:endParaRPr lang="fr-FR" sz="900" dirty="0">
              <a:latin typeface="Times New Roman" panose="02020603050405020304" pitchFamily="18" charset="0"/>
              <a:cs typeface="Times New Roman" panose="02020603050405020304" pitchFamily="18" charset="0"/>
            </a:endParaRPr>
          </a:p>
          <a:p>
            <a:pPr algn="just"/>
            <a:r>
              <a:rPr lang="fr-FR" sz="1500" u="sng" dirty="0">
                <a:latin typeface="Times New Roman" panose="02020603050405020304" pitchFamily="18" charset="0"/>
                <a:ea typeface="Calibri" panose="020F0502020204030204" pitchFamily="34" charset="0"/>
                <a:cs typeface="Times New Roman" panose="02020603050405020304" pitchFamily="18" charset="0"/>
              </a:rPr>
              <a:t>Activité individuelle</a:t>
            </a:r>
            <a:r>
              <a:rPr lang="fr-FR" sz="1500"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Les enfants s’installent à une table face au tableau. L’enseignant redistribue à chacun sa feuille avec le dessin et l’essai d’écriture du prénom de l’élève fictif. L’enseignant montre le geste d’écriture pour copier le prénom.</a:t>
            </a:r>
          </a:p>
          <a:p>
            <a:pPr algn="just"/>
            <a:endParaRPr lang="fr-FR" sz="900" dirty="0">
              <a:latin typeface="Times New Roman" panose="02020603050405020304" pitchFamily="18" charset="0"/>
              <a:cs typeface="Times New Roman" panose="02020603050405020304" pitchFamily="18" charset="0"/>
            </a:endParaRPr>
          </a:p>
          <a:p>
            <a:pPr algn="just"/>
            <a:r>
              <a:rPr lang="fr-FR" sz="1500" u="sng" dirty="0">
                <a:latin typeface="Times New Roman" panose="02020603050405020304" pitchFamily="18" charset="0"/>
                <a:ea typeface="Calibri" panose="020F0502020204030204" pitchFamily="34" charset="0"/>
                <a:cs typeface="Times New Roman" panose="02020603050405020304" pitchFamily="18" charset="0"/>
              </a:rPr>
              <a:t>Consigne de l’enseignant</a:t>
            </a:r>
            <a:r>
              <a:rPr lang="fr-FR" sz="1500"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fr-FR" sz="1500" dirty="0">
                <a:latin typeface="Times New Roman" panose="02020603050405020304" pitchFamily="18" charset="0"/>
                <a:ea typeface="Calibri" panose="020F0502020204030204" pitchFamily="34" charset="0"/>
                <a:cs typeface="Times New Roman" panose="02020603050405020304" pitchFamily="18" charset="0"/>
              </a:rPr>
              <a:t>« A vous maintenant. Je vais vous montrer et vous allez copier le prénom </a:t>
            </a:r>
            <a:r>
              <a:rPr lang="fr-FR" sz="1500" dirty="0" err="1">
                <a:latin typeface="Times New Roman" panose="02020603050405020304" pitchFamily="18" charset="0"/>
                <a:ea typeface="Calibri" panose="020F0502020204030204" pitchFamily="34" charset="0"/>
                <a:cs typeface="Times New Roman" panose="02020603050405020304" pitchFamily="18" charset="0"/>
              </a:rPr>
              <a:t>Vava</a:t>
            </a:r>
            <a:r>
              <a:rPr lang="fr-FR" sz="1500" dirty="0">
                <a:latin typeface="Times New Roman" panose="02020603050405020304" pitchFamily="18" charset="0"/>
                <a:ea typeface="Calibri" panose="020F0502020204030204" pitchFamily="34" charset="0"/>
                <a:cs typeface="Times New Roman" panose="02020603050405020304" pitchFamily="18" charset="0"/>
              </a:rPr>
              <a:t>. En premier on entend [v], c’est la lettre V. Pour écrire V en majuscule, je trace un trait oblique en descendant vers la droite puis un autre en remontant vers la droite… A vous d’écrire le V. »</a:t>
            </a: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Observer, ne pas intervenir, laisser les enfants tracer le V.</a:t>
            </a:r>
          </a:p>
          <a:p>
            <a:pPr algn="just"/>
            <a:r>
              <a:rPr lang="fr-FR" sz="1500" dirty="0">
                <a:latin typeface="Times New Roman" panose="02020603050405020304" pitchFamily="18" charset="0"/>
                <a:ea typeface="Calibri" panose="020F0502020204030204" pitchFamily="34" charset="0"/>
                <a:cs typeface="Times New Roman" panose="02020603050405020304" pitchFamily="18" charset="0"/>
              </a:rPr>
              <a:t>Enchaîner sur le tracé du A avec la verbalisation…</a:t>
            </a: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Féliciter les enfants pour leur concentration et leur application…</a:t>
            </a:r>
          </a:p>
          <a:p>
            <a:pPr algn="just"/>
            <a:endParaRPr lang="fr-FR" sz="9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500" u="sng" dirty="0">
                <a:effectLst/>
                <a:latin typeface="Times New Roman" panose="02020603050405020304" pitchFamily="18" charset="0"/>
                <a:ea typeface="Calibri" panose="020F0502020204030204" pitchFamily="34" charset="0"/>
                <a:cs typeface="Times New Roman" panose="02020603050405020304" pitchFamily="18" charset="0"/>
              </a:rPr>
              <a:t>Collectif </a:t>
            </a:r>
            <a:r>
              <a:rPr lang="fr-FR" sz="1500" u="sng" dirty="0">
                <a:latin typeface="Times New Roman" panose="02020603050405020304" pitchFamily="18" charset="0"/>
                <a:ea typeface="Calibri" panose="020F0502020204030204" pitchFamily="34" charset="0"/>
                <a:cs typeface="Times New Roman" panose="02020603050405020304" pitchFamily="18" charset="0"/>
              </a:rPr>
              <a:t>–</a:t>
            </a:r>
            <a:r>
              <a:rPr lang="fr-FR" sz="1500" u="sng" dirty="0">
                <a:effectLst/>
                <a:latin typeface="Times New Roman" panose="02020603050405020304" pitchFamily="18" charset="0"/>
                <a:ea typeface="Calibri" panose="020F0502020204030204" pitchFamily="34" charset="0"/>
                <a:cs typeface="Times New Roman" panose="02020603050405020304" pitchFamily="18" charset="0"/>
              </a:rPr>
              <a:t> Clôture</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fr-FR" sz="1500" dirty="0">
                <a:latin typeface="Times New Roman" panose="02020603050405020304" pitchFamily="18" charset="0"/>
                <a:ea typeface="Calibri" panose="020F0502020204030204" pitchFamily="34" charset="0"/>
                <a:cs typeface="Times New Roman" panose="02020603050405020304" pitchFamily="18" charset="0"/>
              </a:rPr>
              <a:t>L’enseignant écrit</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le prénom sur le dessin choisi, photocopié (lors de l’étape 1). C’est le premier élève imaginaire.</a:t>
            </a:r>
          </a:p>
          <a:p>
            <a:pPr algn="just"/>
            <a:r>
              <a:rPr lang="fr-FR" sz="1500" dirty="0">
                <a:latin typeface="Times New Roman" panose="02020603050405020304" pitchFamily="18" charset="0"/>
                <a:ea typeface="Calibri" panose="020F0502020204030204" pitchFamily="34" charset="0"/>
                <a:cs typeface="Times New Roman" panose="02020603050405020304" pitchFamily="18" charset="0"/>
              </a:rPr>
              <a:t>Féliciter les enfants pour leur essai d’écriture et la copie du prénom.</a:t>
            </a: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Projeter les enfants sur la poursuite du projet : « Nous avons notre 1</a:t>
            </a:r>
            <a:r>
              <a:rPr lang="fr-FR" sz="1500" baseline="30000" dirty="0">
                <a:effectLst/>
                <a:latin typeface="Times New Roman" panose="02020603050405020304" pitchFamily="18" charset="0"/>
                <a:ea typeface="Calibri" panose="020F0502020204030204" pitchFamily="34" charset="0"/>
                <a:cs typeface="Times New Roman" panose="02020603050405020304" pitchFamily="18" charset="0"/>
              </a:rPr>
              <a:t>er</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élève… ».</a:t>
            </a:r>
          </a:p>
        </p:txBody>
      </p:sp>
    </p:spTree>
    <p:extLst>
      <p:ext uri="{BB962C8B-B14F-4D97-AF65-F5344CB8AC3E}">
        <p14:creationId xmlns:p14="http://schemas.microsoft.com/office/powerpoint/2010/main" val="273887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2BB8C90B-8246-4F6C-AB38-2FBFF11AE1B1}"/>
              </a:ext>
            </a:extLst>
          </p:cNvPr>
          <p:cNvSpPr/>
          <p:nvPr/>
        </p:nvSpPr>
        <p:spPr>
          <a:xfrm>
            <a:off x="4637947" y="5715001"/>
            <a:ext cx="4713031" cy="1026955"/>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64CF6D94-92A2-460A-BF76-C84948163134}"/>
              </a:ext>
            </a:extLst>
          </p:cNvPr>
          <p:cNvSpPr/>
          <p:nvPr/>
        </p:nvSpPr>
        <p:spPr>
          <a:xfrm>
            <a:off x="4637947" y="4639765"/>
            <a:ext cx="4713031" cy="999035"/>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240979F2-3E62-4353-819E-43C57263F47A}"/>
              </a:ext>
            </a:extLst>
          </p:cNvPr>
          <p:cNvSpPr/>
          <p:nvPr/>
        </p:nvSpPr>
        <p:spPr>
          <a:xfrm>
            <a:off x="150255" y="116044"/>
            <a:ext cx="3190901" cy="441659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73A0B73B-9158-4FE4-AE54-FA704CF1360F}"/>
              </a:ext>
            </a:extLst>
          </p:cNvPr>
          <p:cNvSpPr txBox="1"/>
          <p:nvPr/>
        </p:nvSpPr>
        <p:spPr>
          <a:xfrm>
            <a:off x="140730" y="116043"/>
            <a:ext cx="3247064" cy="4416594"/>
          </a:xfrm>
          <a:prstGeom prst="rect">
            <a:avLst/>
          </a:prstGeom>
          <a:noFill/>
        </p:spPr>
        <p:txBody>
          <a:bodyPr wrap="square">
            <a:spAutoFit/>
          </a:bodyPr>
          <a:lstStyle/>
          <a:p>
            <a:pPr algn="just"/>
            <a:r>
              <a:rPr lang="fr-FR" sz="1600" b="1" u="sng" dirty="0">
                <a:latin typeface="Times New Roman" panose="02020603050405020304" pitchFamily="18" charset="0"/>
                <a:cs typeface="Times New Roman" panose="02020603050405020304" pitchFamily="18" charset="0"/>
              </a:rPr>
              <a:t>Dernière étape</a:t>
            </a:r>
            <a:r>
              <a:rPr lang="fr-FR" sz="1600" dirty="0">
                <a:latin typeface="Times New Roman" panose="02020603050405020304" pitchFamily="18" charset="0"/>
                <a:cs typeface="Times New Roman" panose="02020603050405020304" pitchFamily="18" charset="0"/>
              </a:rPr>
              <a:t> : Portrait et nom du maître fictif ou de la maîtresse fictive</a:t>
            </a:r>
          </a:p>
          <a:p>
            <a:pPr algn="just"/>
            <a:endParaRPr lang="fr-FR" sz="900" dirty="0">
              <a:latin typeface="Times New Roman" panose="02020603050405020304" pitchFamily="18" charset="0"/>
              <a:cs typeface="Times New Roman" panose="02020603050405020304" pitchFamily="18" charset="0"/>
            </a:endParaRP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Après tous les dessins de portraits et écritures des prénoms des enfants, il reste à dessiner le maître ou la maîtresse de la classe, à choisir et écrire son prénom. Le travail se fait dans les mêmes conditions. L’enseignant énonce le portrait de la maîtresse ou du maître fictif : « Elle/Il a les cheveux xxx, elle/il est très gentille/gentil. Mais son problème est qu’elle/il oublie souvent beaucoup de choses, alors elle/il se fait des pense-bêtes tout le temps ». Puis les enfants écrivent le prénom choisi.</a:t>
            </a:r>
          </a:p>
        </p:txBody>
      </p:sp>
      <p:sp>
        <p:nvSpPr>
          <p:cNvPr id="21" name="Rectangle 20">
            <a:extLst>
              <a:ext uri="{FF2B5EF4-FFF2-40B4-BE49-F238E27FC236}">
                <a16:creationId xmlns:a16="http://schemas.microsoft.com/office/drawing/2014/main" id="{B23561F8-7FA7-4033-BCCF-3F856B03FAA9}"/>
              </a:ext>
            </a:extLst>
          </p:cNvPr>
          <p:cNvSpPr/>
          <p:nvPr/>
        </p:nvSpPr>
        <p:spPr>
          <a:xfrm>
            <a:off x="3478451" y="116043"/>
            <a:ext cx="8517606" cy="4416594"/>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75BDDB4D-D87B-42F3-B3B5-56462E63FA0A}"/>
              </a:ext>
            </a:extLst>
          </p:cNvPr>
          <p:cNvSpPr txBox="1"/>
          <p:nvPr/>
        </p:nvSpPr>
        <p:spPr>
          <a:xfrm>
            <a:off x="3508320" y="116041"/>
            <a:ext cx="8487737" cy="1215717"/>
          </a:xfrm>
          <a:prstGeom prst="rect">
            <a:avLst/>
          </a:prstGeom>
          <a:noFill/>
        </p:spPr>
        <p:txBody>
          <a:bodyPr wrap="square">
            <a:spAutoFit/>
          </a:bodyPr>
          <a:lstStyle/>
          <a:p>
            <a:pPr algn="just"/>
            <a:r>
              <a:rPr lang="fr-FR" sz="1600" b="1" u="sng" dirty="0">
                <a:latin typeface="Times New Roman" panose="02020603050405020304" pitchFamily="18" charset="0"/>
                <a:ea typeface="Calibri" panose="020F0502020204030204" pitchFamily="34" charset="0"/>
                <a:cs typeface="Times New Roman" panose="02020603050405020304" pitchFamily="18" charset="0"/>
              </a:rPr>
              <a:t>Pistes d’interprétation</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fr-FR" sz="9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a:t>
            </a:r>
            <a:r>
              <a:rPr lang="fr-FR" sz="1600" dirty="0">
                <a:latin typeface="Times New Roman" panose="02020603050405020304" pitchFamily="18" charset="0"/>
                <a:ea typeface="Calibri" panose="020F0502020204030204" pitchFamily="34" charset="0"/>
                <a:cs typeface="Times New Roman" panose="02020603050405020304" pitchFamily="18" charset="0"/>
              </a:rPr>
              <a:t>’enseignant va pouvoir interpréter les essais des enfants et en déduire leur conception plus ou moins éloignée du principe alphabétique. Les besoins repérés pourront alors être l’occasion d’un travail en petit groupe (différenciation) ou d’une prise en charge en APC en GS.</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FE93B05F-4350-41B9-8E74-C516DA74A31D}"/>
              </a:ext>
            </a:extLst>
          </p:cNvPr>
          <p:cNvSpPr/>
          <p:nvPr/>
        </p:nvSpPr>
        <p:spPr>
          <a:xfrm>
            <a:off x="150255" y="4639765"/>
            <a:ext cx="4380165" cy="2102191"/>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a:extLst>
              <a:ext uri="{FF2B5EF4-FFF2-40B4-BE49-F238E27FC236}">
                <a16:creationId xmlns:a16="http://schemas.microsoft.com/office/drawing/2014/main" id="{471A346D-9F48-4B18-931C-5E6F449031F7}"/>
              </a:ext>
            </a:extLst>
          </p:cNvPr>
          <p:cNvSpPr txBox="1"/>
          <p:nvPr/>
        </p:nvSpPr>
        <p:spPr>
          <a:xfrm>
            <a:off x="4637947" y="4650654"/>
            <a:ext cx="4820557" cy="2000548"/>
          </a:xfrm>
          <a:prstGeom prst="rect">
            <a:avLst/>
          </a:prstGeom>
          <a:noFill/>
        </p:spPr>
        <p:txBody>
          <a:bodyPr wrap="square">
            <a:spAutoFit/>
          </a:bodyPr>
          <a:lstStyle/>
          <a:p>
            <a:pPr algn="just"/>
            <a:r>
              <a:rPr lang="fr-FR" sz="1600" u="sng" dirty="0">
                <a:latin typeface="Times New Roman" panose="02020603050405020304" pitchFamily="18" charset="0"/>
                <a:ea typeface="Calibri" panose="020F0502020204030204" pitchFamily="34" charset="0"/>
                <a:cs typeface="Times New Roman" panose="02020603050405020304" pitchFamily="18" charset="0"/>
              </a:rPr>
              <a:t>Sites</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fr-FR" sz="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La classe fictive : scénario (Académie d’Aix Marseille)</a:t>
            </a:r>
          </a:p>
          <a:p>
            <a:pPr algn="just"/>
            <a:r>
              <a:rPr lang="fr-FR" sz="1600" dirty="0">
                <a:latin typeface="Times New Roman" panose="02020603050405020304" pitchFamily="18" charset="0"/>
                <a:ea typeface="Calibri" panose="020F0502020204030204" pitchFamily="34" charset="0"/>
                <a:cs typeface="Times New Roman" panose="02020603050405020304" pitchFamily="18" charset="0"/>
              </a:rPr>
              <a:t>La classe inventée (Académie de Paris)</a:t>
            </a:r>
          </a:p>
          <a:p>
            <a:pPr algn="just"/>
            <a:endParaRPr lang="fr-FR" sz="20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600" u="sng" dirty="0">
                <a:effectLst/>
                <a:latin typeface="Times New Roman" panose="02020603050405020304" pitchFamily="18" charset="0"/>
                <a:ea typeface="Calibri" panose="020F0502020204030204" pitchFamily="34" charset="0"/>
                <a:cs typeface="Times New Roman" panose="02020603050405020304" pitchFamily="18" charset="0"/>
              </a:rPr>
              <a:t>Prolongement</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fr-FR" sz="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600" dirty="0">
                <a:latin typeface="Times New Roman" panose="02020603050405020304" pitchFamily="18" charset="0"/>
                <a:ea typeface="Calibri" panose="020F0502020204030204" pitchFamily="34" charset="0"/>
                <a:cs typeface="Times New Roman" panose="02020603050405020304" pitchFamily="18" charset="0"/>
              </a:rPr>
              <a:t>Réinvestissement du vocabulaire</a:t>
            </a:r>
          </a:p>
          <a:p>
            <a:pPr algn="just"/>
            <a:r>
              <a:rPr lang="fr-FR" sz="1600" dirty="0">
                <a:latin typeface="Times New Roman" panose="02020603050405020304" pitchFamily="18" charset="0"/>
                <a:ea typeface="Calibri" panose="020F0502020204030204" pitchFamily="34" charset="0"/>
                <a:cs typeface="Times New Roman" panose="02020603050405020304" pitchFamily="18" charset="0"/>
              </a:rPr>
              <a:t>(</a:t>
            </a:r>
            <a:r>
              <a:rPr lang="fr-FR" sz="1600" dirty="0">
                <a:latin typeface="Times New Roman" panose="02020603050405020304" pitchFamily="18" charset="0"/>
                <a:ea typeface="Calibri" panose="020F0502020204030204" pitchFamily="34" charset="0"/>
                <a:cs typeface="Times New Roman" panose="02020603050405020304" pitchFamily="18" charset="0"/>
                <a:hlinkClick r:id="rId2"/>
              </a:rPr>
              <a:t>Exemple en vidéo</a:t>
            </a:r>
            <a:r>
              <a:rPr lang="fr-FR" sz="1600" dirty="0">
                <a:latin typeface="Times New Roman" panose="02020603050405020304" pitchFamily="18" charset="0"/>
                <a:ea typeface="Calibri" panose="020F0502020204030204" pitchFamily="34" charset="0"/>
                <a:cs typeface="Times New Roman" panose="02020603050405020304" pitchFamily="18" charset="0"/>
              </a:rPr>
              <a:t>)</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5" name="Picture 2" descr="Enseigner à l'école - Langage et école maternelle éd. 2015">
            <a:hlinkClick r:id="rId3"/>
            <a:extLst>
              <a:ext uri="{FF2B5EF4-FFF2-40B4-BE49-F238E27FC236}">
                <a16:creationId xmlns:a16="http://schemas.microsoft.com/office/drawing/2014/main" id="{378F2D92-3833-4775-9D2B-4F428913050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27841" y="4715966"/>
            <a:ext cx="1414711" cy="1932696"/>
          </a:xfrm>
          <a:prstGeom prst="rect">
            <a:avLst/>
          </a:prstGeom>
          <a:noFill/>
          <a:extLst>
            <a:ext uri="{909E8E84-426E-40DD-AFC4-6F175D3DCCD1}">
              <a14:hiddenFill xmlns:a14="http://schemas.microsoft.com/office/drawing/2010/main">
                <a:solidFill>
                  <a:srgbClr val="FFFFFF"/>
                </a:solidFill>
              </a14:hiddenFill>
            </a:ext>
          </a:extLst>
        </p:spPr>
      </p:pic>
      <p:sp>
        <p:nvSpPr>
          <p:cNvPr id="27" name="ZoneTexte 26">
            <a:extLst>
              <a:ext uri="{FF2B5EF4-FFF2-40B4-BE49-F238E27FC236}">
                <a16:creationId xmlns:a16="http://schemas.microsoft.com/office/drawing/2014/main" id="{913859CB-F728-404F-BD73-491C29050DCB}"/>
              </a:ext>
            </a:extLst>
          </p:cNvPr>
          <p:cNvSpPr txBox="1"/>
          <p:nvPr/>
        </p:nvSpPr>
        <p:spPr>
          <a:xfrm>
            <a:off x="1702162" y="4703265"/>
            <a:ext cx="2934394" cy="1877437"/>
          </a:xfrm>
          <a:prstGeom prst="rect">
            <a:avLst/>
          </a:prstGeom>
          <a:noFill/>
        </p:spPr>
        <p:txBody>
          <a:bodyPr wrap="square">
            <a:spAutoFit/>
          </a:bodyPr>
          <a:lstStyle/>
          <a:p>
            <a:r>
              <a:rPr lang="fr-FR" sz="1600" i="1" u="sng" dirty="0">
                <a:latin typeface="Times New Roman" panose="02020603050405020304" pitchFamily="18" charset="0"/>
                <a:cs typeface="Times New Roman" panose="02020603050405020304" pitchFamily="18" charset="0"/>
              </a:rPr>
              <a:t>Source</a:t>
            </a:r>
            <a:r>
              <a:rPr lang="fr-FR" sz="1600" i="1" dirty="0">
                <a:latin typeface="Times New Roman" panose="02020603050405020304" pitchFamily="18" charset="0"/>
                <a:cs typeface="Times New Roman" panose="02020603050405020304" pitchFamily="18" charset="0"/>
              </a:rPr>
              <a:t> : </a:t>
            </a:r>
          </a:p>
          <a:p>
            <a:endParaRPr lang="fr-FR" sz="400" i="1" dirty="0">
              <a:latin typeface="Times New Roman" panose="02020603050405020304" pitchFamily="18" charset="0"/>
              <a:cs typeface="Times New Roman" panose="02020603050405020304" pitchFamily="18" charset="0"/>
            </a:endParaRPr>
          </a:p>
          <a:p>
            <a:r>
              <a:rPr lang="fr-FR" sz="1600" i="1" dirty="0">
                <a:latin typeface="Times New Roman" panose="02020603050405020304" pitchFamily="18" charset="0"/>
                <a:cs typeface="Times New Roman" panose="02020603050405020304" pitchFamily="18" charset="0"/>
              </a:rPr>
              <a:t>Ce document reprend la présentation du scénario d’apprentissage tel qu’il a été pensé par Mireille </a:t>
            </a:r>
            <a:r>
              <a:rPr lang="fr-FR" sz="1600" i="1" dirty="0" err="1">
                <a:latin typeface="Times New Roman" panose="02020603050405020304" pitchFamily="18" charset="0"/>
                <a:cs typeface="Times New Roman" panose="02020603050405020304" pitchFamily="18" charset="0"/>
              </a:rPr>
              <a:t>Brigaudiot</a:t>
            </a:r>
            <a:r>
              <a:rPr lang="fr-FR" sz="1600" i="1" dirty="0">
                <a:latin typeface="Times New Roman" panose="02020603050405020304" pitchFamily="18" charset="0"/>
                <a:cs typeface="Times New Roman" panose="02020603050405020304" pitchFamily="18" charset="0"/>
              </a:rPr>
              <a:t> (</a:t>
            </a:r>
            <a:r>
              <a:rPr lang="fr-FR" sz="1600" i="1" dirty="0">
                <a:latin typeface="Times New Roman" panose="02020603050405020304" pitchFamily="18" charset="0"/>
                <a:cs typeface="Times New Roman" panose="02020603050405020304" pitchFamily="18" charset="0"/>
                <a:hlinkClick r:id="rId3"/>
              </a:rPr>
              <a:t>Le langage à l’école maternelle</a:t>
            </a:r>
            <a:r>
              <a:rPr lang="fr-FR" sz="1600" i="1" dirty="0">
                <a:latin typeface="Times New Roman" panose="02020603050405020304" pitchFamily="18" charset="0"/>
                <a:cs typeface="Times New Roman" panose="02020603050405020304" pitchFamily="18" charset="0"/>
              </a:rPr>
              <a:t>, Hatier, p. 215 à 227).</a:t>
            </a:r>
          </a:p>
        </p:txBody>
      </p:sp>
      <p:pic>
        <p:nvPicPr>
          <p:cNvPr id="5" name="Image 4">
            <a:extLst>
              <a:ext uri="{FF2B5EF4-FFF2-40B4-BE49-F238E27FC236}">
                <a16:creationId xmlns:a16="http://schemas.microsoft.com/office/drawing/2014/main" id="{F0348615-AD45-45FE-B1FE-80A1F595426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072855" y="1341185"/>
            <a:ext cx="7626366" cy="3135864"/>
          </a:xfrm>
          <a:prstGeom prst="rect">
            <a:avLst/>
          </a:prstGeom>
        </p:spPr>
      </p:pic>
    </p:spTree>
    <p:extLst>
      <p:ext uri="{BB962C8B-B14F-4D97-AF65-F5344CB8AC3E}">
        <p14:creationId xmlns:p14="http://schemas.microsoft.com/office/powerpoint/2010/main" val="1018723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DB1F21F6-402C-4001-B271-6A32620E425B}"/>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71892" y="954024"/>
            <a:ext cx="11599175" cy="5449824"/>
          </a:xfrm>
          <a:prstGeom prst="rect">
            <a:avLst/>
          </a:prstGeom>
        </p:spPr>
      </p:pic>
      <p:sp>
        <p:nvSpPr>
          <p:cNvPr id="3" name="Rectangle 2">
            <a:extLst>
              <a:ext uri="{FF2B5EF4-FFF2-40B4-BE49-F238E27FC236}">
                <a16:creationId xmlns:a16="http://schemas.microsoft.com/office/drawing/2014/main" id="{1EE52C7B-3B5C-4EF2-9603-946DE15FF29A}"/>
              </a:ext>
            </a:extLst>
          </p:cNvPr>
          <p:cNvSpPr/>
          <p:nvPr/>
        </p:nvSpPr>
        <p:spPr>
          <a:xfrm>
            <a:off x="180975" y="63280"/>
            <a:ext cx="5859798" cy="923330"/>
          </a:xfrm>
          <a:prstGeom prst="rect">
            <a:avLst/>
          </a:prstGeom>
          <a:noFill/>
          <a:effectLst>
            <a:outerShdw blurRad="50800" dist="38100" dir="13500000" algn="br" rotWithShape="0">
              <a:prstClr val="black">
                <a:alpha val="40000"/>
              </a:prstClr>
            </a:outerShdw>
          </a:effectLst>
        </p:spPr>
        <p:txBody>
          <a:bodyPr wrap="square" lIns="91440" tIns="45720" rIns="91440" bIns="45720">
            <a:spAutoFit/>
          </a:bodyPr>
          <a:lstStyle/>
          <a:p>
            <a:r>
              <a:rPr lang="fr-FR" sz="5400" b="1" cap="none" spc="0" dirty="0">
                <a:ln w="9525">
                  <a:solidFill>
                    <a:schemeClr val="bg1"/>
                  </a:solidFill>
                  <a:prstDash val="solid"/>
                </a:ln>
                <a:solidFill>
                  <a:schemeClr val="bg2">
                    <a:lumMod val="25000"/>
                  </a:schemeClr>
                </a:solidFill>
                <a:effectLst>
                  <a:outerShdw blurRad="12700" dist="38100" dir="2700000" algn="tl" rotWithShape="0">
                    <a:schemeClr val="bg1">
                      <a:lumMod val="50000"/>
                    </a:schemeClr>
                  </a:outerShdw>
                </a:effectLst>
              </a:rPr>
              <a:t>Classe Fictive</a:t>
            </a:r>
          </a:p>
        </p:txBody>
      </p:sp>
    </p:spTree>
    <p:extLst>
      <p:ext uri="{BB962C8B-B14F-4D97-AF65-F5344CB8AC3E}">
        <p14:creationId xmlns:p14="http://schemas.microsoft.com/office/powerpoint/2010/main" val="61959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ickers tableaux et ardoises - Sticker ardoise Silhouette chien |  Ambiance-sticker.com">
            <a:extLst>
              <a:ext uri="{FF2B5EF4-FFF2-40B4-BE49-F238E27FC236}">
                <a16:creationId xmlns:a16="http://schemas.microsoft.com/office/drawing/2014/main" id="{E5FD8126-1E35-47AC-8D87-5FDCF62105E0}"/>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8638" y="2205998"/>
            <a:ext cx="1708778" cy="17087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160 idées de Silhouette chat | dessin chat, illustration de chat, tatouage  chat">
            <a:extLst>
              <a:ext uri="{FF2B5EF4-FFF2-40B4-BE49-F238E27FC236}">
                <a16:creationId xmlns:a16="http://schemas.microsoft.com/office/drawing/2014/main" id="{1662CF21-043A-4D8E-9169-8131919F9158}"/>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709864" y="2628900"/>
            <a:ext cx="870578" cy="106356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Sticker ardoise Silhouette canard - stickers STICKERS SALLE DE JEUX -  ambiance-sticker">
            <a:extLst>
              <a:ext uri="{FF2B5EF4-FFF2-40B4-BE49-F238E27FC236}">
                <a16:creationId xmlns:a16="http://schemas.microsoft.com/office/drawing/2014/main" id="{1E4A0520-9CAF-4EC8-B684-E850633F7F69}"/>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052890" y="2828925"/>
            <a:ext cx="957262" cy="95726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6" descr="230 idées de Thème sur les chevaux et les silhouettes | cheval, silhouette,  equitation">
            <a:extLst>
              <a:ext uri="{FF2B5EF4-FFF2-40B4-BE49-F238E27FC236}">
                <a16:creationId xmlns:a16="http://schemas.microsoft.com/office/drawing/2014/main" id="{372FE975-396E-4E32-87DD-C1245483DA9B}"/>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243513" y="1691458"/>
            <a:ext cx="2300287" cy="209472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30,611 IMAGES, PHOTOS ET ILLUSTRATIONS VECTORIELLES STOCK APPROPRIÉES SUR  LE THÈME Silhouette Cochon | Adobe Stock">
            <a:extLst>
              <a:ext uri="{FF2B5EF4-FFF2-40B4-BE49-F238E27FC236}">
                <a16:creationId xmlns:a16="http://schemas.microsoft.com/office/drawing/2014/main" id="{71CA4D5C-88CD-4FB6-B082-5465A6BA7A13}"/>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7931" t="9770" r="4138" b="9770"/>
          <a:stretch/>
        </p:blipFill>
        <p:spPr bwMode="auto">
          <a:xfrm>
            <a:off x="280990" y="4972049"/>
            <a:ext cx="2035742" cy="111766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ilhouette d'un lapin | Silhouette animaux, Animaux, Silhouette">
            <a:extLst>
              <a:ext uri="{FF2B5EF4-FFF2-40B4-BE49-F238E27FC236}">
                <a16:creationId xmlns:a16="http://schemas.microsoft.com/office/drawing/2014/main" id="{C3AE7335-5A0F-4BE0-A72D-EE4F829096FE}"/>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585559" y="4972049"/>
            <a:ext cx="948181" cy="111766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24D3969C-44E3-40EE-9583-C646D6C9F213}"/>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6412706" y="5049587"/>
            <a:ext cx="1040125" cy="10401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chèvre | Silhouette animaux, Image a dessiner, Pochoir silhouette">
            <a:extLst>
              <a:ext uri="{FF2B5EF4-FFF2-40B4-BE49-F238E27FC236}">
                <a16:creationId xmlns:a16="http://schemas.microsoft.com/office/drawing/2014/main" id="{F431EB60-7F8A-4577-814C-BF9385AFD24E}"/>
              </a:ext>
            </a:extLst>
          </p:cNvPr>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a:stretch/>
        </p:blipFill>
        <p:spPr bwMode="auto">
          <a:xfrm>
            <a:off x="7848119" y="4686300"/>
            <a:ext cx="2074089" cy="142719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Dindon : images, photos et images vectorielles de stock | Shutterstock">
            <a:extLst>
              <a:ext uri="{FF2B5EF4-FFF2-40B4-BE49-F238E27FC236}">
                <a16:creationId xmlns:a16="http://schemas.microsoft.com/office/drawing/2014/main" id="{B225E141-13B3-4EA6-8CA1-2B7A0EE0A7CD}"/>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l="9954" t="16095" r="14815" b="26465"/>
          <a:stretch/>
        </p:blipFill>
        <p:spPr bwMode="auto">
          <a:xfrm>
            <a:off x="10144124" y="4945312"/>
            <a:ext cx="1366357" cy="112535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Sticker Vache silhouette | Vache, Silhouette noire, Silhouette">
            <a:extLst>
              <a:ext uri="{FF2B5EF4-FFF2-40B4-BE49-F238E27FC236}">
                <a16:creationId xmlns:a16="http://schemas.microsoft.com/office/drawing/2014/main" id="{04B9F3E3-A932-425C-987B-AC5D537122F7}"/>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4071940" y="4191485"/>
            <a:ext cx="2024060" cy="202406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Sticker Silhouette girafe debout - Stickers STICKERS ANIMAUX Animaux  d'Afrique - ambiance-sticker">
            <a:extLst>
              <a:ext uri="{FF2B5EF4-FFF2-40B4-BE49-F238E27FC236}">
                <a16:creationId xmlns:a16="http://schemas.microsoft.com/office/drawing/2014/main" id="{DEB6C889-926D-4264-AFE1-76395E5ADD7E}"/>
              </a:ext>
            </a:extLst>
          </p:cNvPr>
          <p:cNvPicPr>
            <a:picLocks noChangeAspect="1" noChangeArrowheads="1"/>
          </p:cNvPicPr>
          <p:nvPr/>
        </p:nvPicPr>
        <p:blipFill rotWithShape="1">
          <a:blip r:embed="rId12" cstate="screen">
            <a:extLst>
              <a:ext uri="{28A0092B-C50C-407E-A947-70E740481C1C}">
                <a14:useLocalDpi xmlns:a14="http://schemas.microsoft.com/office/drawing/2010/main"/>
              </a:ext>
            </a:extLst>
          </a:blip>
          <a:srcRect l="13390" r="14798"/>
          <a:stretch/>
        </p:blipFill>
        <p:spPr bwMode="auto">
          <a:xfrm>
            <a:off x="9272586" y="250723"/>
            <a:ext cx="2631266" cy="3664053"/>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5D506F37-DCDB-40BC-BD82-D2FA027095D3}"/>
              </a:ext>
            </a:extLst>
          </p:cNvPr>
          <p:cNvSpPr/>
          <p:nvPr/>
        </p:nvSpPr>
        <p:spPr>
          <a:xfrm>
            <a:off x="132585" y="63280"/>
            <a:ext cx="8954265" cy="923330"/>
          </a:xfrm>
          <a:prstGeom prst="rect">
            <a:avLst/>
          </a:prstGeom>
          <a:noFill/>
          <a:effectLst>
            <a:outerShdw blurRad="50800" dist="38100" dir="13500000" algn="br" rotWithShape="0">
              <a:prstClr val="black">
                <a:alpha val="40000"/>
              </a:prstClr>
            </a:outerShdw>
          </a:effectLst>
        </p:spPr>
        <p:txBody>
          <a:bodyPr wrap="square" lIns="91440" tIns="45720" rIns="91440" bIns="45720">
            <a:spAutoFit/>
          </a:bodyPr>
          <a:lstStyle/>
          <a:p>
            <a:r>
              <a:rPr lang="fr-FR" sz="5400" b="1" cap="none" spc="0" dirty="0">
                <a:ln w="9525">
                  <a:solidFill>
                    <a:schemeClr val="bg1"/>
                  </a:solidFill>
                  <a:prstDash val="solid"/>
                </a:ln>
                <a:solidFill>
                  <a:schemeClr val="bg2">
                    <a:lumMod val="25000"/>
                  </a:schemeClr>
                </a:solidFill>
                <a:effectLst>
                  <a:outerShdw blurRad="12700" dist="38100" dir="2700000" algn="tl" rotWithShape="0">
                    <a:schemeClr val="bg1">
                      <a:lumMod val="50000"/>
                    </a:schemeClr>
                  </a:outerShdw>
                </a:effectLst>
              </a:rPr>
              <a:t>Classe Fictive des Animaux</a:t>
            </a:r>
          </a:p>
        </p:txBody>
      </p:sp>
      <p:sp>
        <p:nvSpPr>
          <p:cNvPr id="6" name="ZoneTexte 5">
            <a:extLst>
              <a:ext uri="{FF2B5EF4-FFF2-40B4-BE49-F238E27FC236}">
                <a16:creationId xmlns:a16="http://schemas.microsoft.com/office/drawing/2014/main" id="{D27BF43B-8E70-46D0-96F0-9ED679B19B77}"/>
              </a:ext>
            </a:extLst>
          </p:cNvPr>
          <p:cNvSpPr txBox="1"/>
          <p:nvPr/>
        </p:nvSpPr>
        <p:spPr>
          <a:xfrm>
            <a:off x="132585" y="6463131"/>
            <a:ext cx="11695693" cy="307777"/>
          </a:xfrm>
          <a:prstGeom prst="rect">
            <a:avLst/>
          </a:prstGeom>
          <a:noFill/>
        </p:spPr>
        <p:txBody>
          <a:bodyPr wrap="square" rtlCol="0">
            <a:spAutoFit/>
          </a:bodyPr>
          <a:lstStyle/>
          <a:p>
            <a:r>
              <a:rPr lang="fr-FR" sz="1400" i="1" dirty="0"/>
              <a:t>Les prénoms des élèves animaux et de la maîtresse sont créés comme pour le projet original à partir des prénoms des enfants de la classe.</a:t>
            </a:r>
          </a:p>
        </p:txBody>
      </p:sp>
      <p:pic>
        <p:nvPicPr>
          <p:cNvPr id="4" name="Picture 8" descr="Images Gratuites : mouton, agneau, logo, silhouette, moi à, animal,  aliments, boucherie, Boucher, jambe, conception, la nature, ferme, icône,  signe, symbole, mammifère, Jeune, zoo, faune, eid qurban, qurban bayrami,  bétail, Famille de">
            <a:extLst>
              <a:ext uri="{FF2B5EF4-FFF2-40B4-BE49-F238E27FC236}">
                <a16:creationId xmlns:a16="http://schemas.microsoft.com/office/drawing/2014/main" id="{630C821E-1860-4A25-B0BC-29232FA3AB36}"/>
              </a:ext>
            </a:extLst>
          </p:cNvPr>
          <p:cNvPicPr>
            <a:picLocks noChangeAspect="1" noChangeArrowheads="1"/>
          </p:cNvPicPr>
          <p:nvPr/>
        </p:nvPicPr>
        <p:blipFill rotWithShape="1">
          <a:blip r:embed="rId13" cstate="screen">
            <a:extLst>
              <a:ext uri="{28A0092B-C50C-407E-A947-70E740481C1C}">
                <a14:useLocalDpi xmlns:a14="http://schemas.microsoft.com/office/drawing/2010/main"/>
              </a:ext>
            </a:extLst>
          </a:blip>
          <a:srcRect l="14286" t="15778" r="10268" b="11333"/>
          <a:stretch/>
        </p:blipFill>
        <p:spPr bwMode="auto">
          <a:xfrm>
            <a:off x="7810499" y="2256555"/>
            <a:ext cx="1708778" cy="1658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7191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2120</Words>
  <Application>Microsoft Office PowerPoint</Application>
  <PresentationFormat>Grand écran</PresentationFormat>
  <Paragraphs>180</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Calibri Light</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dc:creator>
  <cp:lastModifiedBy>B Y</cp:lastModifiedBy>
  <cp:revision>144</cp:revision>
  <dcterms:created xsi:type="dcterms:W3CDTF">2020-11-11T17:49:37Z</dcterms:created>
  <dcterms:modified xsi:type="dcterms:W3CDTF">2021-11-12T12:46:09Z</dcterms:modified>
</cp:coreProperties>
</file>