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3" r:id="rId3"/>
    <p:sldId id="261" r:id="rId4"/>
    <p:sldId id="264"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lorence" initials="F" lastIdx="1" clrIdx="0">
    <p:extLst>
      <p:ext uri="{19B8F6BF-5375-455C-9EA6-DF929625EA0E}">
        <p15:presenceInfo xmlns:p15="http://schemas.microsoft.com/office/powerpoint/2012/main" userId="Florence" providerId="None"/>
      </p:ext>
    </p:extLst>
  </p:cmAuthor>
  <p:cmAuthor id="2" name="Blandine Tissier" initials="BT" lastIdx="24" clrIdx="1">
    <p:extLst>
      <p:ext uri="{19B8F6BF-5375-455C-9EA6-DF929625EA0E}">
        <p15:presenceInfo xmlns:p15="http://schemas.microsoft.com/office/powerpoint/2012/main" userId="S-1-5-21-1750527873-1037266120-3498459047-69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A2E3"/>
    <a:srgbClr val="FEDE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60" autoAdjust="0"/>
    <p:restoredTop sz="94660"/>
  </p:normalViewPr>
  <p:slideViewPr>
    <p:cSldViewPr snapToGrid="0">
      <p:cViewPr varScale="1">
        <p:scale>
          <a:sx n="114" d="100"/>
          <a:sy n="114" d="100"/>
        </p:scale>
        <p:origin x="12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A221D6-ADC8-4EF6-ACDB-565F9B3ACDA9}" type="datetimeFigureOut">
              <a:rPr lang="fr-FR" smtClean="0"/>
              <a:t>12/11/2021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F949DE-7194-40E4-82AE-3C2A1EAAA1AC}" type="slidenum">
              <a:rPr lang="fr-FR" smtClean="0"/>
              <a:t>‹N°›</a:t>
            </a:fld>
            <a:endParaRPr lang="fr-FR"/>
          </a:p>
        </p:txBody>
      </p:sp>
    </p:spTree>
    <p:extLst>
      <p:ext uri="{BB962C8B-B14F-4D97-AF65-F5344CB8AC3E}">
        <p14:creationId xmlns:p14="http://schemas.microsoft.com/office/powerpoint/2010/main" val="2930934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AC6648-388F-4D08-889F-EC5F342D2A9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C6D618A-D0AE-4161-B284-C19E8E1B47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53CCBE2-77C7-40D2-87DA-E76EB1E54021}"/>
              </a:ext>
            </a:extLst>
          </p:cNvPr>
          <p:cNvSpPr>
            <a:spLocks noGrp="1"/>
          </p:cNvSpPr>
          <p:nvPr>
            <p:ph type="dt" sz="half" idx="10"/>
          </p:nvPr>
        </p:nvSpPr>
        <p:spPr/>
        <p:txBody>
          <a:bodyPr/>
          <a:lstStyle/>
          <a:p>
            <a:fld id="{21BE4A4F-7B73-412C-AB49-2A975EED7C56}" type="datetimeFigureOut">
              <a:rPr lang="fr-FR" smtClean="0"/>
              <a:t>12/11/2021</a:t>
            </a:fld>
            <a:endParaRPr lang="fr-FR"/>
          </a:p>
        </p:txBody>
      </p:sp>
      <p:sp>
        <p:nvSpPr>
          <p:cNvPr id="5" name="Espace réservé du pied de page 4">
            <a:extLst>
              <a:ext uri="{FF2B5EF4-FFF2-40B4-BE49-F238E27FC236}">
                <a16:creationId xmlns:a16="http://schemas.microsoft.com/office/drawing/2014/main" id="{8D3736D8-9FF3-4561-8B79-9283BD53CF9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9727DD2-3C4E-46D2-8253-336B6942ADE1}"/>
              </a:ext>
            </a:extLst>
          </p:cNvPr>
          <p:cNvSpPr>
            <a:spLocks noGrp="1"/>
          </p:cNvSpPr>
          <p:nvPr>
            <p:ph type="sldNum" sz="quarter" idx="12"/>
          </p:nvPr>
        </p:nvSpPr>
        <p:spPr/>
        <p:txBody>
          <a:bodyPr/>
          <a:lstStyle/>
          <a:p>
            <a:fld id="{6A997ECE-7815-468E-9B4C-10BF7C5101AF}" type="slidenum">
              <a:rPr lang="fr-FR" smtClean="0"/>
              <a:t>‹N°›</a:t>
            </a:fld>
            <a:endParaRPr lang="fr-FR"/>
          </a:p>
        </p:txBody>
      </p:sp>
    </p:spTree>
    <p:extLst>
      <p:ext uri="{BB962C8B-B14F-4D97-AF65-F5344CB8AC3E}">
        <p14:creationId xmlns:p14="http://schemas.microsoft.com/office/powerpoint/2010/main" val="2434967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50C5BC-14C3-4FC9-B94F-BB889288242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3C8185D-FA35-44A4-B479-BCCFF1AD7A1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B7ADAE6-26DF-478E-80C8-20BFE68725DC}"/>
              </a:ext>
            </a:extLst>
          </p:cNvPr>
          <p:cNvSpPr>
            <a:spLocks noGrp="1"/>
          </p:cNvSpPr>
          <p:nvPr>
            <p:ph type="dt" sz="half" idx="10"/>
          </p:nvPr>
        </p:nvSpPr>
        <p:spPr/>
        <p:txBody>
          <a:bodyPr/>
          <a:lstStyle/>
          <a:p>
            <a:fld id="{21BE4A4F-7B73-412C-AB49-2A975EED7C56}" type="datetimeFigureOut">
              <a:rPr lang="fr-FR" smtClean="0"/>
              <a:t>12/11/2021</a:t>
            </a:fld>
            <a:endParaRPr lang="fr-FR"/>
          </a:p>
        </p:txBody>
      </p:sp>
      <p:sp>
        <p:nvSpPr>
          <p:cNvPr id="5" name="Espace réservé du pied de page 4">
            <a:extLst>
              <a:ext uri="{FF2B5EF4-FFF2-40B4-BE49-F238E27FC236}">
                <a16:creationId xmlns:a16="http://schemas.microsoft.com/office/drawing/2014/main" id="{76A8E5FD-37C1-4F27-B60E-818045F1F4C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39C347B-A5ED-492A-82E0-C22EF670349A}"/>
              </a:ext>
            </a:extLst>
          </p:cNvPr>
          <p:cNvSpPr>
            <a:spLocks noGrp="1"/>
          </p:cNvSpPr>
          <p:nvPr>
            <p:ph type="sldNum" sz="quarter" idx="12"/>
          </p:nvPr>
        </p:nvSpPr>
        <p:spPr/>
        <p:txBody>
          <a:bodyPr/>
          <a:lstStyle/>
          <a:p>
            <a:fld id="{6A997ECE-7815-468E-9B4C-10BF7C5101AF}" type="slidenum">
              <a:rPr lang="fr-FR" smtClean="0"/>
              <a:t>‹N°›</a:t>
            </a:fld>
            <a:endParaRPr lang="fr-FR"/>
          </a:p>
        </p:txBody>
      </p:sp>
    </p:spTree>
    <p:extLst>
      <p:ext uri="{BB962C8B-B14F-4D97-AF65-F5344CB8AC3E}">
        <p14:creationId xmlns:p14="http://schemas.microsoft.com/office/powerpoint/2010/main" val="3153034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31D7055-3FD9-4CDD-A1A1-C2AB5BBC2CF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5621836-5C32-4D42-8921-E35DF516FE2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A6AA22B-20E8-45B3-81D6-8E6925DE2763}"/>
              </a:ext>
            </a:extLst>
          </p:cNvPr>
          <p:cNvSpPr>
            <a:spLocks noGrp="1"/>
          </p:cNvSpPr>
          <p:nvPr>
            <p:ph type="dt" sz="half" idx="10"/>
          </p:nvPr>
        </p:nvSpPr>
        <p:spPr/>
        <p:txBody>
          <a:bodyPr/>
          <a:lstStyle/>
          <a:p>
            <a:fld id="{21BE4A4F-7B73-412C-AB49-2A975EED7C56}" type="datetimeFigureOut">
              <a:rPr lang="fr-FR" smtClean="0"/>
              <a:t>12/11/2021</a:t>
            </a:fld>
            <a:endParaRPr lang="fr-FR"/>
          </a:p>
        </p:txBody>
      </p:sp>
      <p:sp>
        <p:nvSpPr>
          <p:cNvPr id="5" name="Espace réservé du pied de page 4">
            <a:extLst>
              <a:ext uri="{FF2B5EF4-FFF2-40B4-BE49-F238E27FC236}">
                <a16:creationId xmlns:a16="http://schemas.microsoft.com/office/drawing/2014/main" id="{E2463473-A190-41F5-B1D2-D0B5C846E48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697356A-4677-4CD9-8ED5-802ECF8EB13F}"/>
              </a:ext>
            </a:extLst>
          </p:cNvPr>
          <p:cNvSpPr>
            <a:spLocks noGrp="1"/>
          </p:cNvSpPr>
          <p:nvPr>
            <p:ph type="sldNum" sz="quarter" idx="12"/>
          </p:nvPr>
        </p:nvSpPr>
        <p:spPr/>
        <p:txBody>
          <a:bodyPr/>
          <a:lstStyle/>
          <a:p>
            <a:fld id="{6A997ECE-7815-468E-9B4C-10BF7C5101AF}" type="slidenum">
              <a:rPr lang="fr-FR" smtClean="0"/>
              <a:t>‹N°›</a:t>
            </a:fld>
            <a:endParaRPr lang="fr-FR"/>
          </a:p>
        </p:txBody>
      </p:sp>
    </p:spTree>
    <p:extLst>
      <p:ext uri="{BB962C8B-B14F-4D97-AF65-F5344CB8AC3E}">
        <p14:creationId xmlns:p14="http://schemas.microsoft.com/office/powerpoint/2010/main" val="3008424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77D43E-3774-474B-90F5-2E98B156FAD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CF029FF-6E59-4B54-85EA-1E344EA2EC6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0A70FA7-C441-49F1-AB9F-5641F6CDD7E2}"/>
              </a:ext>
            </a:extLst>
          </p:cNvPr>
          <p:cNvSpPr>
            <a:spLocks noGrp="1"/>
          </p:cNvSpPr>
          <p:nvPr>
            <p:ph type="dt" sz="half" idx="10"/>
          </p:nvPr>
        </p:nvSpPr>
        <p:spPr/>
        <p:txBody>
          <a:bodyPr/>
          <a:lstStyle/>
          <a:p>
            <a:fld id="{21BE4A4F-7B73-412C-AB49-2A975EED7C56}" type="datetimeFigureOut">
              <a:rPr lang="fr-FR" smtClean="0"/>
              <a:t>12/11/2021</a:t>
            </a:fld>
            <a:endParaRPr lang="fr-FR"/>
          </a:p>
        </p:txBody>
      </p:sp>
      <p:sp>
        <p:nvSpPr>
          <p:cNvPr id="5" name="Espace réservé du pied de page 4">
            <a:extLst>
              <a:ext uri="{FF2B5EF4-FFF2-40B4-BE49-F238E27FC236}">
                <a16:creationId xmlns:a16="http://schemas.microsoft.com/office/drawing/2014/main" id="{3BCEE143-A66C-420D-9A60-3E21B21E56B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B534EA8-5FF8-4D64-8D87-24554CB9DCD6}"/>
              </a:ext>
            </a:extLst>
          </p:cNvPr>
          <p:cNvSpPr>
            <a:spLocks noGrp="1"/>
          </p:cNvSpPr>
          <p:nvPr>
            <p:ph type="sldNum" sz="quarter" idx="12"/>
          </p:nvPr>
        </p:nvSpPr>
        <p:spPr/>
        <p:txBody>
          <a:bodyPr/>
          <a:lstStyle/>
          <a:p>
            <a:fld id="{6A997ECE-7815-468E-9B4C-10BF7C5101AF}" type="slidenum">
              <a:rPr lang="fr-FR" smtClean="0"/>
              <a:t>‹N°›</a:t>
            </a:fld>
            <a:endParaRPr lang="fr-FR"/>
          </a:p>
        </p:txBody>
      </p:sp>
    </p:spTree>
    <p:extLst>
      <p:ext uri="{BB962C8B-B14F-4D97-AF65-F5344CB8AC3E}">
        <p14:creationId xmlns:p14="http://schemas.microsoft.com/office/powerpoint/2010/main" val="4178740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5D570E-FFD6-48B3-83AB-90F36B7F6DF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E35A779-0F0D-4910-8907-C5ED65E104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D838056-C9DD-4A83-AE32-8F616BCF4A6A}"/>
              </a:ext>
            </a:extLst>
          </p:cNvPr>
          <p:cNvSpPr>
            <a:spLocks noGrp="1"/>
          </p:cNvSpPr>
          <p:nvPr>
            <p:ph type="dt" sz="half" idx="10"/>
          </p:nvPr>
        </p:nvSpPr>
        <p:spPr/>
        <p:txBody>
          <a:bodyPr/>
          <a:lstStyle/>
          <a:p>
            <a:fld id="{21BE4A4F-7B73-412C-AB49-2A975EED7C56}" type="datetimeFigureOut">
              <a:rPr lang="fr-FR" smtClean="0"/>
              <a:t>12/11/2021</a:t>
            </a:fld>
            <a:endParaRPr lang="fr-FR"/>
          </a:p>
        </p:txBody>
      </p:sp>
      <p:sp>
        <p:nvSpPr>
          <p:cNvPr id="5" name="Espace réservé du pied de page 4">
            <a:extLst>
              <a:ext uri="{FF2B5EF4-FFF2-40B4-BE49-F238E27FC236}">
                <a16:creationId xmlns:a16="http://schemas.microsoft.com/office/drawing/2014/main" id="{92B5814E-6F57-4352-99F9-FE1E1F006BB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6A85FBE-18F3-4DE5-BE34-D3BCBCEF69B0}"/>
              </a:ext>
            </a:extLst>
          </p:cNvPr>
          <p:cNvSpPr>
            <a:spLocks noGrp="1"/>
          </p:cNvSpPr>
          <p:nvPr>
            <p:ph type="sldNum" sz="quarter" idx="12"/>
          </p:nvPr>
        </p:nvSpPr>
        <p:spPr/>
        <p:txBody>
          <a:bodyPr/>
          <a:lstStyle/>
          <a:p>
            <a:fld id="{6A997ECE-7815-468E-9B4C-10BF7C5101AF}" type="slidenum">
              <a:rPr lang="fr-FR" smtClean="0"/>
              <a:t>‹N°›</a:t>
            </a:fld>
            <a:endParaRPr lang="fr-FR"/>
          </a:p>
        </p:txBody>
      </p:sp>
    </p:spTree>
    <p:extLst>
      <p:ext uri="{BB962C8B-B14F-4D97-AF65-F5344CB8AC3E}">
        <p14:creationId xmlns:p14="http://schemas.microsoft.com/office/powerpoint/2010/main" val="3350729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F4C8FA-107F-4B2A-A9E9-CB2264C1E11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046F9D9-5A60-4B80-8554-34EDD80E3BB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4BE6771-BFCB-4BEE-A22C-87A6EE9AF53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60123CA-FF85-44AE-9419-AB0A5E0BD922}"/>
              </a:ext>
            </a:extLst>
          </p:cNvPr>
          <p:cNvSpPr>
            <a:spLocks noGrp="1"/>
          </p:cNvSpPr>
          <p:nvPr>
            <p:ph type="dt" sz="half" idx="10"/>
          </p:nvPr>
        </p:nvSpPr>
        <p:spPr/>
        <p:txBody>
          <a:bodyPr/>
          <a:lstStyle/>
          <a:p>
            <a:fld id="{21BE4A4F-7B73-412C-AB49-2A975EED7C56}" type="datetimeFigureOut">
              <a:rPr lang="fr-FR" smtClean="0"/>
              <a:t>12/11/2021</a:t>
            </a:fld>
            <a:endParaRPr lang="fr-FR"/>
          </a:p>
        </p:txBody>
      </p:sp>
      <p:sp>
        <p:nvSpPr>
          <p:cNvPr id="6" name="Espace réservé du pied de page 5">
            <a:extLst>
              <a:ext uri="{FF2B5EF4-FFF2-40B4-BE49-F238E27FC236}">
                <a16:creationId xmlns:a16="http://schemas.microsoft.com/office/drawing/2014/main" id="{399827B2-2611-4C08-BC59-D5FAA537C35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5563F2A-7E1C-4EB7-AC49-045A3F9D7624}"/>
              </a:ext>
            </a:extLst>
          </p:cNvPr>
          <p:cNvSpPr>
            <a:spLocks noGrp="1"/>
          </p:cNvSpPr>
          <p:nvPr>
            <p:ph type="sldNum" sz="quarter" idx="12"/>
          </p:nvPr>
        </p:nvSpPr>
        <p:spPr/>
        <p:txBody>
          <a:bodyPr/>
          <a:lstStyle/>
          <a:p>
            <a:fld id="{6A997ECE-7815-468E-9B4C-10BF7C5101AF}" type="slidenum">
              <a:rPr lang="fr-FR" smtClean="0"/>
              <a:t>‹N°›</a:t>
            </a:fld>
            <a:endParaRPr lang="fr-FR"/>
          </a:p>
        </p:txBody>
      </p:sp>
    </p:spTree>
    <p:extLst>
      <p:ext uri="{BB962C8B-B14F-4D97-AF65-F5344CB8AC3E}">
        <p14:creationId xmlns:p14="http://schemas.microsoft.com/office/powerpoint/2010/main" val="3619424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5619DB-1934-4FDF-9D52-9F084E4BB2C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ACD2ED4-1570-4E0D-8354-AFEA8F418D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BB8F05DC-20FC-4DCB-9DDA-F66DBA16B4D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8A9117D-FEA4-49D1-9C4C-02D2F64D4A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C079F5F-8C5D-42BD-8029-546FE115EC6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0260DF2-69CC-4CAE-805E-54497A8D80E3}"/>
              </a:ext>
            </a:extLst>
          </p:cNvPr>
          <p:cNvSpPr>
            <a:spLocks noGrp="1"/>
          </p:cNvSpPr>
          <p:nvPr>
            <p:ph type="dt" sz="half" idx="10"/>
          </p:nvPr>
        </p:nvSpPr>
        <p:spPr/>
        <p:txBody>
          <a:bodyPr/>
          <a:lstStyle/>
          <a:p>
            <a:fld id="{21BE4A4F-7B73-412C-AB49-2A975EED7C56}" type="datetimeFigureOut">
              <a:rPr lang="fr-FR" smtClean="0"/>
              <a:t>12/11/2021</a:t>
            </a:fld>
            <a:endParaRPr lang="fr-FR"/>
          </a:p>
        </p:txBody>
      </p:sp>
      <p:sp>
        <p:nvSpPr>
          <p:cNvPr id="8" name="Espace réservé du pied de page 7">
            <a:extLst>
              <a:ext uri="{FF2B5EF4-FFF2-40B4-BE49-F238E27FC236}">
                <a16:creationId xmlns:a16="http://schemas.microsoft.com/office/drawing/2014/main" id="{6EEE8B0D-E727-4DB6-ACB2-EA14E9609D4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75F5953-B4FA-4E63-824D-631B67CCB508}"/>
              </a:ext>
            </a:extLst>
          </p:cNvPr>
          <p:cNvSpPr>
            <a:spLocks noGrp="1"/>
          </p:cNvSpPr>
          <p:nvPr>
            <p:ph type="sldNum" sz="quarter" idx="12"/>
          </p:nvPr>
        </p:nvSpPr>
        <p:spPr/>
        <p:txBody>
          <a:bodyPr/>
          <a:lstStyle/>
          <a:p>
            <a:fld id="{6A997ECE-7815-468E-9B4C-10BF7C5101AF}" type="slidenum">
              <a:rPr lang="fr-FR" smtClean="0"/>
              <a:t>‹N°›</a:t>
            </a:fld>
            <a:endParaRPr lang="fr-FR"/>
          </a:p>
        </p:txBody>
      </p:sp>
    </p:spTree>
    <p:extLst>
      <p:ext uri="{BB962C8B-B14F-4D97-AF65-F5344CB8AC3E}">
        <p14:creationId xmlns:p14="http://schemas.microsoft.com/office/powerpoint/2010/main" val="2560608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CB8F33-6528-4546-B978-F3FF0FB6831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6451645-B7B5-4D44-A607-52C69D1C2C6B}"/>
              </a:ext>
            </a:extLst>
          </p:cNvPr>
          <p:cNvSpPr>
            <a:spLocks noGrp="1"/>
          </p:cNvSpPr>
          <p:nvPr>
            <p:ph type="dt" sz="half" idx="10"/>
          </p:nvPr>
        </p:nvSpPr>
        <p:spPr/>
        <p:txBody>
          <a:bodyPr/>
          <a:lstStyle/>
          <a:p>
            <a:fld id="{21BE4A4F-7B73-412C-AB49-2A975EED7C56}" type="datetimeFigureOut">
              <a:rPr lang="fr-FR" smtClean="0"/>
              <a:t>12/11/2021</a:t>
            </a:fld>
            <a:endParaRPr lang="fr-FR"/>
          </a:p>
        </p:txBody>
      </p:sp>
      <p:sp>
        <p:nvSpPr>
          <p:cNvPr id="4" name="Espace réservé du pied de page 3">
            <a:extLst>
              <a:ext uri="{FF2B5EF4-FFF2-40B4-BE49-F238E27FC236}">
                <a16:creationId xmlns:a16="http://schemas.microsoft.com/office/drawing/2014/main" id="{A74D599C-9ED3-422B-B2DC-303ABA54F19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BD0F27F-9F0E-493E-B167-E10997C24CA8}"/>
              </a:ext>
            </a:extLst>
          </p:cNvPr>
          <p:cNvSpPr>
            <a:spLocks noGrp="1"/>
          </p:cNvSpPr>
          <p:nvPr>
            <p:ph type="sldNum" sz="quarter" idx="12"/>
          </p:nvPr>
        </p:nvSpPr>
        <p:spPr/>
        <p:txBody>
          <a:bodyPr/>
          <a:lstStyle/>
          <a:p>
            <a:fld id="{6A997ECE-7815-468E-9B4C-10BF7C5101AF}" type="slidenum">
              <a:rPr lang="fr-FR" smtClean="0"/>
              <a:t>‹N°›</a:t>
            </a:fld>
            <a:endParaRPr lang="fr-FR"/>
          </a:p>
        </p:txBody>
      </p:sp>
    </p:spTree>
    <p:extLst>
      <p:ext uri="{BB962C8B-B14F-4D97-AF65-F5344CB8AC3E}">
        <p14:creationId xmlns:p14="http://schemas.microsoft.com/office/powerpoint/2010/main" val="1999552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2D02E8F-F4C9-4A86-B6E3-05FA46F7882E}"/>
              </a:ext>
            </a:extLst>
          </p:cNvPr>
          <p:cNvSpPr>
            <a:spLocks noGrp="1"/>
          </p:cNvSpPr>
          <p:nvPr>
            <p:ph type="dt" sz="half" idx="10"/>
          </p:nvPr>
        </p:nvSpPr>
        <p:spPr/>
        <p:txBody>
          <a:bodyPr/>
          <a:lstStyle/>
          <a:p>
            <a:fld id="{21BE4A4F-7B73-412C-AB49-2A975EED7C56}" type="datetimeFigureOut">
              <a:rPr lang="fr-FR" smtClean="0"/>
              <a:t>12/11/2021</a:t>
            </a:fld>
            <a:endParaRPr lang="fr-FR"/>
          </a:p>
        </p:txBody>
      </p:sp>
      <p:sp>
        <p:nvSpPr>
          <p:cNvPr id="3" name="Espace réservé du pied de page 2">
            <a:extLst>
              <a:ext uri="{FF2B5EF4-FFF2-40B4-BE49-F238E27FC236}">
                <a16:creationId xmlns:a16="http://schemas.microsoft.com/office/drawing/2014/main" id="{FD02B393-C291-48B4-ACF6-F9591F42997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70750D1-6E24-4542-A49C-32B9D47A8EF1}"/>
              </a:ext>
            </a:extLst>
          </p:cNvPr>
          <p:cNvSpPr>
            <a:spLocks noGrp="1"/>
          </p:cNvSpPr>
          <p:nvPr>
            <p:ph type="sldNum" sz="quarter" idx="12"/>
          </p:nvPr>
        </p:nvSpPr>
        <p:spPr/>
        <p:txBody>
          <a:bodyPr/>
          <a:lstStyle/>
          <a:p>
            <a:fld id="{6A997ECE-7815-468E-9B4C-10BF7C5101AF}" type="slidenum">
              <a:rPr lang="fr-FR" smtClean="0"/>
              <a:t>‹N°›</a:t>
            </a:fld>
            <a:endParaRPr lang="fr-FR"/>
          </a:p>
        </p:txBody>
      </p:sp>
    </p:spTree>
    <p:extLst>
      <p:ext uri="{BB962C8B-B14F-4D97-AF65-F5344CB8AC3E}">
        <p14:creationId xmlns:p14="http://schemas.microsoft.com/office/powerpoint/2010/main" val="447153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A0F891-C083-4037-B539-A31A1B4EB78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0B17744-476B-46B2-A539-DD171795F3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FA384A0-6AC7-484C-9F45-4D243D8E74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967BE8D-ED56-4269-82D4-12A48492A111}"/>
              </a:ext>
            </a:extLst>
          </p:cNvPr>
          <p:cNvSpPr>
            <a:spLocks noGrp="1"/>
          </p:cNvSpPr>
          <p:nvPr>
            <p:ph type="dt" sz="half" idx="10"/>
          </p:nvPr>
        </p:nvSpPr>
        <p:spPr/>
        <p:txBody>
          <a:bodyPr/>
          <a:lstStyle/>
          <a:p>
            <a:fld id="{21BE4A4F-7B73-412C-AB49-2A975EED7C56}" type="datetimeFigureOut">
              <a:rPr lang="fr-FR" smtClean="0"/>
              <a:t>12/11/2021</a:t>
            </a:fld>
            <a:endParaRPr lang="fr-FR"/>
          </a:p>
        </p:txBody>
      </p:sp>
      <p:sp>
        <p:nvSpPr>
          <p:cNvPr id="6" name="Espace réservé du pied de page 5">
            <a:extLst>
              <a:ext uri="{FF2B5EF4-FFF2-40B4-BE49-F238E27FC236}">
                <a16:creationId xmlns:a16="http://schemas.microsoft.com/office/drawing/2014/main" id="{5029EAE3-1E38-44BE-BC23-0B3C6D2AE90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E6BAF7C-CD70-40DC-B775-C95B36270E57}"/>
              </a:ext>
            </a:extLst>
          </p:cNvPr>
          <p:cNvSpPr>
            <a:spLocks noGrp="1"/>
          </p:cNvSpPr>
          <p:nvPr>
            <p:ph type="sldNum" sz="quarter" idx="12"/>
          </p:nvPr>
        </p:nvSpPr>
        <p:spPr/>
        <p:txBody>
          <a:bodyPr/>
          <a:lstStyle/>
          <a:p>
            <a:fld id="{6A997ECE-7815-468E-9B4C-10BF7C5101AF}" type="slidenum">
              <a:rPr lang="fr-FR" smtClean="0"/>
              <a:t>‹N°›</a:t>
            </a:fld>
            <a:endParaRPr lang="fr-FR"/>
          </a:p>
        </p:txBody>
      </p:sp>
    </p:spTree>
    <p:extLst>
      <p:ext uri="{BB962C8B-B14F-4D97-AF65-F5344CB8AC3E}">
        <p14:creationId xmlns:p14="http://schemas.microsoft.com/office/powerpoint/2010/main" val="2239922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CC253F-2482-4FF4-9998-A56D3130CB5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B9DEF61-E4F0-4B18-8D83-6BB6B7EC6B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340FD5E-89E0-402D-A4F9-57CB36885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694786E-D757-4C13-B41A-12D4BDC26E9A}"/>
              </a:ext>
            </a:extLst>
          </p:cNvPr>
          <p:cNvSpPr>
            <a:spLocks noGrp="1"/>
          </p:cNvSpPr>
          <p:nvPr>
            <p:ph type="dt" sz="half" idx="10"/>
          </p:nvPr>
        </p:nvSpPr>
        <p:spPr/>
        <p:txBody>
          <a:bodyPr/>
          <a:lstStyle/>
          <a:p>
            <a:fld id="{21BE4A4F-7B73-412C-AB49-2A975EED7C56}" type="datetimeFigureOut">
              <a:rPr lang="fr-FR" smtClean="0"/>
              <a:t>12/11/2021</a:t>
            </a:fld>
            <a:endParaRPr lang="fr-FR"/>
          </a:p>
        </p:txBody>
      </p:sp>
      <p:sp>
        <p:nvSpPr>
          <p:cNvPr id="6" name="Espace réservé du pied de page 5">
            <a:extLst>
              <a:ext uri="{FF2B5EF4-FFF2-40B4-BE49-F238E27FC236}">
                <a16:creationId xmlns:a16="http://schemas.microsoft.com/office/drawing/2014/main" id="{2DD086C1-FBA5-429F-940A-499BCF1AD75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6DDC76F-FA9F-4EDC-B4AD-3F538739213C}"/>
              </a:ext>
            </a:extLst>
          </p:cNvPr>
          <p:cNvSpPr>
            <a:spLocks noGrp="1"/>
          </p:cNvSpPr>
          <p:nvPr>
            <p:ph type="sldNum" sz="quarter" idx="12"/>
          </p:nvPr>
        </p:nvSpPr>
        <p:spPr/>
        <p:txBody>
          <a:bodyPr/>
          <a:lstStyle/>
          <a:p>
            <a:fld id="{6A997ECE-7815-468E-9B4C-10BF7C5101AF}" type="slidenum">
              <a:rPr lang="fr-FR" smtClean="0"/>
              <a:t>‹N°›</a:t>
            </a:fld>
            <a:endParaRPr lang="fr-FR"/>
          </a:p>
        </p:txBody>
      </p:sp>
    </p:spTree>
    <p:extLst>
      <p:ext uri="{BB962C8B-B14F-4D97-AF65-F5344CB8AC3E}">
        <p14:creationId xmlns:p14="http://schemas.microsoft.com/office/powerpoint/2010/main" val="1383777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D74AF99-CA58-4CF4-AC93-49F6FCD548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14E4D4C-7EBA-489A-B2F5-CB68B0DCCA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3100654-D7B2-496E-BCC9-BDFE45437C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E4A4F-7B73-412C-AB49-2A975EED7C56}" type="datetimeFigureOut">
              <a:rPr lang="fr-FR" smtClean="0"/>
              <a:t>12/11/2021</a:t>
            </a:fld>
            <a:endParaRPr lang="fr-FR"/>
          </a:p>
        </p:txBody>
      </p:sp>
      <p:sp>
        <p:nvSpPr>
          <p:cNvPr id="5" name="Espace réservé du pied de page 4">
            <a:extLst>
              <a:ext uri="{FF2B5EF4-FFF2-40B4-BE49-F238E27FC236}">
                <a16:creationId xmlns:a16="http://schemas.microsoft.com/office/drawing/2014/main" id="{CEF33633-3637-454C-A10E-F0837ECE56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F27E990-0F65-47D2-AD6E-A785340FAB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997ECE-7815-468E-9B4C-10BF7C5101AF}" type="slidenum">
              <a:rPr lang="fr-FR" smtClean="0"/>
              <a:t>‹N°›</a:t>
            </a:fld>
            <a:endParaRPr lang="fr-FR"/>
          </a:p>
        </p:txBody>
      </p:sp>
    </p:spTree>
    <p:extLst>
      <p:ext uri="{BB962C8B-B14F-4D97-AF65-F5344CB8AC3E}">
        <p14:creationId xmlns:p14="http://schemas.microsoft.com/office/powerpoint/2010/main" val="1691508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hyperlink" Target="https://eduscol.education.fr/134/cycle-1-ecriture-cursive" TargetMode="External"/><Relationship Id="rId18" Type="http://schemas.openxmlformats.org/officeDocument/2006/relationships/hyperlink" Target="http://www.ecritureparis.fr/ressources-utiles" TargetMode="External"/><Relationship Id="rId3" Type="http://schemas.openxmlformats.org/officeDocument/2006/relationships/hyperlink" Target="https://www.youtube.com/channel/UCQ5HXt36tan-UQVQMdpYbPg" TargetMode="External"/><Relationship Id="rId21" Type="http://schemas.openxmlformats.org/officeDocument/2006/relationships/hyperlink" Target="https://read.bookcreator.com/VfUTZg9tuFYqIzViZj9gaBm6gr02/-FC5rFH2SCeDuresqFhTyA" TargetMode="External"/><Relationship Id="rId7" Type="http://schemas.openxmlformats.org/officeDocument/2006/relationships/hyperlink" Target="https://www.editions-retz.com/pedagogie/maitrise-de-la-langue/apprendre-a-ecrire-de-la-petite-section-a-la-grande-section-9782725638898.html" TargetMode="External"/><Relationship Id="rId12" Type="http://schemas.openxmlformats.org/officeDocument/2006/relationships/hyperlink" Target="https://www.youtube.com/watch?v=GrrhMayz1PQ" TargetMode="External"/><Relationship Id="rId17" Type="http://schemas.openxmlformats.org/officeDocument/2006/relationships/hyperlink" Target="http://www.missionmaternelle78.ac-versailles.fr/wp-content/uploads/sites/447/2021/11/Des-premiers-traces-a-la-cursive.pdf" TargetMode="External"/><Relationship Id="rId2" Type="http://schemas.openxmlformats.org/officeDocument/2006/relationships/hyperlink" Target="http://www.missionmaternelle78.ac-versailles.fr/" TargetMode="External"/><Relationship Id="rId16" Type="http://schemas.openxmlformats.org/officeDocument/2006/relationships/hyperlink" Target="https://cache.media.eduscol.education.fr/file/Ecriture/43/3/Ress_c1_Ecriture_gauchers_456433.pdf" TargetMode="External"/><Relationship Id="rId20" Type="http://schemas.openxmlformats.org/officeDocument/2006/relationships/hyperlink" Target="http://www.missionmaternelle78.ac-versailles.fr/wp-content/uploads/sites/447/2021/04/Lettre-academique-V4.pdf" TargetMode="Externa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hyperlink" Target="https://www.youtube.com/watch?v=8mUqbyVO1HA" TargetMode="External"/><Relationship Id="rId24" Type="http://schemas.openxmlformats.org/officeDocument/2006/relationships/image" Target="../media/image6.png"/><Relationship Id="rId5" Type="http://schemas.openxmlformats.org/officeDocument/2006/relationships/hyperlink" Target="mailto:missionmaternelle78@ac-versailles.fr" TargetMode="External"/><Relationship Id="rId15" Type="http://schemas.openxmlformats.org/officeDocument/2006/relationships/hyperlink" Target="https://cache.media.eduscol.education.fr/file/Ecriture/43/5/Ress_c1_Ecriture_forme-lettres_456435.pdf" TargetMode="External"/><Relationship Id="rId23" Type="http://schemas.openxmlformats.org/officeDocument/2006/relationships/image" Target="../media/image5.jpeg"/><Relationship Id="rId10" Type="http://schemas.openxmlformats.org/officeDocument/2006/relationships/image" Target="../media/image3.jpeg"/><Relationship Id="rId19" Type="http://schemas.openxmlformats.org/officeDocument/2006/relationships/hyperlink" Target="https://legestedecriture.fr/" TargetMode="External"/><Relationship Id="rId4" Type="http://schemas.openxmlformats.org/officeDocument/2006/relationships/hyperlink" Target="https://padlet.com/yannickbertrand19/glckyitzppr7" TargetMode="External"/><Relationship Id="rId9" Type="http://schemas.openxmlformats.org/officeDocument/2006/relationships/hyperlink" Target="https://www.editions-hatier.fr/livre/enseigner-lecole-primaire-le-geste-decriture-ed-2016-9782218988257" TargetMode="External"/><Relationship Id="rId14" Type="http://schemas.openxmlformats.org/officeDocument/2006/relationships/hyperlink" Target="https://cache.media.eduscol.education.fr/file/Ecriture/43/7/Ress_c1_Ecriture_ecriture_456437.pdf" TargetMode="External"/><Relationship Id="rId22" Type="http://schemas.openxmlformats.org/officeDocument/2006/relationships/image" Target="../media/image4.jpeg"/></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https://www.arbrealettres.com/livre/9782725626635-realiser-un-abecedaire-grande-section-elisabeth-tresallet/" TargetMode="External"/><Relationship Id="rId7" Type="http://schemas.openxmlformats.org/officeDocument/2006/relationships/image" Target="../media/image9.jpeg"/><Relationship Id="rId2" Type="http://schemas.openxmlformats.org/officeDocument/2006/relationships/hyperlink" Target="http://scolawebtv.crdp-versailles.fr/?id=52435" TargetMode="Externa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hyperlink" Target="http://www.missionmaternelle78.ac-versailles.fr/wp-content/uploads/sites/447/2021/06/Article-Lettres-de-lalphabet-V52.pdf" TargetMode="External"/><Relationship Id="rId4" Type="http://schemas.openxmlformats.org/officeDocument/2006/relationships/image" Target="../media/image7.jpe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8" Type="http://schemas.openxmlformats.org/officeDocument/2006/relationships/hyperlink" Target="https://youtu.be/iUdnK__P1aU" TargetMode="External"/><Relationship Id="rId13" Type="http://schemas.openxmlformats.org/officeDocument/2006/relationships/image" Target="../media/image12.png"/><Relationship Id="rId18" Type="http://schemas.openxmlformats.org/officeDocument/2006/relationships/image" Target="../media/image16.jpeg"/><Relationship Id="rId3" Type="http://schemas.openxmlformats.org/officeDocument/2006/relationships/hyperlink" Target="https://www.dailymotion.com/video/x7v65ai" TargetMode="External"/><Relationship Id="rId7" Type="http://schemas.openxmlformats.org/officeDocument/2006/relationships/hyperlink" Target="https://www.youtube.com/watch?v=ubqUJJ_0VCM&amp;t=15s" TargetMode="External"/><Relationship Id="rId12" Type="http://schemas.openxmlformats.org/officeDocument/2006/relationships/hyperlink" Target="http://www.ecritureparis.fr/ressources-utiles" TargetMode="External"/><Relationship Id="rId17" Type="http://schemas.openxmlformats.org/officeDocument/2006/relationships/image" Target="../media/image15.jpeg"/><Relationship Id="rId2" Type="http://schemas.openxmlformats.org/officeDocument/2006/relationships/hyperlink" Target="https://tube-versailles.beta.education.fr/videos/watch/25a1bfc0-d958-40ac-a365-29dd45152734" TargetMode="External"/><Relationship Id="rId16"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hyperlink" Target="https://www.youtube.com/watch?v=1SBaUN5TpGo&amp;t=16s" TargetMode="External"/><Relationship Id="rId11" Type="http://schemas.openxmlformats.org/officeDocument/2006/relationships/hyperlink" Target="https://www.youtube.com/watch?v=Qo5NU92S_wg" TargetMode="External"/><Relationship Id="rId5" Type="http://schemas.openxmlformats.org/officeDocument/2006/relationships/hyperlink" Target="https://www.youtube.com/watch?v=75NnAZMzeNM&amp;t=24s" TargetMode="External"/><Relationship Id="rId15" Type="http://schemas.openxmlformats.org/officeDocument/2006/relationships/hyperlink" Target="https://www.josianecaronsantha.com/blog/miniformation-comment-tiens-tu-ton-crayon" TargetMode="External"/><Relationship Id="rId10" Type="http://schemas.openxmlformats.org/officeDocument/2006/relationships/hyperlink" Target="https://www.youtube.com/watch?v=uNxVgmP8F18" TargetMode="External"/><Relationship Id="rId4" Type="http://schemas.openxmlformats.org/officeDocument/2006/relationships/hyperlink" Target="https://www.youtube.com/watch?v=eYlG1TmjgZo&amp;t=4s" TargetMode="External"/><Relationship Id="rId9" Type="http://schemas.openxmlformats.org/officeDocument/2006/relationships/hyperlink" Target="https://www.youtube.com/watch?v=TbFEzwEFSiU&amp;t=18s" TargetMode="External"/><Relationship Id="rId14" Type="http://schemas.openxmlformats.org/officeDocument/2006/relationships/image" Target="../media/image13.png"/></Relationships>
</file>

<file path=ppt/slides/_rels/slide4.xml.rels><?xml version="1.0" encoding="UTF-8" standalone="yes"?>
<Relationships xmlns="http://schemas.openxmlformats.org/package/2006/relationships"><Relationship Id="rId8" Type="http://schemas.openxmlformats.org/officeDocument/2006/relationships/image" Target="../media/image21.jpeg"/><Relationship Id="rId13" Type="http://schemas.openxmlformats.org/officeDocument/2006/relationships/image" Target="../media/image26.jpeg"/><Relationship Id="rId3" Type="http://schemas.openxmlformats.org/officeDocument/2006/relationships/hyperlink" Target="http://www.missionmaternelle78.ac-versailles.fr/wp-content/uploads/sites/447/2021/11/Observation-de-lenfant-qui-ecrit.pdf" TargetMode="External"/><Relationship Id="rId7" Type="http://schemas.openxmlformats.org/officeDocument/2006/relationships/image" Target="../media/image20.jpeg"/><Relationship Id="rId12" Type="http://schemas.openxmlformats.org/officeDocument/2006/relationships/image" Target="../media/image25.jpeg"/><Relationship Id="rId2" Type="http://schemas.openxmlformats.org/officeDocument/2006/relationships/image" Target="../media/image17.jpeg"/><Relationship Id="rId16" Type="http://schemas.openxmlformats.org/officeDocument/2006/relationships/image" Target="../media/image29.jpeg"/><Relationship Id="rId1" Type="http://schemas.openxmlformats.org/officeDocument/2006/relationships/slideLayout" Target="../slideLayouts/slideLayout1.xml"/><Relationship Id="rId6" Type="http://schemas.openxmlformats.org/officeDocument/2006/relationships/image" Target="../media/image19.jpeg"/><Relationship Id="rId11" Type="http://schemas.openxmlformats.org/officeDocument/2006/relationships/image" Target="../media/image24.jpeg"/><Relationship Id="rId5" Type="http://schemas.openxmlformats.org/officeDocument/2006/relationships/image" Target="../media/image18.jpeg"/><Relationship Id="rId15" Type="http://schemas.openxmlformats.org/officeDocument/2006/relationships/image" Target="../media/image28.jpeg"/><Relationship Id="rId10" Type="http://schemas.openxmlformats.org/officeDocument/2006/relationships/image" Target="../media/image23.jpeg"/><Relationship Id="rId4" Type="http://schemas.openxmlformats.org/officeDocument/2006/relationships/hyperlink" Target="http://www.missionmaternelle78.ac-versailles.fr/wp-content/uploads/sites/447/2021/11/PJ-Demarche.docx" TargetMode="External"/><Relationship Id="rId9" Type="http://schemas.openxmlformats.org/officeDocument/2006/relationships/image" Target="../media/image22.jpeg"/><Relationship Id="rId14" Type="http://schemas.openxmlformats.org/officeDocument/2006/relationships/image" Target="../media/image2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19E001E-348B-4521-A22D-87A918FFDAD0}"/>
              </a:ext>
            </a:extLst>
          </p:cNvPr>
          <p:cNvSpPr/>
          <p:nvPr/>
        </p:nvSpPr>
        <p:spPr>
          <a:xfrm>
            <a:off x="2184661" y="585621"/>
            <a:ext cx="5211553" cy="3706209"/>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a:extLst>
              <a:ext uri="{FF2B5EF4-FFF2-40B4-BE49-F238E27FC236}">
                <a16:creationId xmlns:a16="http://schemas.microsoft.com/office/drawing/2014/main" id="{5BD47F94-02A3-46C0-8062-E7DB2027815C}"/>
              </a:ext>
            </a:extLst>
          </p:cNvPr>
          <p:cNvSpPr txBox="1"/>
          <p:nvPr/>
        </p:nvSpPr>
        <p:spPr>
          <a:xfrm>
            <a:off x="2182285" y="1121398"/>
            <a:ext cx="4396630" cy="1754326"/>
          </a:xfrm>
          <a:prstGeom prst="rect">
            <a:avLst/>
          </a:prstGeom>
          <a:noFill/>
        </p:spPr>
        <p:txBody>
          <a:bodyPr wrap="square" rtlCol="0">
            <a:spAutoFit/>
          </a:bodyPr>
          <a:lstStyle/>
          <a:p>
            <a:pPr algn="just"/>
            <a:r>
              <a:rPr lang="fr-FR" sz="1200" dirty="0">
                <a:effectLst/>
                <a:latin typeface="Times New Roman" panose="02020603050405020304" pitchFamily="18" charset="0"/>
                <a:ea typeface="Calibri" panose="020F0502020204030204" pitchFamily="34" charset="0"/>
                <a:cs typeface="Times New Roman" panose="02020603050405020304" pitchFamily="18" charset="0"/>
              </a:rPr>
              <a:t>L’apprentissage de l’écriture a pour objectif de donner à l’enfant les moyens de communiquer par un code reconnaissable de tous. Il contribue également </a:t>
            </a:r>
            <a:r>
              <a:rPr lang="fr-FR" sz="1200" dirty="0">
                <a:latin typeface="Times New Roman" panose="02020603050405020304" pitchFamily="18" charset="0"/>
                <a:ea typeface="Calibri" panose="020F0502020204030204" pitchFamily="34" charset="0"/>
                <a:cs typeface="Times New Roman" panose="02020603050405020304" pitchFamily="18" charset="0"/>
              </a:rPr>
              <a:t>à la reconnaissance des lettres, une des composantes prédictives de la réussite ultérieure en lecture. </a:t>
            </a:r>
            <a:r>
              <a:rPr lang="fr-FR" sz="1200" dirty="0">
                <a:latin typeface="Times New Roman" panose="02020603050405020304" pitchFamily="18" charset="0"/>
                <a:cs typeface="Times New Roman" panose="02020603050405020304" pitchFamily="18" charset="0"/>
              </a:rPr>
              <a:t>C’est une activité qui demande des ressources attentionnelles et cognitives importantes. Il est donc essentiel de susciter l’envie d’apprendre et le plaisir d’écrire pour que l’enfant améliore et développe ses compétences. Lorsque le geste d’écriture cursive est automatisée, la pensée du scripteur est libérée au profit du sens de ses écrits. </a:t>
            </a:r>
            <a:endParaRPr lang="fr-FR" sz="1200" strike="sngStrike" dirty="0">
              <a:latin typeface="Times New Roman" panose="02020603050405020304" pitchFamily="18" charset="0"/>
              <a:cs typeface="Times New Roman" panose="02020603050405020304" pitchFamily="18" charset="0"/>
            </a:endParaRPr>
          </a:p>
        </p:txBody>
      </p:sp>
      <p:sp>
        <p:nvSpPr>
          <p:cNvPr id="22" name="Rectangle 21">
            <a:extLst>
              <a:ext uri="{FF2B5EF4-FFF2-40B4-BE49-F238E27FC236}">
                <a16:creationId xmlns:a16="http://schemas.microsoft.com/office/drawing/2014/main" id="{D5C8560F-0594-4BD4-83FE-14821ACEDC79}"/>
              </a:ext>
            </a:extLst>
          </p:cNvPr>
          <p:cNvSpPr/>
          <p:nvPr/>
        </p:nvSpPr>
        <p:spPr>
          <a:xfrm>
            <a:off x="81168" y="131539"/>
            <a:ext cx="2022485" cy="6605966"/>
          </a:xfrm>
          <a:prstGeom prst="rect">
            <a:avLst/>
          </a:prstGeom>
          <a:pattFill prst="lgConfetti">
            <a:fgClr>
              <a:srgbClr val="7030A0"/>
            </a:fgClr>
            <a:bgClr>
              <a:schemeClr val="tx1"/>
            </a:bgClr>
          </a:patt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a:extLst>
              <a:ext uri="{FF2B5EF4-FFF2-40B4-BE49-F238E27FC236}">
                <a16:creationId xmlns:a16="http://schemas.microsoft.com/office/drawing/2014/main" id="{2AEE0C1F-0091-406E-B98A-3F5FA960CEB0}"/>
              </a:ext>
            </a:extLst>
          </p:cNvPr>
          <p:cNvSpPr txBox="1"/>
          <p:nvPr/>
        </p:nvSpPr>
        <p:spPr>
          <a:xfrm>
            <a:off x="3517" y="5274763"/>
            <a:ext cx="2132342" cy="1323439"/>
          </a:xfrm>
          <a:prstGeom prst="rect">
            <a:avLst/>
          </a:prstGeom>
          <a:noFill/>
        </p:spPr>
        <p:txBody>
          <a:bodyPr wrap="square" rtlCol="0">
            <a:spAutoFit/>
          </a:bodyPr>
          <a:lstStyle/>
          <a:p>
            <a:pPr algn="ctr"/>
            <a:r>
              <a:rPr lang="fr-FR"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 la découverte des lettres à leur tracé en cursive</a:t>
            </a:r>
          </a:p>
          <a:p>
            <a:pPr algn="ctr"/>
            <a:r>
              <a:rPr lang="fr-FR"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2021</a:t>
            </a:r>
          </a:p>
        </p:txBody>
      </p:sp>
      <p:sp>
        <p:nvSpPr>
          <p:cNvPr id="25" name="ZoneTexte 24">
            <a:extLst>
              <a:ext uri="{FF2B5EF4-FFF2-40B4-BE49-F238E27FC236}">
                <a16:creationId xmlns:a16="http://schemas.microsoft.com/office/drawing/2014/main" id="{639A2738-5E27-48F1-9404-69782BCDCFB5}"/>
              </a:ext>
            </a:extLst>
          </p:cNvPr>
          <p:cNvSpPr txBox="1"/>
          <p:nvPr/>
        </p:nvSpPr>
        <p:spPr>
          <a:xfrm rot="16200000">
            <a:off x="-726005" y="2828045"/>
            <a:ext cx="3698437" cy="923330"/>
          </a:xfrm>
          <a:prstGeom prst="rect">
            <a:avLst/>
          </a:prstGeom>
          <a:noFill/>
        </p:spPr>
        <p:txBody>
          <a:bodyPr wrap="square" rtlCol="0">
            <a:spAutoFit/>
          </a:bodyPr>
          <a:lstStyle/>
          <a:p>
            <a:r>
              <a:rPr lang="fr-FR" sz="5400" b="1" dirty="0">
                <a:solidFill>
                  <a:schemeClr val="bg1"/>
                </a:solidFill>
                <a:effectLst>
                  <a:outerShdw blurRad="38100" dist="38100" dir="2700000" algn="tl">
                    <a:srgbClr val="000000">
                      <a:alpha val="43137"/>
                    </a:srgbClr>
                  </a:outerShdw>
                </a:effectLst>
                <a:latin typeface="Pristina" panose="03060402040406080204" pitchFamily="66" charset="0"/>
                <a:cs typeface="Times New Roman" panose="02020603050405020304" pitchFamily="18" charset="0"/>
              </a:rPr>
              <a:t>Maternelle 78</a:t>
            </a:r>
          </a:p>
        </p:txBody>
      </p:sp>
      <p:sp>
        <p:nvSpPr>
          <p:cNvPr id="27" name="Rectangle 26">
            <a:extLst>
              <a:ext uri="{FF2B5EF4-FFF2-40B4-BE49-F238E27FC236}">
                <a16:creationId xmlns:a16="http://schemas.microsoft.com/office/drawing/2014/main" id="{F94E40B2-F6D2-423C-B34D-5A09609D4B6B}"/>
              </a:ext>
            </a:extLst>
          </p:cNvPr>
          <p:cNvSpPr/>
          <p:nvPr/>
        </p:nvSpPr>
        <p:spPr>
          <a:xfrm>
            <a:off x="196924" y="266351"/>
            <a:ext cx="1774650" cy="1106766"/>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a:extLst>
              <a:ext uri="{FF2B5EF4-FFF2-40B4-BE49-F238E27FC236}">
                <a16:creationId xmlns:a16="http://schemas.microsoft.com/office/drawing/2014/main" id="{82E48ED7-739C-415E-8585-82A1731EB70D}"/>
              </a:ext>
            </a:extLst>
          </p:cNvPr>
          <p:cNvSpPr txBox="1"/>
          <p:nvPr/>
        </p:nvSpPr>
        <p:spPr>
          <a:xfrm flipH="1">
            <a:off x="164985" y="306796"/>
            <a:ext cx="1849120" cy="1015663"/>
          </a:xfrm>
          <a:prstGeom prst="rect">
            <a:avLst/>
          </a:prstGeom>
          <a:noFill/>
        </p:spPr>
        <p:txBody>
          <a:bodyPr wrap="square" rtlCol="0">
            <a:spAutoFit/>
          </a:bodyPr>
          <a:lstStyle/>
          <a:p>
            <a:pPr algn="ctr"/>
            <a:r>
              <a:rPr lang="fr-FR" sz="2000" b="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Lettre</a:t>
            </a:r>
          </a:p>
          <a:p>
            <a:pPr algn="ctr"/>
            <a:r>
              <a:rPr lang="fr-FR" sz="2000" b="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Maternelle</a:t>
            </a:r>
          </a:p>
          <a:p>
            <a:pPr algn="ctr"/>
            <a:r>
              <a:rPr lang="fr-FR" sz="2000" b="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DSDEN 78</a:t>
            </a:r>
          </a:p>
        </p:txBody>
      </p:sp>
      <p:sp>
        <p:nvSpPr>
          <p:cNvPr id="30" name="Rectangle 29">
            <a:extLst>
              <a:ext uri="{FF2B5EF4-FFF2-40B4-BE49-F238E27FC236}">
                <a16:creationId xmlns:a16="http://schemas.microsoft.com/office/drawing/2014/main" id="{EB327032-2663-4D3E-992B-A8CC1C0D1955}"/>
              </a:ext>
            </a:extLst>
          </p:cNvPr>
          <p:cNvSpPr/>
          <p:nvPr/>
        </p:nvSpPr>
        <p:spPr>
          <a:xfrm>
            <a:off x="2185567" y="5591984"/>
            <a:ext cx="3182502" cy="904210"/>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ZoneTexte 31">
            <a:extLst>
              <a:ext uri="{FF2B5EF4-FFF2-40B4-BE49-F238E27FC236}">
                <a16:creationId xmlns:a16="http://schemas.microsoft.com/office/drawing/2014/main" id="{946583A4-3C97-4B3C-BF49-A62D7089FDE3}"/>
              </a:ext>
            </a:extLst>
          </p:cNvPr>
          <p:cNvSpPr txBox="1"/>
          <p:nvPr/>
        </p:nvSpPr>
        <p:spPr>
          <a:xfrm>
            <a:off x="2193534" y="5591984"/>
            <a:ext cx="2694064" cy="830997"/>
          </a:xfrm>
          <a:prstGeom prst="rect">
            <a:avLst/>
          </a:prstGeom>
          <a:noFill/>
        </p:spPr>
        <p:txBody>
          <a:bodyPr wrap="square" rtlCol="0">
            <a:spAutoFit/>
          </a:bodyPr>
          <a:lstStyle/>
          <a:p>
            <a:r>
              <a:rPr lang="fr-FR" sz="1100" b="1" dirty="0">
                <a:solidFill>
                  <a:srgbClr val="7030A0"/>
                </a:solidFill>
                <a:latin typeface="Times New Roman" panose="02020603050405020304" pitchFamily="18" charset="0"/>
                <a:cs typeface="Times New Roman" panose="02020603050405020304" pitchFamily="18" charset="0"/>
              </a:rPr>
              <a:t>Ressources de la Mission Maternelle 78</a:t>
            </a:r>
          </a:p>
          <a:p>
            <a:endParaRPr lang="fr-FR" sz="400" b="1" dirty="0">
              <a:solidFill>
                <a:srgbClr val="7030A0"/>
              </a:solidFill>
              <a:latin typeface="Times New Roman" panose="02020603050405020304" pitchFamily="18" charset="0"/>
              <a:cs typeface="Times New Roman" panose="02020603050405020304" pitchFamily="18" charset="0"/>
            </a:endParaRPr>
          </a:p>
          <a:p>
            <a:r>
              <a:rPr lang="fr-FR" sz="1100" dirty="0">
                <a:latin typeface="Times New Roman" panose="02020603050405020304" pitchFamily="18" charset="0"/>
                <a:cs typeface="Times New Roman" panose="02020603050405020304" pitchFamily="18" charset="0"/>
                <a:hlinkClick r:id="rId2"/>
              </a:rPr>
              <a:t>Site de la mission maternelle</a:t>
            </a:r>
            <a:endParaRPr lang="fr-FR" sz="1100" dirty="0">
              <a:latin typeface="Times New Roman" panose="02020603050405020304" pitchFamily="18" charset="0"/>
              <a:cs typeface="Times New Roman" panose="02020603050405020304" pitchFamily="18" charset="0"/>
            </a:endParaRPr>
          </a:p>
          <a:p>
            <a:r>
              <a:rPr lang="fr-FR" sz="1100" dirty="0">
                <a:latin typeface="Times New Roman" panose="02020603050405020304" pitchFamily="18" charset="0"/>
                <a:cs typeface="Times New Roman" panose="02020603050405020304" pitchFamily="18" charset="0"/>
                <a:hlinkClick r:id="rId3"/>
              </a:rPr>
              <a:t>Chaine </a:t>
            </a:r>
            <a:r>
              <a:rPr lang="fr-FR" sz="1100" dirty="0" err="1">
                <a:latin typeface="Times New Roman" panose="02020603050405020304" pitchFamily="18" charset="0"/>
                <a:cs typeface="Times New Roman" panose="02020603050405020304" pitchFamily="18" charset="0"/>
                <a:hlinkClick r:id="rId3"/>
              </a:rPr>
              <a:t>Youtube</a:t>
            </a:r>
            <a:endParaRPr lang="fr-FR" sz="1100" i="0" u="none" strike="noStrike" dirty="0">
              <a:solidFill>
                <a:srgbClr val="18417F"/>
              </a:solidFill>
              <a:effectLst/>
              <a:latin typeface="Times New Roman" panose="02020603050405020304" pitchFamily="18" charset="0"/>
              <a:cs typeface="Times New Roman" panose="02020603050405020304" pitchFamily="18" charset="0"/>
            </a:endParaRPr>
          </a:p>
          <a:p>
            <a:r>
              <a:rPr lang="fr-FR" sz="1100" dirty="0" err="1">
                <a:latin typeface="Times New Roman" panose="02020603050405020304" pitchFamily="18" charset="0"/>
                <a:cs typeface="Times New Roman" panose="02020603050405020304" pitchFamily="18" charset="0"/>
                <a:hlinkClick r:id="rId4"/>
              </a:rPr>
              <a:t>Padlet</a:t>
            </a:r>
            <a:r>
              <a:rPr lang="fr-FR" sz="1100" dirty="0">
                <a:latin typeface="Times New Roman" panose="02020603050405020304" pitchFamily="18" charset="0"/>
                <a:cs typeface="Times New Roman" panose="02020603050405020304" pitchFamily="18" charset="0"/>
                <a:hlinkClick r:id="rId4"/>
              </a:rPr>
              <a:t> continuité pédagogique</a:t>
            </a:r>
            <a:endParaRPr lang="fr-FR" sz="1100" dirty="0">
              <a:latin typeface="Times New Roman" panose="02020603050405020304" pitchFamily="18" charset="0"/>
              <a:cs typeface="Times New Roman" panose="02020603050405020304" pitchFamily="18" charset="0"/>
            </a:endParaRPr>
          </a:p>
        </p:txBody>
      </p:sp>
      <p:sp>
        <p:nvSpPr>
          <p:cNvPr id="33" name="ZoneTexte 32">
            <a:extLst>
              <a:ext uri="{FF2B5EF4-FFF2-40B4-BE49-F238E27FC236}">
                <a16:creationId xmlns:a16="http://schemas.microsoft.com/office/drawing/2014/main" id="{1FB1CB12-632B-40E9-BB42-E10ABCA64B94}"/>
              </a:ext>
            </a:extLst>
          </p:cNvPr>
          <p:cNvSpPr txBox="1"/>
          <p:nvPr/>
        </p:nvSpPr>
        <p:spPr>
          <a:xfrm>
            <a:off x="5444072" y="4350628"/>
            <a:ext cx="2618149" cy="261610"/>
          </a:xfrm>
          <a:prstGeom prst="rect">
            <a:avLst/>
          </a:prstGeom>
          <a:noFill/>
        </p:spPr>
        <p:txBody>
          <a:bodyPr wrap="square" rtlCol="0">
            <a:spAutoFit/>
          </a:bodyPr>
          <a:lstStyle/>
          <a:p>
            <a:pPr algn="ctr"/>
            <a:r>
              <a:rPr lang="fr-FR" sz="1100" b="1" i="0" strike="noStrike" dirty="0">
                <a:solidFill>
                  <a:srgbClr val="7030A0"/>
                </a:solidFill>
                <a:effectLst/>
                <a:latin typeface="Times New Roman" panose="02020603050405020304" pitchFamily="18" charset="0"/>
                <a:cs typeface="Times New Roman" panose="02020603050405020304" pitchFamily="18" charset="0"/>
              </a:rPr>
              <a:t>Ouvrages</a:t>
            </a:r>
          </a:p>
        </p:txBody>
      </p:sp>
      <p:sp>
        <p:nvSpPr>
          <p:cNvPr id="34" name="Rectangle 33">
            <a:extLst>
              <a:ext uri="{FF2B5EF4-FFF2-40B4-BE49-F238E27FC236}">
                <a16:creationId xmlns:a16="http://schemas.microsoft.com/office/drawing/2014/main" id="{3674EBF3-0C45-48D1-8154-C2CB29446A77}"/>
              </a:ext>
            </a:extLst>
          </p:cNvPr>
          <p:cNvSpPr/>
          <p:nvPr/>
        </p:nvSpPr>
        <p:spPr>
          <a:xfrm>
            <a:off x="2185566" y="4362432"/>
            <a:ext cx="1777331" cy="1151293"/>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34">
            <a:extLst>
              <a:ext uri="{FF2B5EF4-FFF2-40B4-BE49-F238E27FC236}">
                <a16:creationId xmlns:a16="http://schemas.microsoft.com/office/drawing/2014/main" id="{7290DC9E-2FAC-4CC4-A1B6-002053A29697}"/>
              </a:ext>
            </a:extLst>
          </p:cNvPr>
          <p:cNvSpPr/>
          <p:nvPr/>
        </p:nvSpPr>
        <p:spPr>
          <a:xfrm>
            <a:off x="5437221" y="4362432"/>
            <a:ext cx="2652134" cy="2133763"/>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ZoneTexte 35">
            <a:extLst>
              <a:ext uri="{FF2B5EF4-FFF2-40B4-BE49-F238E27FC236}">
                <a16:creationId xmlns:a16="http://schemas.microsoft.com/office/drawing/2014/main" id="{6273C4BE-0CB5-4D91-8DE6-927847B43D8C}"/>
              </a:ext>
            </a:extLst>
          </p:cNvPr>
          <p:cNvSpPr txBox="1"/>
          <p:nvPr/>
        </p:nvSpPr>
        <p:spPr>
          <a:xfrm>
            <a:off x="2180632" y="4345584"/>
            <a:ext cx="1968668" cy="323165"/>
          </a:xfrm>
          <a:prstGeom prst="rect">
            <a:avLst/>
          </a:prstGeom>
          <a:noFill/>
        </p:spPr>
        <p:txBody>
          <a:bodyPr wrap="square" rtlCol="0">
            <a:spAutoFit/>
          </a:bodyPr>
          <a:lstStyle/>
          <a:p>
            <a:r>
              <a:rPr lang="fr-FR" sz="1100" b="1" dirty="0">
                <a:solidFill>
                  <a:srgbClr val="7030A0"/>
                </a:solidFill>
                <a:latin typeface="Times New Roman" panose="02020603050405020304" pitchFamily="18" charset="0"/>
                <a:cs typeface="Times New Roman" panose="02020603050405020304" pitchFamily="18" charset="0"/>
              </a:rPr>
              <a:t>Prochaine lettre (réédition) </a:t>
            </a:r>
          </a:p>
          <a:p>
            <a:endParaRPr lang="fr-FR" sz="400" b="1" dirty="0">
              <a:solidFill>
                <a:srgbClr val="7030A0"/>
              </a:solidFill>
              <a:latin typeface="Times New Roman" panose="02020603050405020304" pitchFamily="18" charset="0"/>
              <a:cs typeface="Times New Roman" panose="02020603050405020304" pitchFamily="18" charset="0"/>
            </a:endParaRPr>
          </a:p>
        </p:txBody>
      </p:sp>
      <p:sp>
        <p:nvSpPr>
          <p:cNvPr id="37" name="ZoneTexte 36">
            <a:extLst>
              <a:ext uri="{FF2B5EF4-FFF2-40B4-BE49-F238E27FC236}">
                <a16:creationId xmlns:a16="http://schemas.microsoft.com/office/drawing/2014/main" id="{A322E55D-A6F1-415E-A8B0-DCBA82DD2C47}"/>
              </a:ext>
            </a:extLst>
          </p:cNvPr>
          <p:cNvSpPr txBox="1"/>
          <p:nvPr/>
        </p:nvSpPr>
        <p:spPr>
          <a:xfrm>
            <a:off x="4015896" y="4344971"/>
            <a:ext cx="1429004" cy="661720"/>
          </a:xfrm>
          <a:prstGeom prst="rect">
            <a:avLst/>
          </a:prstGeom>
          <a:noFill/>
        </p:spPr>
        <p:txBody>
          <a:bodyPr wrap="square" rtlCol="0">
            <a:spAutoFit/>
          </a:bodyPr>
          <a:lstStyle/>
          <a:p>
            <a:r>
              <a:rPr lang="fr-FR" sz="1100" b="1" dirty="0">
                <a:solidFill>
                  <a:srgbClr val="7030A0"/>
                </a:solidFill>
                <a:latin typeface="Times New Roman" panose="02020603050405020304" pitchFamily="18" charset="0"/>
                <a:cs typeface="Times New Roman" panose="02020603050405020304" pitchFamily="18" charset="0"/>
              </a:rPr>
              <a:t>Pour nous contacter</a:t>
            </a:r>
          </a:p>
          <a:p>
            <a:endParaRPr lang="fr-FR" sz="400" b="1" dirty="0">
              <a:solidFill>
                <a:srgbClr val="7030A0"/>
              </a:solidFill>
              <a:latin typeface="Times New Roman" panose="02020603050405020304" pitchFamily="18" charset="0"/>
              <a:cs typeface="Times New Roman" panose="02020603050405020304" pitchFamily="18" charset="0"/>
            </a:endParaRPr>
          </a:p>
          <a:p>
            <a:r>
              <a:rPr lang="fr-FR" sz="1100" dirty="0">
                <a:latin typeface="Times New Roman" panose="02020603050405020304" pitchFamily="18" charset="0"/>
                <a:cs typeface="Times New Roman" panose="02020603050405020304" pitchFamily="18" charset="0"/>
                <a:hlinkClick r:id="rId5"/>
              </a:rPr>
              <a:t>missionmaternelle78@ac-versailles.fr</a:t>
            </a:r>
            <a:endParaRPr lang="fr-FR" sz="11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8" name="Rectangle 37">
            <a:extLst>
              <a:ext uri="{FF2B5EF4-FFF2-40B4-BE49-F238E27FC236}">
                <a16:creationId xmlns:a16="http://schemas.microsoft.com/office/drawing/2014/main" id="{A7C11350-95F4-449B-9A2A-189A75FE76BC}"/>
              </a:ext>
            </a:extLst>
          </p:cNvPr>
          <p:cNvSpPr/>
          <p:nvPr/>
        </p:nvSpPr>
        <p:spPr>
          <a:xfrm>
            <a:off x="4034081" y="4362433"/>
            <a:ext cx="1344582" cy="1151292"/>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9" name="Picture 2" descr="Traiter efficacement ses emails - Frédéric DAVI">
            <a:extLst>
              <a:ext uri="{FF2B5EF4-FFF2-40B4-BE49-F238E27FC236}">
                <a16:creationId xmlns:a16="http://schemas.microsoft.com/office/drawing/2014/main" id="{6BB51BB2-2F72-4968-B2C6-39CB8C71EC63}"/>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4766031" y="4989651"/>
            <a:ext cx="468398" cy="465276"/>
          </a:xfrm>
          <a:prstGeom prst="rect">
            <a:avLst/>
          </a:prstGeom>
          <a:noFill/>
          <a:extLst>
            <a:ext uri="{909E8E84-426E-40DD-AFC4-6F175D3DCCD1}">
              <a14:hiddenFill xmlns:a14="http://schemas.microsoft.com/office/drawing/2010/main">
                <a:solidFill>
                  <a:srgbClr val="FFFFFF"/>
                </a:solidFill>
              </a14:hiddenFill>
            </a:ext>
          </a:extLst>
        </p:spPr>
      </p:pic>
      <p:sp>
        <p:nvSpPr>
          <p:cNvPr id="40" name="ZoneTexte 39">
            <a:extLst>
              <a:ext uri="{FF2B5EF4-FFF2-40B4-BE49-F238E27FC236}">
                <a16:creationId xmlns:a16="http://schemas.microsoft.com/office/drawing/2014/main" id="{A5637EA1-1435-4D01-AD7A-32CDC0349DD8}"/>
              </a:ext>
            </a:extLst>
          </p:cNvPr>
          <p:cNvSpPr txBox="1"/>
          <p:nvPr/>
        </p:nvSpPr>
        <p:spPr>
          <a:xfrm>
            <a:off x="2164108" y="4591479"/>
            <a:ext cx="1059994" cy="769441"/>
          </a:xfrm>
          <a:prstGeom prst="rect">
            <a:avLst/>
          </a:prstGeom>
          <a:noFill/>
        </p:spPr>
        <p:txBody>
          <a:bodyPr wrap="square" rtlCol="0">
            <a:spAutoFit/>
          </a:bodyPr>
          <a:lstStyle/>
          <a:p>
            <a:r>
              <a:rPr lang="fr-FR" sz="1100" dirty="0">
                <a:latin typeface="Times New Roman" panose="02020603050405020304" pitchFamily="18" charset="0"/>
                <a:cs typeface="Times New Roman" panose="02020603050405020304" pitchFamily="18" charset="0"/>
              </a:rPr>
              <a:t>Jouer avec les lettres et les sonorités de la langue</a:t>
            </a:r>
            <a:endParaRPr lang="fr-FR" sz="200" i="0" u="none" strike="noStrike" dirty="0">
              <a:effectLst/>
              <a:latin typeface="Times New Roman" panose="02020603050405020304" pitchFamily="18" charset="0"/>
              <a:cs typeface="Times New Roman" panose="02020603050405020304" pitchFamily="18" charset="0"/>
            </a:endParaRPr>
          </a:p>
        </p:txBody>
      </p:sp>
      <p:sp>
        <p:nvSpPr>
          <p:cNvPr id="41" name="ZoneTexte 40">
            <a:extLst>
              <a:ext uri="{FF2B5EF4-FFF2-40B4-BE49-F238E27FC236}">
                <a16:creationId xmlns:a16="http://schemas.microsoft.com/office/drawing/2014/main" id="{45FD3202-F587-4118-94FC-B5E9D82E1218}"/>
              </a:ext>
            </a:extLst>
          </p:cNvPr>
          <p:cNvSpPr txBox="1"/>
          <p:nvPr/>
        </p:nvSpPr>
        <p:spPr>
          <a:xfrm>
            <a:off x="5444072" y="4592009"/>
            <a:ext cx="1455449" cy="707886"/>
          </a:xfrm>
          <a:prstGeom prst="rect">
            <a:avLst/>
          </a:prstGeom>
          <a:noFill/>
        </p:spPr>
        <p:txBody>
          <a:bodyPr wrap="square" rtlCol="0">
            <a:spAutoFit/>
          </a:bodyPr>
          <a:lstStyle/>
          <a:p>
            <a:pPr algn="just"/>
            <a:r>
              <a:rPr lang="fr-FR" sz="1000" i="1" u="sng" dirty="0">
                <a:latin typeface="Times New Roman" panose="02020603050405020304" pitchFamily="18" charset="0"/>
                <a:cs typeface="Times New Roman" panose="02020603050405020304" pitchFamily="18" charset="0"/>
                <a:hlinkClick r:id="rId7"/>
              </a:rPr>
              <a:t>Apprendre à écrire</a:t>
            </a:r>
          </a:p>
          <a:p>
            <a:pPr algn="just"/>
            <a:r>
              <a:rPr lang="fr-FR" sz="1000" i="1" u="sng" dirty="0">
                <a:latin typeface="Times New Roman" panose="02020603050405020304" pitchFamily="18" charset="0"/>
                <a:cs typeface="Times New Roman" panose="02020603050405020304" pitchFamily="18" charset="0"/>
                <a:hlinkClick r:id="rId7"/>
              </a:rPr>
              <a:t>de la PS à la GS</a:t>
            </a:r>
            <a:endParaRPr lang="fr-FR" sz="1000" i="1" u="sng" dirty="0">
              <a:latin typeface="Times New Roman" panose="02020603050405020304" pitchFamily="18" charset="0"/>
              <a:cs typeface="Times New Roman" panose="02020603050405020304" pitchFamily="18" charset="0"/>
            </a:endParaRPr>
          </a:p>
          <a:p>
            <a:pPr algn="just"/>
            <a:r>
              <a:rPr lang="fr-FR" sz="1000" dirty="0">
                <a:latin typeface="Times New Roman" panose="02020603050405020304" pitchFamily="18" charset="0"/>
                <a:cs typeface="Times New Roman" panose="02020603050405020304" pitchFamily="18" charset="0"/>
              </a:rPr>
              <a:t>de M-T </a:t>
            </a:r>
            <a:r>
              <a:rPr lang="fr-FR" sz="1000" dirty="0" err="1">
                <a:latin typeface="Times New Roman" panose="02020603050405020304" pitchFamily="18" charset="0"/>
                <a:cs typeface="Times New Roman" panose="02020603050405020304" pitchFamily="18" charset="0"/>
              </a:rPr>
              <a:t>Zerbato-Poudou</a:t>
            </a:r>
            <a:endParaRPr lang="fr-FR" sz="1000" dirty="0">
              <a:latin typeface="Times New Roman" panose="02020603050405020304" pitchFamily="18" charset="0"/>
              <a:cs typeface="Times New Roman" panose="02020603050405020304" pitchFamily="18" charset="0"/>
            </a:endParaRPr>
          </a:p>
          <a:p>
            <a:pPr algn="just"/>
            <a:r>
              <a:rPr lang="fr-FR" sz="1000" dirty="0">
                <a:latin typeface="Times New Roman" panose="02020603050405020304" pitchFamily="18" charset="0"/>
                <a:cs typeface="Times New Roman" panose="02020603050405020304" pitchFamily="18" charset="0"/>
              </a:rPr>
              <a:t>(Editions Retz)</a:t>
            </a:r>
            <a:endParaRPr lang="fr-FR" sz="1100" dirty="0">
              <a:latin typeface="Times New Roman" panose="02020603050405020304" pitchFamily="18" charset="0"/>
              <a:cs typeface="Times New Roman" panose="02020603050405020304" pitchFamily="18" charset="0"/>
            </a:endParaRPr>
          </a:p>
        </p:txBody>
      </p:sp>
      <p:sp>
        <p:nvSpPr>
          <p:cNvPr id="42" name="ZoneTexte 41">
            <a:extLst>
              <a:ext uri="{FF2B5EF4-FFF2-40B4-BE49-F238E27FC236}">
                <a16:creationId xmlns:a16="http://schemas.microsoft.com/office/drawing/2014/main" id="{B3B88ED3-F609-4B1B-8BA2-29A85418E587}"/>
              </a:ext>
            </a:extLst>
          </p:cNvPr>
          <p:cNvSpPr txBox="1"/>
          <p:nvPr/>
        </p:nvSpPr>
        <p:spPr>
          <a:xfrm>
            <a:off x="2322020" y="6514395"/>
            <a:ext cx="9693561" cy="261610"/>
          </a:xfrm>
          <a:prstGeom prst="rect">
            <a:avLst/>
          </a:prstGeom>
          <a:noFill/>
        </p:spPr>
        <p:txBody>
          <a:bodyPr wrap="square" rtlCol="0">
            <a:spAutoFit/>
          </a:bodyPr>
          <a:lstStyle/>
          <a:p>
            <a:pPr algn="ctr"/>
            <a:r>
              <a:rPr lang="fr-FR" sz="1100" b="1" cap="small"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Comité éditorial</a:t>
            </a:r>
            <a:r>
              <a:rPr lang="fr-FR" sz="1100" dirty="0">
                <a:solidFill>
                  <a:srgbClr val="7030A0"/>
                </a:solidFill>
                <a:latin typeface="Times New Roman" panose="02020603050405020304" pitchFamily="18" charset="0"/>
                <a:cs typeface="Times New Roman" panose="02020603050405020304" pitchFamily="18" charset="0"/>
              </a:rPr>
              <a:t> </a:t>
            </a:r>
            <a:r>
              <a:rPr lang="fr-FR" sz="1100" dirty="0">
                <a:latin typeface="Times New Roman" panose="02020603050405020304" pitchFamily="18" charset="0"/>
                <a:cs typeface="Times New Roman" panose="02020603050405020304" pitchFamily="18" charset="0"/>
              </a:rPr>
              <a:t>: B. </a:t>
            </a:r>
            <a:r>
              <a:rPr lang="fr-FR" sz="1100" cap="small" dirty="0">
                <a:latin typeface="Times New Roman" panose="02020603050405020304" pitchFamily="18" charset="0"/>
                <a:cs typeface="Times New Roman" panose="02020603050405020304" pitchFamily="18" charset="0"/>
              </a:rPr>
              <a:t>Tissier</a:t>
            </a:r>
            <a:r>
              <a:rPr lang="fr-FR" sz="1100" dirty="0">
                <a:latin typeface="Times New Roman" panose="02020603050405020304" pitchFamily="18" charset="0"/>
                <a:cs typeface="Times New Roman" panose="02020603050405020304" pitchFamily="18" charset="0"/>
              </a:rPr>
              <a:t> IEN Mission Maternelle, Y. </a:t>
            </a:r>
            <a:r>
              <a:rPr lang="fr-FR" sz="1100" cap="small" dirty="0">
                <a:latin typeface="Times New Roman" panose="02020603050405020304" pitchFamily="18" charset="0"/>
                <a:cs typeface="Times New Roman" panose="02020603050405020304" pitchFamily="18" charset="0"/>
              </a:rPr>
              <a:t>Bertrand</a:t>
            </a:r>
            <a:r>
              <a:rPr lang="fr-FR" sz="1100" dirty="0">
                <a:latin typeface="Times New Roman" panose="02020603050405020304" pitchFamily="18" charset="0"/>
                <a:cs typeface="Times New Roman" panose="02020603050405020304" pitchFamily="18" charset="0"/>
              </a:rPr>
              <a:t> CP numérique Maternelle, F. </a:t>
            </a:r>
            <a:r>
              <a:rPr lang="fr-FR" sz="1100" cap="small" dirty="0" err="1">
                <a:latin typeface="Times New Roman" panose="02020603050405020304" pitchFamily="18" charset="0"/>
                <a:cs typeface="Times New Roman" panose="02020603050405020304" pitchFamily="18" charset="0"/>
              </a:rPr>
              <a:t>Carité</a:t>
            </a:r>
            <a:r>
              <a:rPr lang="fr-FR" sz="1100" dirty="0">
                <a:latin typeface="Times New Roman" panose="02020603050405020304" pitchFamily="18" charset="0"/>
                <a:cs typeface="Times New Roman" panose="02020603050405020304" pitchFamily="18" charset="0"/>
              </a:rPr>
              <a:t> CP Maternelle</a:t>
            </a:r>
            <a:endParaRPr lang="fr-FR" sz="1100" i="0" u="none" strike="noStrike" dirty="0">
              <a:effectLst/>
              <a:latin typeface="Times New Roman" panose="02020603050405020304" pitchFamily="18" charset="0"/>
              <a:cs typeface="Times New Roman" panose="02020603050405020304" pitchFamily="18" charset="0"/>
            </a:endParaRPr>
          </a:p>
        </p:txBody>
      </p:sp>
      <p:sp>
        <p:nvSpPr>
          <p:cNvPr id="45" name="Rectangle 44">
            <a:extLst>
              <a:ext uri="{FF2B5EF4-FFF2-40B4-BE49-F238E27FC236}">
                <a16:creationId xmlns:a16="http://schemas.microsoft.com/office/drawing/2014/main" id="{413033BD-99C6-4165-9E07-257932686E63}"/>
              </a:ext>
            </a:extLst>
          </p:cNvPr>
          <p:cNvSpPr/>
          <p:nvPr/>
        </p:nvSpPr>
        <p:spPr>
          <a:xfrm>
            <a:off x="2191471" y="531576"/>
            <a:ext cx="5195058" cy="707886"/>
          </a:xfrm>
          <a:prstGeom prst="rect">
            <a:avLst/>
          </a:prstGeom>
          <a:noFill/>
        </p:spPr>
        <p:txBody>
          <a:bodyPr wrap="square" lIns="91440" tIns="45720" rIns="91440" bIns="45720">
            <a:spAutoFit/>
          </a:bodyPr>
          <a:lstStyle/>
          <a:p>
            <a:pPr algn="ctr"/>
            <a:r>
              <a:rPr lang="fr-FR" sz="4000" b="1" cap="none" spc="0" dirty="0">
                <a:ln w="9525">
                  <a:solidFill>
                    <a:schemeClr val="bg1"/>
                  </a:solidFill>
                  <a:prstDash val="solid"/>
                </a:ln>
                <a:solidFill>
                  <a:srgbClr val="7030A0"/>
                </a:solidFill>
                <a:effectLst>
                  <a:outerShdw blurRad="12700" dist="38100" dir="2700000" algn="tl" rotWithShape="0">
                    <a:schemeClr val="bg1">
                      <a:lumMod val="50000"/>
                    </a:schemeClr>
                  </a:outerShdw>
                </a:effectLst>
              </a:rPr>
              <a:t>E</a:t>
            </a:r>
            <a:r>
              <a:rPr lang="fr-FR" sz="3200" b="1" cap="none" spc="0" dirty="0">
                <a:ln w="9525">
                  <a:solidFill>
                    <a:schemeClr val="bg1"/>
                  </a:solidFill>
                  <a:prstDash val="solid"/>
                </a:ln>
                <a:solidFill>
                  <a:srgbClr val="7030A0"/>
                </a:solidFill>
                <a:effectLst>
                  <a:outerShdw blurRad="12700" dist="38100" dir="2700000" algn="tl" rotWithShape="0">
                    <a:schemeClr val="bg1">
                      <a:lumMod val="50000"/>
                    </a:schemeClr>
                  </a:outerShdw>
                </a:effectLst>
              </a:rPr>
              <a:t>DITO</a:t>
            </a:r>
          </a:p>
        </p:txBody>
      </p:sp>
      <p:sp>
        <p:nvSpPr>
          <p:cNvPr id="46" name="ZoneTexte 45">
            <a:extLst>
              <a:ext uri="{FF2B5EF4-FFF2-40B4-BE49-F238E27FC236}">
                <a16:creationId xmlns:a16="http://schemas.microsoft.com/office/drawing/2014/main" id="{E5E384CC-4C84-4C69-9986-5B064DEEEF33}"/>
              </a:ext>
            </a:extLst>
          </p:cNvPr>
          <p:cNvSpPr txBox="1"/>
          <p:nvPr/>
        </p:nvSpPr>
        <p:spPr>
          <a:xfrm>
            <a:off x="2097047" y="157430"/>
            <a:ext cx="5406078" cy="430887"/>
          </a:xfrm>
          <a:prstGeom prst="rect">
            <a:avLst/>
          </a:prstGeom>
          <a:noFill/>
        </p:spPr>
        <p:txBody>
          <a:bodyPr wrap="square">
            <a:spAutoFit/>
          </a:bodyPr>
          <a:lstStyle/>
          <a:p>
            <a:pPr algn="ctr"/>
            <a:r>
              <a:rPr lang="fr-FR" sz="1100" b="0" i="0" dirty="0">
                <a:solidFill>
                  <a:srgbClr val="7030A0"/>
                </a:solidFill>
                <a:effectLst/>
                <a:latin typeface="Times New Roman" panose="02020603050405020304" pitchFamily="18" charset="0"/>
                <a:cs typeface="Times New Roman" panose="02020603050405020304" pitchFamily="18" charset="0"/>
              </a:rPr>
              <a:t>« </a:t>
            </a:r>
            <a:r>
              <a:rPr lang="fr-FR" sz="1100" dirty="0">
                <a:solidFill>
                  <a:srgbClr val="7030A0"/>
                </a:solidFill>
                <a:latin typeface="Times New Roman" panose="02020603050405020304" pitchFamily="18" charset="0"/>
                <a:cs typeface="Times New Roman" panose="02020603050405020304" pitchFamily="18" charset="0"/>
              </a:rPr>
              <a:t>La seule façon d’apprendre à écrire, c’est d’écrire. »</a:t>
            </a:r>
          </a:p>
          <a:p>
            <a:pPr algn="ctr"/>
            <a:r>
              <a:rPr lang="fr-FR" sz="1100" dirty="0">
                <a:latin typeface="Times New Roman" panose="02020603050405020304" pitchFamily="18" charset="0"/>
                <a:cs typeface="Times New Roman" panose="02020603050405020304" pitchFamily="18" charset="0"/>
              </a:rPr>
              <a:t>Jacques Demy.</a:t>
            </a:r>
          </a:p>
        </p:txBody>
      </p:sp>
      <p:pic>
        <p:nvPicPr>
          <p:cNvPr id="20" name="Image 19">
            <a:extLst>
              <a:ext uri="{FF2B5EF4-FFF2-40B4-BE49-F238E27FC236}">
                <a16:creationId xmlns:a16="http://schemas.microsoft.com/office/drawing/2014/main" id="{77F0D4A8-3103-44B8-A3A0-8BF824F6166A}"/>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4481458" y="5672887"/>
            <a:ext cx="858388" cy="741219"/>
          </a:xfrm>
          <a:prstGeom prst="rect">
            <a:avLst/>
          </a:prstGeom>
        </p:spPr>
      </p:pic>
      <p:sp>
        <p:nvSpPr>
          <p:cNvPr id="61" name="ZoneTexte 60">
            <a:extLst>
              <a:ext uri="{FF2B5EF4-FFF2-40B4-BE49-F238E27FC236}">
                <a16:creationId xmlns:a16="http://schemas.microsoft.com/office/drawing/2014/main" id="{90603E31-C4C4-413A-8FDB-9EACFBA0FDB4}"/>
              </a:ext>
            </a:extLst>
          </p:cNvPr>
          <p:cNvSpPr txBox="1"/>
          <p:nvPr/>
        </p:nvSpPr>
        <p:spPr>
          <a:xfrm>
            <a:off x="6881876" y="4592009"/>
            <a:ext cx="1180345" cy="707886"/>
          </a:xfrm>
          <a:prstGeom prst="rect">
            <a:avLst/>
          </a:prstGeom>
          <a:noFill/>
        </p:spPr>
        <p:txBody>
          <a:bodyPr wrap="square" rtlCol="0">
            <a:spAutoFit/>
          </a:bodyPr>
          <a:lstStyle/>
          <a:p>
            <a:pPr algn="just"/>
            <a:r>
              <a:rPr lang="fr-FR" sz="1000" i="1" u="sng" dirty="0">
                <a:latin typeface="Times New Roman" panose="02020603050405020304" pitchFamily="18" charset="0"/>
                <a:cs typeface="Times New Roman" panose="02020603050405020304" pitchFamily="18" charset="0"/>
                <a:hlinkClick r:id="rId9"/>
              </a:rPr>
              <a:t>Le geste d’écriture (Cycles 1 et 2)</a:t>
            </a:r>
            <a:endParaRPr lang="fr-FR" sz="1000" i="1" u="sng" dirty="0">
              <a:latin typeface="Times New Roman" panose="02020603050405020304" pitchFamily="18" charset="0"/>
              <a:cs typeface="Times New Roman" panose="02020603050405020304" pitchFamily="18" charset="0"/>
            </a:endParaRPr>
          </a:p>
          <a:p>
            <a:pPr algn="just"/>
            <a:r>
              <a:rPr lang="fr-FR" sz="1000" dirty="0">
                <a:latin typeface="Times New Roman" panose="02020603050405020304" pitchFamily="18" charset="0"/>
                <a:cs typeface="Times New Roman" panose="02020603050405020304" pitchFamily="18" charset="0"/>
              </a:rPr>
              <a:t>de D. Dumont</a:t>
            </a:r>
          </a:p>
          <a:p>
            <a:pPr algn="just"/>
            <a:r>
              <a:rPr lang="fr-FR" sz="1000" dirty="0">
                <a:latin typeface="Times New Roman" panose="02020603050405020304" pitchFamily="18" charset="0"/>
                <a:cs typeface="Times New Roman" panose="02020603050405020304" pitchFamily="18" charset="0"/>
              </a:rPr>
              <a:t>(Editions Hatier)</a:t>
            </a:r>
            <a:endParaRPr lang="fr-FR" sz="1100" dirty="0">
              <a:latin typeface="Times New Roman" panose="02020603050405020304" pitchFamily="18" charset="0"/>
              <a:cs typeface="Times New Roman" panose="02020603050405020304" pitchFamily="18" charset="0"/>
            </a:endParaRPr>
          </a:p>
        </p:txBody>
      </p:sp>
      <p:pic>
        <p:nvPicPr>
          <p:cNvPr id="47" name="Picture 2" descr="Acquérir une conscience phonologique - Construire des savoirsConstruire des  savoirs">
            <a:extLst>
              <a:ext uri="{FF2B5EF4-FFF2-40B4-BE49-F238E27FC236}">
                <a16:creationId xmlns:a16="http://schemas.microsoft.com/office/drawing/2014/main" id="{264AC828-CB76-4961-B93F-20E5C2F616D9}"/>
              </a:ext>
            </a:extLst>
          </p:cNvPr>
          <p:cNvPicPr>
            <a:picLocks noChangeAspect="1" noChangeArrowheads="1"/>
          </p:cNvPicPr>
          <p:nvPr/>
        </p:nvPicPr>
        <p:blipFill>
          <a:blip r:embed="rId10" cstate="screen">
            <a:extLst>
              <a:ext uri="{28A0092B-C50C-407E-A947-70E740481C1C}">
                <a14:useLocalDpi xmlns:a14="http://schemas.microsoft.com/office/drawing/2010/main"/>
              </a:ext>
            </a:extLst>
          </a:blip>
          <a:srcRect/>
          <a:stretch>
            <a:fillRect/>
          </a:stretch>
        </p:blipFill>
        <p:spPr bwMode="auto">
          <a:xfrm flipH="1">
            <a:off x="3150300" y="4693700"/>
            <a:ext cx="789093" cy="738074"/>
          </a:xfrm>
          <a:prstGeom prst="rect">
            <a:avLst/>
          </a:prstGeom>
          <a:noFill/>
          <a:extLst>
            <a:ext uri="{909E8E84-426E-40DD-AFC4-6F175D3DCCD1}">
              <a14:hiddenFill xmlns:a14="http://schemas.microsoft.com/office/drawing/2010/main">
                <a:solidFill>
                  <a:srgbClr val="FFFFFF"/>
                </a:solidFill>
              </a14:hiddenFill>
            </a:ext>
          </a:extLst>
        </p:spPr>
      </p:pic>
      <p:sp>
        <p:nvSpPr>
          <p:cNvPr id="51" name="Rectangle 50">
            <a:extLst>
              <a:ext uri="{FF2B5EF4-FFF2-40B4-BE49-F238E27FC236}">
                <a16:creationId xmlns:a16="http://schemas.microsoft.com/office/drawing/2014/main" id="{40E037B2-BAB3-4ACC-B370-0AF70F5965FE}"/>
              </a:ext>
            </a:extLst>
          </p:cNvPr>
          <p:cNvSpPr/>
          <p:nvPr/>
        </p:nvSpPr>
        <p:spPr>
          <a:xfrm>
            <a:off x="8154764" y="4362131"/>
            <a:ext cx="3969616" cy="2133763"/>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2" name="Rectangle 51">
            <a:extLst>
              <a:ext uri="{FF2B5EF4-FFF2-40B4-BE49-F238E27FC236}">
                <a16:creationId xmlns:a16="http://schemas.microsoft.com/office/drawing/2014/main" id="{0E2ED733-32A6-43FC-B2EB-804EFD514901}"/>
              </a:ext>
            </a:extLst>
          </p:cNvPr>
          <p:cNvSpPr/>
          <p:nvPr/>
        </p:nvSpPr>
        <p:spPr>
          <a:xfrm>
            <a:off x="7480588" y="131541"/>
            <a:ext cx="4643792" cy="1471972"/>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a:t>
            </a:r>
          </a:p>
        </p:txBody>
      </p:sp>
      <p:sp>
        <p:nvSpPr>
          <p:cNvPr id="53" name="ZoneTexte 52">
            <a:extLst>
              <a:ext uri="{FF2B5EF4-FFF2-40B4-BE49-F238E27FC236}">
                <a16:creationId xmlns:a16="http://schemas.microsoft.com/office/drawing/2014/main" id="{DDF36997-CFCB-4999-8C3B-2660B814FCE4}"/>
              </a:ext>
            </a:extLst>
          </p:cNvPr>
          <p:cNvSpPr txBox="1"/>
          <p:nvPr/>
        </p:nvSpPr>
        <p:spPr>
          <a:xfrm>
            <a:off x="7503125" y="105037"/>
            <a:ext cx="4715314" cy="1677382"/>
          </a:xfrm>
          <a:prstGeom prst="rect">
            <a:avLst/>
          </a:prstGeom>
          <a:noFill/>
        </p:spPr>
        <p:txBody>
          <a:bodyPr wrap="square" rtlCol="0">
            <a:spAutoFit/>
          </a:bodyPr>
          <a:lstStyle/>
          <a:p>
            <a:pPr algn="just"/>
            <a:r>
              <a:rPr lang="fr-FR" sz="1100" b="1" dirty="0">
                <a:solidFill>
                  <a:srgbClr val="7030A0"/>
                </a:solidFill>
                <a:latin typeface="Times New Roman" panose="02020603050405020304" pitchFamily="18" charset="0"/>
                <a:cs typeface="Times New Roman" panose="02020603050405020304" pitchFamily="18" charset="0"/>
              </a:rPr>
              <a:t>Ressources</a:t>
            </a:r>
          </a:p>
          <a:p>
            <a:pPr algn="just"/>
            <a:endParaRPr lang="fr-FR" sz="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fr-FR" sz="1100" b="1" i="0" strike="noStrike" dirty="0">
                <a:effectLst/>
                <a:latin typeface="Times New Roman" panose="02020603050405020304" pitchFamily="18" charset="0"/>
                <a:cs typeface="Times New Roman" panose="02020603050405020304" pitchFamily="18" charset="0"/>
              </a:rPr>
              <a:t>Conférences </a:t>
            </a:r>
            <a:r>
              <a:rPr lang="fr-FR" sz="1100" dirty="0">
                <a:latin typeface="Times New Roman" panose="02020603050405020304" pitchFamily="18" charset="0"/>
                <a:cs typeface="Times New Roman" panose="02020603050405020304" pitchFamily="18" charset="0"/>
              </a:rPr>
              <a:t>de Blandine Tissier, IEN Mission Maternelle </a:t>
            </a:r>
            <a:r>
              <a:rPr lang="fr-FR" sz="1100" b="1" i="0" strike="noStrike" dirty="0">
                <a:effectLst/>
                <a:latin typeface="Times New Roman" panose="02020603050405020304" pitchFamily="18" charset="0"/>
                <a:cs typeface="Times New Roman" panose="02020603050405020304" pitchFamily="18" charset="0"/>
              </a:rPr>
              <a:t>:</a:t>
            </a:r>
            <a:endParaRPr lang="fr-FR" sz="1100" dirty="0">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hlinkClick r:id="rId11"/>
              </a:rPr>
              <a:t>Enseigner l’écriture cursive à l’école maternelle</a:t>
            </a:r>
            <a:endParaRPr lang="fr-FR" sz="1100" dirty="0">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
            </a:pPr>
            <a:r>
              <a:rPr lang="fr-FR" sz="1100" i="0" u="none" strike="noStrike" dirty="0">
                <a:effectLst/>
                <a:latin typeface="Times New Roman" panose="02020603050405020304" pitchFamily="18" charset="0"/>
                <a:cs typeface="Times New Roman" panose="02020603050405020304" pitchFamily="18" charset="0"/>
                <a:hlinkClick r:id="rId12"/>
              </a:rPr>
              <a:t>Connaissance des lettres</a:t>
            </a:r>
            <a:endParaRPr lang="fr-FR" sz="1100" i="0" u="none" strike="noStrike" dirty="0">
              <a:effectLst/>
              <a:latin typeface="Times New Roman" panose="02020603050405020304" pitchFamily="18" charset="0"/>
              <a:cs typeface="Times New Roman" panose="02020603050405020304" pitchFamily="18" charset="0"/>
            </a:endParaRPr>
          </a:p>
          <a:p>
            <a:endParaRPr lang="fr-FR" sz="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fr-FR" sz="1100" b="1" i="0" strike="noStrike" dirty="0">
                <a:effectLst/>
                <a:latin typeface="Times New Roman" panose="02020603050405020304" pitchFamily="18" charset="0"/>
                <a:cs typeface="Times New Roman" panose="02020603050405020304" pitchFamily="18" charset="0"/>
              </a:rPr>
              <a:t>Eduscol </a:t>
            </a:r>
            <a:endParaRPr lang="fr-FR" sz="1100" b="1" i="0" strike="noStrike" dirty="0">
              <a:solidFill>
                <a:srgbClr val="FF0000"/>
              </a:solidFill>
              <a:effectLst/>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hlinkClick r:id="rId13"/>
              </a:rPr>
              <a:t>Je rentre au CP, Cycle 1 - Ecriture cursive</a:t>
            </a:r>
            <a:endParaRPr lang="fr-FR" sz="1100" dirty="0">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hlinkClick r:id="rId14"/>
              </a:rPr>
              <a:t>L’écriture à l’école maternelle</a:t>
            </a:r>
            <a:r>
              <a:rPr lang="fr-FR" sz="1100" dirty="0">
                <a:latin typeface="Times New Roman" panose="02020603050405020304" pitchFamily="18" charset="0"/>
                <a:cs typeface="Times New Roman" panose="02020603050405020304" pitchFamily="18" charset="0"/>
              </a:rPr>
              <a:t>, </a:t>
            </a:r>
            <a:r>
              <a:rPr lang="fr-FR" sz="1100" dirty="0">
                <a:latin typeface="Times New Roman" panose="02020603050405020304" pitchFamily="18" charset="0"/>
                <a:cs typeface="Times New Roman" panose="02020603050405020304" pitchFamily="18" charset="0"/>
                <a:hlinkClick r:id="rId15"/>
              </a:rPr>
              <a:t>L’écriture à l’école maternelle : la forme des lettres</a:t>
            </a:r>
            <a:r>
              <a:rPr lang="fr-FR" sz="1100" dirty="0">
                <a:latin typeface="Times New Roman" panose="02020603050405020304" pitchFamily="18" charset="0"/>
                <a:cs typeface="Times New Roman" panose="02020603050405020304" pitchFamily="18" charset="0"/>
              </a:rPr>
              <a:t>, </a:t>
            </a:r>
            <a:r>
              <a:rPr lang="fr-FR" sz="1100" dirty="0">
                <a:latin typeface="Times New Roman" panose="02020603050405020304" pitchFamily="18" charset="0"/>
                <a:cs typeface="Times New Roman" panose="02020603050405020304" pitchFamily="18" charset="0"/>
                <a:hlinkClick r:id="rId16"/>
              </a:rPr>
              <a:t>L’écriture à l’école maternelle : les enfants gauchers</a:t>
            </a:r>
            <a:endParaRPr lang="fr-FR" sz="1100" dirty="0">
              <a:latin typeface="Times New Roman" panose="02020603050405020304" pitchFamily="18" charset="0"/>
              <a:cs typeface="Times New Roman" panose="02020603050405020304" pitchFamily="18" charset="0"/>
            </a:endParaRPr>
          </a:p>
          <a:p>
            <a:endParaRPr lang="fr-FR" sz="1100" dirty="0">
              <a:latin typeface="Times New Roman" panose="02020603050405020304" pitchFamily="18" charset="0"/>
              <a:cs typeface="Times New Roman" panose="02020603050405020304" pitchFamily="18" charset="0"/>
            </a:endParaRPr>
          </a:p>
        </p:txBody>
      </p:sp>
      <p:sp>
        <p:nvSpPr>
          <p:cNvPr id="54" name="Rectangle 53">
            <a:extLst>
              <a:ext uri="{FF2B5EF4-FFF2-40B4-BE49-F238E27FC236}">
                <a16:creationId xmlns:a16="http://schemas.microsoft.com/office/drawing/2014/main" id="{DA5B406E-C471-4168-A27F-472EED1B5555}"/>
              </a:ext>
            </a:extLst>
          </p:cNvPr>
          <p:cNvSpPr/>
          <p:nvPr/>
        </p:nvSpPr>
        <p:spPr>
          <a:xfrm>
            <a:off x="7480589" y="1665357"/>
            <a:ext cx="4643792" cy="262647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a:t>
            </a:r>
          </a:p>
        </p:txBody>
      </p:sp>
      <p:sp>
        <p:nvSpPr>
          <p:cNvPr id="55" name="ZoneTexte 54">
            <a:extLst>
              <a:ext uri="{FF2B5EF4-FFF2-40B4-BE49-F238E27FC236}">
                <a16:creationId xmlns:a16="http://schemas.microsoft.com/office/drawing/2014/main" id="{B94C21BF-32A9-41D9-B0BF-B1F03BA36DC5}"/>
              </a:ext>
            </a:extLst>
          </p:cNvPr>
          <p:cNvSpPr txBox="1"/>
          <p:nvPr/>
        </p:nvSpPr>
        <p:spPr>
          <a:xfrm>
            <a:off x="7480588" y="1635280"/>
            <a:ext cx="4630244" cy="2693045"/>
          </a:xfrm>
          <a:prstGeom prst="rect">
            <a:avLst/>
          </a:prstGeom>
          <a:noFill/>
        </p:spPr>
        <p:txBody>
          <a:bodyPr wrap="square">
            <a:spAutoFit/>
          </a:bodyPr>
          <a:lstStyle/>
          <a:p>
            <a:pPr algn="just"/>
            <a:r>
              <a:rPr lang="fr-FR" sz="1100" b="1" dirty="0">
                <a:solidFill>
                  <a:srgbClr val="7030A0"/>
                </a:solidFill>
                <a:latin typeface="Times New Roman" panose="02020603050405020304" pitchFamily="18" charset="0"/>
                <a:cs typeface="Times New Roman" panose="02020603050405020304" pitchFamily="18" charset="0"/>
              </a:rPr>
              <a:t>4 principes pour concevoir son enseignement</a:t>
            </a: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Distinguer dessin, graphisme, écriture</a:t>
            </a: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Proposer une pratique régulière dirigée</a:t>
            </a: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Observer les enfants en situation pour mieux les accompagner</a:t>
            </a: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Construire une progression de la maternelle au cycle 2 (</a:t>
            </a:r>
            <a:r>
              <a:rPr lang="fr-FR" sz="1100" dirty="0">
                <a:latin typeface="Times New Roman" panose="02020603050405020304" pitchFamily="18" charset="0"/>
                <a:cs typeface="Times New Roman" panose="02020603050405020304" pitchFamily="18" charset="0"/>
                <a:hlinkClick r:id="rId17"/>
              </a:rPr>
              <a:t>éléments de progressivité</a:t>
            </a:r>
            <a:r>
              <a:rPr lang="fr-FR" sz="1100" dirty="0">
                <a:latin typeface="Times New Roman" panose="02020603050405020304" pitchFamily="18" charset="0"/>
                <a:cs typeface="Times New Roman" panose="02020603050405020304" pitchFamily="18" charset="0"/>
              </a:rPr>
              <a:t>)</a:t>
            </a:r>
          </a:p>
          <a:p>
            <a:pPr algn="just"/>
            <a:endParaRPr lang="fr-FR" sz="200" dirty="0">
              <a:latin typeface="Times New Roman" panose="02020603050405020304" pitchFamily="18" charset="0"/>
              <a:cs typeface="Times New Roman" panose="02020603050405020304" pitchFamily="18" charset="0"/>
            </a:endParaRPr>
          </a:p>
          <a:p>
            <a:pPr algn="just"/>
            <a:r>
              <a:rPr lang="fr-FR" sz="1100" b="1" dirty="0">
                <a:solidFill>
                  <a:srgbClr val="7030A0"/>
                </a:solidFill>
                <a:latin typeface="Times New Roman" panose="02020603050405020304" pitchFamily="18" charset="0"/>
                <a:cs typeface="Times New Roman" panose="02020603050405020304" pitchFamily="18" charset="0"/>
              </a:rPr>
              <a:t>L’écriture s’appuie sur trois types de mémoire :</a:t>
            </a: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Auditive : verbaliser le(s) geste(s)</a:t>
            </a: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Visuelle : montrer le(s) geste(s)</a:t>
            </a: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Kinesthésique : faire tracer </a:t>
            </a:r>
          </a:p>
          <a:p>
            <a:pPr algn="just"/>
            <a:endParaRPr lang="fr-FR" sz="200" dirty="0">
              <a:latin typeface="Times New Roman" panose="02020603050405020304" pitchFamily="18" charset="0"/>
              <a:cs typeface="Times New Roman" panose="02020603050405020304" pitchFamily="18" charset="0"/>
            </a:endParaRPr>
          </a:p>
          <a:p>
            <a:pPr algn="just"/>
            <a:r>
              <a:rPr lang="fr-FR" sz="1100" b="1" dirty="0">
                <a:solidFill>
                  <a:srgbClr val="7030A0"/>
                </a:solidFill>
                <a:latin typeface="Times New Roman" panose="02020603050405020304" pitchFamily="18" charset="0"/>
                <a:cs typeface="Times New Roman" panose="02020603050405020304" pitchFamily="18" charset="0"/>
              </a:rPr>
              <a:t>Quand l’écriture et la connaissance des lettres sont liées :</a:t>
            </a:r>
            <a:endParaRPr lang="fr-FR" sz="1100" dirty="0">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L’élève garde en mémoire ce qu’il a vécu corporellement. Le passage par l’écriture des lettres va donc favoriser leur mémorisation et le lien existant entre nom, son et graphie. Un lien existe entre l’apprentissage sensoriel et l’apprentissage graphomoteur.</a:t>
            </a:r>
          </a:p>
        </p:txBody>
      </p:sp>
      <p:sp>
        <p:nvSpPr>
          <p:cNvPr id="57" name="ZoneTexte 56">
            <a:extLst>
              <a:ext uri="{FF2B5EF4-FFF2-40B4-BE49-F238E27FC236}">
                <a16:creationId xmlns:a16="http://schemas.microsoft.com/office/drawing/2014/main" id="{77B5711F-EB98-4B4B-B7E9-5A150D3FDA6A}"/>
              </a:ext>
            </a:extLst>
          </p:cNvPr>
          <p:cNvSpPr txBox="1"/>
          <p:nvPr/>
        </p:nvSpPr>
        <p:spPr>
          <a:xfrm>
            <a:off x="8154019" y="4341137"/>
            <a:ext cx="4003953" cy="2169825"/>
          </a:xfrm>
          <a:prstGeom prst="rect">
            <a:avLst/>
          </a:prstGeom>
          <a:noFill/>
        </p:spPr>
        <p:txBody>
          <a:bodyPr wrap="square">
            <a:spAutoFit/>
          </a:bodyPr>
          <a:lstStyle/>
          <a:p>
            <a:pPr algn="just"/>
            <a:r>
              <a:rPr lang="fr-FR" sz="1100" b="1" dirty="0">
                <a:solidFill>
                  <a:srgbClr val="7030A0"/>
                </a:solidFill>
                <a:latin typeface="Times New Roman" panose="02020603050405020304" pitchFamily="18" charset="0"/>
                <a:cs typeface="Times New Roman" panose="02020603050405020304" pitchFamily="18" charset="0"/>
              </a:rPr>
              <a:t>A consulter</a:t>
            </a:r>
          </a:p>
          <a:p>
            <a:pPr algn="just"/>
            <a:endParaRPr lang="fr-FR" sz="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fr-FR" sz="1100" b="1" i="0" strike="noStrike" dirty="0">
                <a:effectLst/>
                <a:latin typeface="Times New Roman" panose="02020603050405020304" pitchFamily="18" charset="0"/>
                <a:cs typeface="Times New Roman" panose="02020603050405020304" pitchFamily="18" charset="0"/>
              </a:rPr>
              <a:t>L. Pierson, </a:t>
            </a:r>
            <a:r>
              <a:rPr lang="fr-FR" sz="1100" b="1" i="0" strike="noStrike" dirty="0" err="1">
                <a:effectLst/>
                <a:latin typeface="Times New Roman" panose="02020603050405020304" pitchFamily="18" charset="0"/>
                <a:cs typeface="Times New Roman" panose="02020603050405020304" pitchFamily="18" charset="0"/>
              </a:rPr>
              <a:t>grapho</a:t>
            </a:r>
            <a:r>
              <a:rPr lang="fr-FR" sz="1100" b="1" i="0" strike="noStrike" dirty="0">
                <a:effectLst/>
                <a:latin typeface="Times New Roman" panose="02020603050405020304" pitchFamily="18" charset="0"/>
                <a:cs typeface="Times New Roman" panose="02020603050405020304" pitchFamily="18" charset="0"/>
              </a:rPr>
              <a:t>-pédagogue</a:t>
            </a:r>
          </a:p>
          <a:p>
            <a:pPr marL="171450" indent="-171450" algn="just">
              <a:buFont typeface="Wingdings" panose="05000000000000000000" pitchFamily="2" charset="2"/>
              <a:buChar char="!"/>
            </a:pPr>
            <a:r>
              <a:rPr lang="fr-FR" sz="1100" i="0" u="none" strike="noStrike" dirty="0">
                <a:effectLst/>
                <a:latin typeface="Times New Roman" panose="02020603050405020304" pitchFamily="18" charset="0"/>
                <a:cs typeface="Times New Roman" panose="02020603050405020304" pitchFamily="18" charset="0"/>
                <a:hlinkClick r:id="rId18"/>
              </a:rPr>
              <a:t>Ressources </a:t>
            </a:r>
            <a:r>
              <a:rPr lang="fr-FR" sz="1100" dirty="0">
                <a:latin typeface="Times New Roman" panose="02020603050405020304" pitchFamily="18" charset="0"/>
                <a:cs typeface="Times New Roman" panose="02020603050405020304" pitchFamily="18" charset="0"/>
                <a:hlinkClick r:id="rId18"/>
              </a:rPr>
              <a:t>pour une rééducation de l’écriture</a:t>
            </a:r>
            <a:r>
              <a:rPr lang="fr-FR" sz="1100" dirty="0">
                <a:latin typeface="Times New Roman" panose="02020603050405020304" pitchFamily="18" charset="0"/>
                <a:cs typeface="Times New Roman" panose="02020603050405020304" pitchFamily="18" charset="0"/>
              </a:rPr>
              <a:t> (photos et vidéos)</a:t>
            </a:r>
            <a:endParaRPr lang="fr-FR" sz="1100" i="0" u="none" strike="noStrike" dirty="0">
              <a:effectLst/>
              <a:latin typeface="Times New Roman" panose="02020603050405020304" pitchFamily="18" charset="0"/>
              <a:cs typeface="Times New Roman" panose="02020603050405020304" pitchFamily="18" charset="0"/>
            </a:endParaRPr>
          </a:p>
          <a:p>
            <a:pPr algn="just"/>
            <a:endParaRPr lang="fr-FR" sz="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fr-FR" sz="1100" b="1" dirty="0">
                <a:latin typeface="Times New Roman" panose="02020603050405020304" pitchFamily="18" charset="0"/>
                <a:cs typeface="Times New Roman" panose="02020603050405020304" pitchFamily="18" charset="0"/>
              </a:rPr>
              <a:t>D</a:t>
            </a:r>
            <a:r>
              <a:rPr lang="fr-FR" sz="1100" b="1" i="0" strike="noStrike" dirty="0">
                <a:effectLst/>
                <a:latin typeface="Times New Roman" panose="02020603050405020304" pitchFamily="18" charset="0"/>
                <a:cs typeface="Times New Roman" panose="02020603050405020304" pitchFamily="18" charset="0"/>
              </a:rPr>
              <a:t>. Dumont, </a:t>
            </a:r>
            <a:r>
              <a:rPr lang="fr-FR" sz="1100" b="1" i="0" strike="noStrike" dirty="0" err="1">
                <a:effectLst/>
                <a:latin typeface="Times New Roman" panose="02020603050405020304" pitchFamily="18" charset="0"/>
                <a:cs typeface="Times New Roman" panose="02020603050405020304" pitchFamily="18" charset="0"/>
              </a:rPr>
              <a:t>grapho</a:t>
            </a:r>
            <a:r>
              <a:rPr lang="fr-FR" sz="1100" b="1" i="0" strike="noStrike" dirty="0">
                <a:effectLst/>
                <a:latin typeface="Times New Roman" panose="02020603050405020304" pitchFamily="18" charset="0"/>
                <a:cs typeface="Times New Roman" panose="02020603050405020304" pitchFamily="18" charset="0"/>
              </a:rPr>
              <a:t>-thérapeute</a:t>
            </a:r>
          </a:p>
          <a:p>
            <a:pPr marL="171450" indent="-171450" algn="just">
              <a:buFont typeface="Wingdings" panose="05000000000000000000" pitchFamily="2" charset="2"/>
              <a:buChar char="!"/>
            </a:pPr>
            <a:r>
              <a:rPr lang="fr-FR" sz="1100" i="0" u="none" strike="noStrike" dirty="0">
                <a:effectLst/>
                <a:latin typeface="Times New Roman" panose="02020603050405020304" pitchFamily="18" charset="0"/>
                <a:cs typeface="Times New Roman" panose="02020603050405020304" pitchFamily="18" charset="0"/>
                <a:hlinkClick r:id="rId19"/>
              </a:rPr>
              <a:t>Site dédié au geste d’éc</a:t>
            </a:r>
            <a:r>
              <a:rPr lang="fr-FR" sz="1100" dirty="0">
                <a:latin typeface="Times New Roman" panose="02020603050405020304" pitchFamily="18" charset="0"/>
                <a:cs typeface="Times New Roman" panose="02020603050405020304" pitchFamily="18" charset="0"/>
                <a:hlinkClick r:id="rId19"/>
              </a:rPr>
              <a:t>riture</a:t>
            </a:r>
            <a:endParaRPr lang="fr-FR" sz="1100" i="0" u="none" strike="noStrike" dirty="0">
              <a:effectLst/>
              <a:latin typeface="Times New Roman" panose="02020603050405020304" pitchFamily="18" charset="0"/>
              <a:cs typeface="Times New Roman" panose="02020603050405020304" pitchFamily="18" charset="0"/>
            </a:endParaRPr>
          </a:p>
          <a:p>
            <a:pPr algn="just"/>
            <a:endParaRPr lang="fr-FR" sz="500" b="1" dirty="0">
              <a:solidFill>
                <a:srgbClr val="7030A0"/>
              </a:solidFill>
              <a:latin typeface="Times New Roman" panose="02020603050405020304" pitchFamily="18" charset="0"/>
              <a:cs typeface="Times New Roman" panose="02020603050405020304" pitchFamily="18" charset="0"/>
            </a:endParaRPr>
          </a:p>
          <a:p>
            <a:pPr algn="just"/>
            <a:r>
              <a:rPr lang="fr-FR" sz="1100" b="1" dirty="0">
                <a:solidFill>
                  <a:srgbClr val="7030A0"/>
                </a:solidFill>
                <a:latin typeface="Times New Roman" panose="02020603050405020304" pitchFamily="18" charset="0"/>
                <a:cs typeface="Times New Roman" panose="02020603050405020304" pitchFamily="18" charset="0"/>
              </a:rPr>
              <a:t>A découvrir ou redécouvrir</a:t>
            </a:r>
          </a:p>
          <a:p>
            <a:pPr algn="just"/>
            <a:endParaRPr lang="fr-FR" sz="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fr-FR" sz="1100" b="1" i="0" strike="noStrike" dirty="0">
                <a:effectLst/>
                <a:latin typeface="Times New Roman" panose="02020603050405020304" pitchFamily="18" charset="0"/>
                <a:cs typeface="Times New Roman" panose="02020603050405020304" pitchFamily="18" charset="0"/>
              </a:rPr>
              <a:t>Lettre académique</a:t>
            </a:r>
            <a:r>
              <a:rPr lang="fr-FR" sz="1100" i="0" strike="noStrike" dirty="0">
                <a:effectLst/>
                <a:latin typeface="Times New Roman" panose="02020603050405020304" pitchFamily="18" charset="0"/>
                <a:cs typeface="Times New Roman" panose="02020603050405020304" pitchFamily="18" charset="0"/>
              </a:rPr>
              <a:t> (partie principe alphabétique =&gt; connaissance des lettres)</a:t>
            </a:r>
            <a:endParaRPr lang="fr-FR" sz="1100" b="1" i="0" strike="noStrike" dirty="0">
              <a:effectLst/>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
            </a:pPr>
            <a:r>
              <a:rPr lang="fr-FR" sz="1100" i="0" u="none" strike="noStrike" dirty="0">
                <a:effectLst/>
                <a:latin typeface="Times New Roman" panose="02020603050405020304" pitchFamily="18" charset="0"/>
                <a:cs typeface="Times New Roman" panose="02020603050405020304" pitchFamily="18" charset="0"/>
                <a:hlinkClick r:id="rId20"/>
              </a:rPr>
              <a:t>Lettre académique 2021 : partie « Principe alphabétique »</a:t>
            </a:r>
            <a:endParaRPr lang="fr-FR" sz="1100" i="0" u="none" strike="noStrike" dirty="0">
              <a:effectLst/>
              <a:latin typeface="Times New Roman" panose="02020603050405020304" pitchFamily="18" charset="0"/>
              <a:cs typeface="Times New Roman" panose="02020603050405020304" pitchFamily="18" charset="0"/>
            </a:endParaRPr>
          </a:p>
          <a:p>
            <a:pPr algn="just"/>
            <a:endParaRPr lang="fr-FR" sz="200" i="0" u="none" strike="noStrike" dirty="0">
              <a:effectLst/>
              <a:latin typeface="Times New Roman" panose="02020603050405020304" pitchFamily="18" charset="0"/>
              <a:cs typeface="Times New Roman" panose="02020603050405020304" pitchFamily="18" charset="0"/>
            </a:endParaRPr>
          </a:p>
          <a:p>
            <a:pPr algn="just"/>
            <a:r>
              <a:rPr lang="fr-FR" sz="1100" b="1" dirty="0">
                <a:latin typeface="Times New Roman" panose="02020603050405020304" pitchFamily="18" charset="0"/>
                <a:cs typeface="Times New Roman" panose="02020603050405020304" pitchFamily="18" charset="0"/>
              </a:rPr>
              <a:t>Ressources élaborées par les Missions Maternelles 78, 91, 92, 95</a:t>
            </a:r>
            <a:endParaRPr lang="fr-FR" sz="1100" b="1" i="0" strike="noStrike" dirty="0">
              <a:effectLst/>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
            </a:pPr>
            <a:r>
              <a:rPr lang="fr-FR" sz="1100" i="0" u="none" strike="noStrike" dirty="0">
                <a:effectLst/>
                <a:latin typeface="Times New Roman" panose="02020603050405020304" pitchFamily="18" charset="0"/>
                <a:cs typeface="Times New Roman" panose="02020603050405020304" pitchFamily="18" charset="0"/>
                <a:hlinkClick r:id="rId21"/>
              </a:rPr>
              <a:t>Livre Numérique : C’est parti pour le CP</a:t>
            </a:r>
            <a:endParaRPr lang="fr-FR" sz="1100" dirty="0">
              <a:latin typeface="Times New Roman" panose="02020603050405020304" pitchFamily="18" charset="0"/>
              <a:cs typeface="Times New Roman" panose="02020603050405020304" pitchFamily="18" charset="0"/>
            </a:endParaRPr>
          </a:p>
        </p:txBody>
      </p:sp>
      <p:pic>
        <p:nvPicPr>
          <p:cNvPr id="1026" name="Picture 2" descr="Apprendre à écrire de la petite section à la grande section ">
            <a:hlinkClick r:id="rId7"/>
            <a:extLst>
              <a:ext uri="{FF2B5EF4-FFF2-40B4-BE49-F238E27FC236}">
                <a16:creationId xmlns:a16="http://schemas.microsoft.com/office/drawing/2014/main" id="{4A076E45-5DD8-4B6F-A825-32C591F36362}"/>
              </a:ext>
            </a:extLst>
          </p:cNvPr>
          <p:cNvPicPr>
            <a:picLocks noChangeAspect="1" noChangeArrowheads="1"/>
          </p:cNvPicPr>
          <p:nvPr/>
        </p:nvPicPr>
        <p:blipFill>
          <a:blip r:embed="rId22" cstate="screen">
            <a:extLst>
              <a:ext uri="{28A0092B-C50C-407E-A947-70E740481C1C}">
                <a14:useLocalDpi xmlns:a14="http://schemas.microsoft.com/office/drawing/2010/main"/>
              </a:ext>
            </a:extLst>
          </a:blip>
          <a:srcRect/>
          <a:stretch>
            <a:fillRect/>
          </a:stretch>
        </p:blipFill>
        <p:spPr bwMode="auto">
          <a:xfrm>
            <a:off x="5771754" y="5294427"/>
            <a:ext cx="889279" cy="114979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nseigner à l'école primaire - Le geste d'écriture Ed. 2016">
            <a:hlinkClick r:id="rId9"/>
            <a:extLst>
              <a:ext uri="{FF2B5EF4-FFF2-40B4-BE49-F238E27FC236}">
                <a16:creationId xmlns:a16="http://schemas.microsoft.com/office/drawing/2014/main" id="{22B4FC72-5A91-4544-87DF-24B62BAA3D15}"/>
              </a:ext>
            </a:extLst>
          </p:cNvPr>
          <p:cNvPicPr>
            <a:picLocks noChangeAspect="1" noChangeArrowheads="1"/>
          </p:cNvPicPr>
          <p:nvPr/>
        </p:nvPicPr>
        <p:blipFill>
          <a:blip r:embed="rId23" cstate="screen">
            <a:extLst>
              <a:ext uri="{28A0092B-C50C-407E-A947-70E740481C1C}">
                <a14:useLocalDpi xmlns:a14="http://schemas.microsoft.com/office/drawing/2010/main"/>
              </a:ext>
            </a:extLst>
          </a:blip>
          <a:srcRect/>
          <a:stretch>
            <a:fillRect/>
          </a:stretch>
        </p:blipFill>
        <p:spPr bwMode="auto">
          <a:xfrm>
            <a:off x="6989277" y="5292500"/>
            <a:ext cx="840623" cy="1151720"/>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 4">
            <a:extLst>
              <a:ext uri="{FF2B5EF4-FFF2-40B4-BE49-F238E27FC236}">
                <a16:creationId xmlns:a16="http://schemas.microsoft.com/office/drawing/2014/main" id="{CC0870FE-2FEC-4220-83F7-4BD6CC3E8361}"/>
              </a:ext>
            </a:extLst>
          </p:cNvPr>
          <p:cNvPicPr>
            <a:picLocks noChangeAspect="1"/>
          </p:cNvPicPr>
          <p:nvPr/>
        </p:nvPicPr>
        <p:blipFill rotWithShape="1">
          <a:blip r:embed="rId24" cstate="screen">
            <a:extLst>
              <a:ext uri="{28A0092B-C50C-407E-A947-70E740481C1C}">
                <a14:useLocalDpi xmlns:a14="http://schemas.microsoft.com/office/drawing/2010/main"/>
              </a:ext>
            </a:extLst>
          </a:blip>
          <a:srcRect/>
          <a:stretch/>
        </p:blipFill>
        <p:spPr>
          <a:xfrm>
            <a:off x="6594036" y="1210527"/>
            <a:ext cx="700172" cy="1610920"/>
          </a:xfrm>
          <a:prstGeom prst="rect">
            <a:avLst/>
          </a:prstGeom>
        </p:spPr>
      </p:pic>
      <p:sp>
        <p:nvSpPr>
          <p:cNvPr id="44" name="ZoneTexte 43">
            <a:extLst>
              <a:ext uri="{FF2B5EF4-FFF2-40B4-BE49-F238E27FC236}">
                <a16:creationId xmlns:a16="http://schemas.microsoft.com/office/drawing/2014/main" id="{1CC8A419-A170-43BB-AE17-60EEBFC4B744}"/>
              </a:ext>
            </a:extLst>
          </p:cNvPr>
          <p:cNvSpPr txBox="1"/>
          <p:nvPr/>
        </p:nvSpPr>
        <p:spPr>
          <a:xfrm>
            <a:off x="2177923" y="2870225"/>
            <a:ext cx="5195058" cy="1384995"/>
          </a:xfrm>
          <a:prstGeom prst="rect">
            <a:avLst/>
          </a:prstGeom>
          <a:noFill/>
        </p:spPr>
        <p:txBody>
          <a:bodyPr wrap="square" rtlCol="0">
            <a:spAutoFit/>
          </a:bodyPr>
          <a:lstStyle/>
          <a:p>
            <a:pPr algn="just"/>
            <a:r>
              <a:rPr lang="fr-FR" sz="1200" dirty="0">
                <a:effectLst/>
                <a:latin typeface="Times New Roman" panose="02020603050405020304" pitchFamily="18" charset="0"/>
                <a:ea typeface="Times New Roman" panose="02020603050405020304" pitchFamily="18" charset="0"/>
                <a:cs typeface="Times New Roman" panose="02020603050405020304" pitchFamily="18" charset="0"/>
              </a:rPr>
              <a:t>Cette lettre propose des activités pour connaitre les lettres. Elle revient sur les préalables nécessaires pour apprendre à écrire, donne des éléments de progressivité et présente une séquence d’apprentissage.</a:t>
            </a:r>
          </a:p>
          <a:p>
            <a:pPr algn="just"/>
            <a:endParaRPr lang="fr-FR" sz="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1200" dirty="0">
                <a:latin typeface="Times New Roman" panose="02020603050405020304" pitchFamily="18" charset="0"/>
                <a:ea typeface="Calibri" panose="020F0502020204030204" pitchFamily="34" charset="0"/>
                <a:cs typeface="Times New Roman" panose="02020603050405020304" pitchFamily="18" charset="0"/>
              </a:rPr>
              <a:t>La formation « De la découverte des lettres à leur tracé en cursive » assurée par la Mission Maternelle s’appuiera sur cette lettre.</a:t>
            </a:r>
            <a:endParaRPr lang="fr-FR"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fr-FR" sz="6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fr-FR" sz="1200" dirty="0">
                <a:latin typeface="Times New Roman" panose="02020603050405020304" pitchFamily="18" charset="0"/>
                <a:ea typeface="Calibri" panose="020F0502020204030204" pitchFamily="34" charset="0"/>
                <a:cs typeface="Times New Roman" panose="02020603050405020304" pitchFamily="18" charset="0"/>
              </a:rPr>
              <a:t>Bonne lecture !</a:t>
            </a:r>
          </a:p>
        </p:txBody>
      </p:sp>
    </p:spTree>
    <p:extLst>
      <p:ext uri="{BB962C8B-B14F-4D97-AF65-F5344CB8AC3E}">
        <p14:creationId xmlns:p14="http://schemas.microsoft.com/office/powerpoint/2010/main" val="2312592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 coins arrondis 54">
            <a:extLst>
              <a:ext uri="{FF2B5EF4-FFF2-40B4-BE49-F238E27FC236}">
                <a16:creationId xmlns:a16="http://schemas.microsoft.com/office/drawing/2014/main" id="{06A86C49-B02F-46DE-A1D9-49EC13757C02}"/>
              </a:ext>
            </a:extLst>
          </p:cNvPr>
          <p:cNvSpPr/>
          <p:nvPr/>
        </p:nvSpPr>
        <p:spPr>
          <a:xfrm>
            <a:off x="91226" y="83325"/>
            <a:ext cx="6496646" cy="461665"/>
          </a:xfrm>
          <a:prstGeom prst="roundRect">
            <a:avLst/>
          </a:prstGeom>
          <a:pattFill prst="lgConfetti">
            <a:fgClr>
              <a:srgbClr val="7030A0"/>
            </a:fgClr>
            <a:bgClr>
              <a:schemeClr val="tx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ZoneTexte 56">
            <a:extLst>
              <a:ext uri="{FF2B5EF4-FFF2-40B4-BE49-F238E27FC236}">
                <a16:creationId xmlns:a16="http://schemas.microsoft.com/office/drawing/2014/main" id="{74B2DF27-7915-41E6-A81D-EF9538B72284}"/>
              </a:ext>
            </a:extLst>
          </p:cNvPr>
          <p:cNvSpPr txBox="1"/>
          <p:nvPr/>
        </p:nvSpPr>
        <p:spPr>
          <a:xfrm>
            <a:off x="109737" y="128408"/>
            <a:ext cx="6436848" cy="461665"/>
          </a:xfrm>
          <a:prstGeom prst="rect">
            <a:avLst/>
          </a:prstGeom>
          <a:noFill/>
        </p:spPr>
        <p:txBody>
          <a:bodyPr wrap="square" rtlCol="0">
            <a:spAutoFit/>
          </a:bodyPr>
          <a:lstStyle/>
          <a:p>
            <a:pPr algn="ctr"/>
            <a:r>
              <a:rPr lang="fr-FR" sz="2400" b="1" dirty="0">
                <a:solidFill>
                  <a:schemeClr val="bg1"/>
                </a:solidFill>
                <a:effectLst>
                  <a:outerShdw blurRad="38100" dist="38100" dir="2700000" algn="tl">
                    <a:srgbClr val="000000">
                      <a:alpha val="43137"/>
                    </a:srgbClr>
                  </a:outerShdw>
                </a:effectLst>
                <a:latin typeface="Pristina" panose="03060402040406080204" pitchFamily="66" charset="0"/>
                <a:cs typeface="Times New Roman" panose="02020603050405020304" pitchFamily="18" charset="0"/>
              </a:rPr>
              <a:t>Lettres de l’alphabet</a:t>
            </a:r>
          </a:p>
        </p:txBody>
      </p:sp>
      <p:sp>
        <p:nvSpPr>
          <p:cNvPr id="12" name="ZoneTexte 11">
            <a:extLst>
              <a:ext uri="{FF2B5EF4-FFF2-40B4-BE49-F238E27FC236}">
                <a16:creationId xmlns:a16="http://schemas.microsoft.com/office/drawing/2014/main" id="{FC000B1D-78A3-4B13-8577-AD5BC98F01D7}"/>
              </a:ext>
            </a:extLst>
          </p:cNvPr>
          <p:cNvSpPr txBox="1"/>
          <p:nvPr/>
        </p:nvSpPr>
        <p:spPr>
          <a:xfrm>
            <a:off x="127405" y="651541"/>
            <a:ext cx="6419180" cy="2862322"/>
          </a:xfrm>
          <a:prstGeom prst="rect">
            <a:avLst/>
          </a:prstGeom>
          <a:noFill/>
        </p:spPr>
        <p:txBody>
          <a:bodyPr wrap="square" rtlCol="0">
            <a:spAutoFit/>
          </a:bodyPr>
          <a:lstStyle/>
          <a:p>
            <a:pPr algn="just"/>
            <a:r>
              <a:rPr lang="fr-FR" sz="1200" b="1" dirty="0">
                <a:solidFill>
                  <a:srgbClr val="7030A0"/>
                </a:solidFill>
                <a:latin typeface="Times New Roman" panose="02020603050405020304" pitchFamily="18" charset="0"/>
                <a:cs typeface="Times New Roman" panose="02020603050405020304" pitchFamily="18" charset="0"/>
              </a:rPr>
              <a:t>De la découverte à la connaissance des lettres</a:t>
            </a:r>
          </a:p>
          <a:p>
            <a:pPr algn="just"/>
            <a:endParaRPr lang="fr-FR" sz="800" dirty="0">
              <a:latin typeface="Times New Roman" panose="02020603050405020304" pitchFamily="18" charset="0"/>
              <a:cs typeface="Times New Roman" panose="02020603050405020304" pitchFamily="18" charset="0"/>
            </a:endParaRPr>
          </a:p>
          <a:p>
            <a:pPr algn="just"/>
            <a:r>
              <a:rPr lang="fr-FR" sz="1200" b="1" dirty="0">
                <a:latin typeface="Times New Roman" panose="02020603050405020304" pitchFamily="18" charset="0"/>
                <a:cs typeface="Times New Roman" panose="02020603050405020304" pitchFamily="18" charset="0"/>
              </a:rPr>
              <a:t>Progression</a:t>
            </a:r>
          </a:p>
          <a:p>
            <a:pPr algn="just"/>
            <a:endParaRPr lang="fr-FR" sz="500" b="1" dirty="0">
              <a:latin typeface="Times New Roman" panose="02020603050405020304" pitchFamily="18" charset="0"/>
              <a:cs typeface="Times New Roman" panose="02020603050405020304" pitchFamily="18" charset="0"/>
            </a:endParaRPr>
          </a:p>
          <a:p>
            <a:pPr marL="171450" indent="-171450" algn="just">
              <a:buFont typeface="Symbol" panose="05050102010706020507" pitchFamily="18" charset="2"/>
              <a:buChar char="Þ"/>
            </a:pPr>
            <a:r>
              <a:rPr lang="fr-FR" sz="1200" dirty="0">
                <a:latin typeface="Times New Roman" panose="02020603050405020304" pitchFamily="18" charset="0"/>
                <a:cs typeface="Times New Roman" panose="02020603050405020304" pitchFamily="18" charset="0"/>
              </a:rPr>
              <a:t>Privilégier</a:t>
            </a:r>
          </a:p>
          <a:p>
            <a:pPr algn="just"/>
            <a:r>
              <a:rPr lang="fr-FR" sz="1200" dirty="0">
                <a:latin typeface="Times New Roman" panose="02020603050405020304" pitchFamily="18" charset="0"/>
                <a:cs typeface="Times New Roman" panose="02020603050405020304" pitchFamily="18" charset="0"/>
              </a:rPr>
              <a:t>une approche</a:t>
            </a:r>
          </a:p>
          <a:p>
            <a:pPr algn="just"/>
            <a:r>
              <a:rPr lang="fr-FR" sz="1200" dirty="0">
                <a:latin typeface="Times New Roman" panose="02020603050405020304" pitchFamily="18" charset="0"/>
                <a:cs typeface="Times New Roman" panose="02020603050405020304" pitchFamily="18" charset="0"/>
              </a:rPr>
              <a:t>multisensorielle.</a:t>
            </a:r>
          </a:p>
          <a:p>
            <a:pPr algn="just"/>
            <a:endParaRPr lang="fr-FR" sz="800" dirty="0">
              <a:latin typeface="Times New Roman" panose="02020603050405020304" pitchFamily="18" charset="0"/>
              <a:cs typeface="Times New Roman" panose="02020603050405020304" pitchFamily="18" charset="0"/>
            </a:endParaRPr>
          </a:p>
          <a:p>
            <a:pPr algn="just"/>
            <a:endParaRPr lang="fr-FR" sz="800" dirty="0">
              <a:latin typeface="Times New Roman" panose="02020603050405020304" pitchFamily="18" charset="0"/>
              <a:cs typeface="Times New Roman" panose="02020603050405020304" pitchFamily="18" charset="0"/>
            </a:endParaRPr>
          </a:p>
          <a:p>
            <a:pPr algn="just"/>
            <a:endParaRPr lang="fr-FR" sz="800" dirty="0">
              <a:latin typeface="Times New Roman" panose="02020603050405020304" pitchFamily="18" charset="0"/>
              <a:cs typeface="Times New Roman" panose="02020603050405020304" pitchFamily="18" charset="0"/>
            </a:endParaRPr>
          </a:p>
          <a:p>
            <a:pPr algn="just"/>
            <a:endParaRPr lang="fr-FR" sz="300" dirty="0">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
            </a:pPr>
            <a:r>
              <a:rPr lang="fr-FR" sz="1200" dirty="0">
                <a:latin typeface="Times New Roman" panose="02020603050405020304" pitchFamily="18" charset="0"/>
                <a:cs typeface="Times New Roman" panose="02020603050405020304" pitchFamily="18" charset="0"/>
              </a:rPr>
              <a:t>L’élève garde en mémoire ce qu’il a vécu corporellement (mémoire sensorimotrice). Le passage par l’écriture des lettres va donc favoriser leur mémorisation et le lien existant entre nom, son et graphie (lien entre l’apprentissage haptique et l’apprentissage grapho-moteur).</a:t>
            </a:r>
          </a:p>
          <a:p>
            <a:pPr marL="171450" indent="-171450" algn="just">
              <a:buFont typeface="Wingdings" panose="05000000000000000000" pitchFamily="2" charset="2"/>
              <a:buChar char="!"/>
            </a:pPr>
            <a:r>
              <a:rPr lang="fr-FR" sz="1200" dirty="0">
                <a:latin typeface="Times New Roman" panose="02020603050405020304" pitchFamily="18" charset="0"/>
                <a:cs typeface="Times New Roman" panose="02020603050405020304" pitchFamily="18" charset="0"/>
              </a:rPr>
              <a:t>Le toucher des lettres de diverses matières (mousse, bois, rugueuse, …), les yeux ouverts puis fermés, concourt à l’acquisition du tracé, de leur nom et de leur son. </a:t>
            </a:r>
          </a:p>
          <a:p>
            <a:pPr algn="just"/>
            <a:endParaRPr lang="fr-FR" sz="800" dirty="0">
              <a:latin typeface="Times New Roman" panose="02020603050405020304" pitchFamily="18" charset="0"/>
              <a:cs typeface="Times New Roman" panose="02020603050405020304" pitchFamily="18" charset="0"/>
            </a:endParaRPr>
          </a:p>
          <a:p>
            <a:pPr algn="just"/>
            <a:r>
              <a:rPr lang="fr-FR" sz="1200" b="1" dirty="0">
                <a:latin typeface="Times New Roman" panose="02020603050405020304" pitchFamily="18" charset="0"/>
                <a:cs typeface="Times New Roman" panose="02020603050405020304" pitchFamily="18" charset="0"/>
              </a:rPr>
              <a:t>Connaissance du nom des lettres, du son des lettres, de la forme des lettres</a:t>
            </a:r>
            <a:endParaRPr lang="fr-FR" sz="11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9337987F-6D27-4D3C-A8A0-DFF1F62872DA}"/>
              </a:ext>
            </a:extLst>
          </p:cNvPr>
          <p:cNvSpPr/>
          <p:nvPr/>
        </p:nvSpPr>
        <p:spPr>
          <a:xfrm>
            <a:off x="109737" y="622788"/>
            <a:ext cx="6468748" cy="610680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5" name="Tableau 46">
            <a:extLst>
              <a:ext uri="{FF2B5EF4-FFF2-40B4-BE49-F238E27FC236}">
                <a16:creationId xmlns:a16="http://schemas.microsoft.com/office/drawing/2014/main" id="{7E45950D-06EC-4845-8004-73E7D7B6F790}"/>
              </a:ext>
            </a:extLst>
          </p:cNvPr>
          <p:cNvGraphicFramePr>
            <a:graphicFrameLocks noGrp="1"/>
          </p:cNvGraphicFramePr>
          <p:nvPr>
            <p:extLst>
              <p:ext uri="{D42A27DB-BD31-4B8C-83A1-F6EECF244321}">
                <p14:modId xmlns:p14="http://schemas.microsoft.com/office/powerpoint/2010/main" val="377348714"/>
              </p:ext>
            </p:extLst>
          </p:nvPr>
        </p:nvGraphicFramePr>
        <p:xfrm>
          <a:off x="1365482" y="1236306"/>
          <a:ext cx="5100484" cy="914400"/>
        </p:xfrm>
        <a:graphic>
          <a:graphicData uri="http://schemas.openxmlformats.org/drawingml/2006/table">
            <a:tbl>
              <a:tblPr firstRow="1" bandRow="1">
                <a:tableStyleId>{5C22544A-7EE6-4342-B048-85BDC9FD1C3A}</a:tableStyleId>
              </a:tblPr>
              <a:tblGrid>
                <a:gridCol w="1350842">
                  <a:extLst>
                    <a:ext uri="{9D8B030D-6E8A-4147-A177-3AD203B41FA5}">
                      <a16:colId xmlns:a16="http://schemas.microsoft.com/office/drawing/2014/main" val="2080426620"/>
                    </a:ext>
                  </a:extLst>
                </a:gridCol>
                <a:gridCol w="1654867">
                  <a:extLst>
                    <a:ext uri="{9D8B030D-6E8A-4147-A177-3AD203B41FA5}">
                      <a16:colId xmlns:a16="http://schemas.microsoft.com/office/drawing/2014/main" val="1604376331"/>
                    </a:ext>
                  </a:extLst>
                </a:gridCol>
                <a:gridCol w="2094775">
                  <a:extLst>
                    <a:ext uri="{9D8B030D-6E8A-4147-A177-3AD203B41FA5}">
                      <a16:colId xmlns:a16="http://schemas.microsoft.com/office/drawing/2014/main" val="3048968912"/>
                    </a:ext>
                  </a:extLst>
                </a:gridCol>
              </a:tblGrid>
              <a:tr h="0">
                <a:tc>
                  <a:txBody>
                    <a:bodyPr/>
                    <a:lstStyle/>
                    <a:p>
                      <a:pPr algn="ctr"/>
                      <a:r>
                        <a:rPr lang="fr-FR" sz="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PS</a:t>
                      </a:r>
                    </a:p>
                  </a:txBody>
                  <a:tcPr>
                    <a:solidFill>
                      <a:srgbClr val="A21E9F"/>
                    </a:solidFill>
                  </a:tcPr>
                </a:tc>
                <a:tc>
                  <a:txBody>
                    <a:bodyPr/>
                    <a:lstStyle/>
                    <a:p>
                      <a:pPr algn="ctr"/>
                      <a:r>
                        <a:rPr lang="fr-FR" sz="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MS</a:t>
                      </a:r>
                    </a:p>
                  </a:txBody>
                  <a:tcPr>
                    <a:solidFill>
                      <a:srgbClr val="A21E9F"/>
                    </a:solidFill>
                  </a:tcPr>
                </a:tc>
                <a:tc>
                  <a:txBody>
                    <a:bodyPr/>
                    <a:lstStyle/>
                    <a:p>
                      <a:pPr algn="ctr"/>
                      <a:r>
                        <a:rPr lang="fr-FR" sz="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GS</a:t>
                      </a:r>
                    </a:p>
                  </a:txBody>
                  <a:tcPr>
                    <a:solidFill>
                      <a:srgbClr val="A21E9F"/>
                    </a:solidFill>
                  </a:tcPr>
                </a:tc>
                <a:extLst>
                  <a:ext uri="{0D108BD9-81ED-4DB2-BD59-A6C34878D82A}">
                    <a16:rowId xmlns:a16="http://schemas.microsoft.com/office/drawing/2014/main" val="384223317"/>
                  </a:ext>
                </a:extLst>
              </a:tr>
              <a:tr h="143649">
                <a:tc>
                  <a:txBody>
                    <a:bodyPr/>
                    <a:lstStyle/>
                    <a:p>
                      <a:r>
                        <a:rPr lang="fr-FR" sz="1200" dirty="0">
                          <a:latin typeface="Times New Roman" panose="02020603050405020304" pitchFamily="18" charset="0"/>
                          <a:cs typeface="Times New Roman" panose="02020603050405020304" pitchFamily="18" charset="0"/>
                        </a:rPr>
                        <a:t>Apprentissage des lettres capitales</a:t>
                      </a:r>
                    </a:p>
                  </a:txBody>
                  <a:tcPr>
                    <a:solidFill>
                      <a:srgbClr val="FEDEFC"/>
                    </a:solidFill>
                  </a:tcPr>
                </a:tc>
                <a:tc>
                  <a:txBody>
                    <a:bodyPr/>
                    <a:lstStyle/>
                    <a:p>
                      <a:r>
                        <a:rPr lang="fr-FR" sz="1200" dirty="0">
                          <a:latin typeface="Times New Roman" panose="02020603050405020304" pitchFamily="18" charset="0"/>
                          <a:cs typeface="Times New Roman" panose="02020603050405020304" pitchFamily="18" charset="0"/>
                        </a:rPr>
                        <a:t>Correspondance entre les lettres capitales et les lettres scriptes</a:t>
                      </a:r>
                    </a:p>
                  </a:txBody>
                  <a:tcPr>
                    <a:solidFill>
                      <a:srgbClr val="FEDEFC"/>
                    </a:solidFill>
                  </a:tcPr>
                </a:tc>
                <a:tc>
                  <a:txBody>
                    <a:bodyPr/>
                    <a:lstStyle/>
                    <a:p>
                      <a:r>
                        <a:rPr lang="fr-FR" sz="1200" dirty="0">
                          <a:latin typeface="Times New Roman" panose="02020603050405020304" pitchFamily="18" charset="0"/>
                          <a:cs typeface="Times New Roman" panose="02020603050405020304" pitchFamily="18" charset="0"/>
                        </a:rPr>
                        <a:t>Correspondances entre les lettres capitales, les lettres scriptes et les lettres cursives.</a:t>
                      </a:r>
                    </a:p>
                  </a:txBody>
                  <a:tcPr>
                    <a:solidFill>
                      <a:srgbClr val="FEDEFC"/>
                    </a:solidFill>
                  </a:tcPr>
                </a:tc>
                <a:extLst>
                  <a:ext uri="{0D108BD9-81ED-4DB2-BD59-A6C34878D82A}">
                    <a16:rowId xmlns:a16="http://schemas.microsoft.com/office/drawing/2014/main" val="3420226113"/>
                  </a:ext>
                </a:extLst>
              </a:tr>
            </a:tbl>
          </a:graphicData>
        </a:graphic>
      </p:graphicFrame>
      <p:graphicFrame>
        <p:nvGraphicFramePr>
          <p:cNvPr id="16" name="Tableau 10">
            <a:extLst>
              <a:ext uri="{FF2B5EF4-FFF2-40B4-BE49-F238E27FC236}">
                <a16:creationId xmlns:a16="http://schemas.microsoft.com/office/drawing/2014/main" id="{04A953FF-123C-4BDA-B024-F4F998CA1965}"/>
              </a:ext>
            </a:extLst>
          </p:cNvPr>
          <p:cNvGraphicFramePr>
            <a:graphicFrameLocks noGrp="1"/>
          </p:cNvGraphicFramePr>
          <p:nvPr>
            <p:extLst>
              <p:ext uri="{D42A27DB-BD31-4B8C-83A1-F6EECF244321}">
                <p14:modId xmlns:p14="http://schemas.microsoft.com/office/powerpoint/2010/main" val="2535475851"/>
              </p:ext>
            </p:extLst>
          </p:nvPr>
        </p:nvGraphicFramePr>
        <p:xfrm>
          <a:off x="216463" y="3504768"/>
          <a:ext cx="6284327" cy="3139440"/>
        </p:xfrm>
        <a:graphic>
          <a:graphicData uri="http://schemas.openxmlformats.org/drawingml/2006/table">
            <a:tbl>
              <a:tblPr firstRow="1" bandRow="1">
                <a:tableStyleId>{5C22544A-7EE6-4342-B048-85BDC9FD1C3A}</a:tableStyleId>
              </a:tblPr>
              <a:tblGrid>
                <a:gridCol w="1721155">
                  <a:extLst>
                    <a:ext uri="{9D8B030D-6E8A-4147-A177-3AD203B41FA5}">
                      <a16:colId xmlns:a16="http://schemas.microsoft.com/office/drawing/2014/main" val="1795578797"/>
                    </a:ext>
                  </a:extLst>
                </a:gridCol>
                <a:gridCol w="1868638">
                  <a:extLst>
                    <a:ext uri="{9D8B030D-6E8A-4147-A177-3AD203B41FA5}">
                      <a16:colId xmlns:a16="http://schemas.microsoft.com/office/drawing/2014/main" val="3993053577"/>
                    </a:ext>
                  </a:extLst>
                </a:gridCol>
                <a:gridCol w="1347267">
                  <a:extLst>
                    <a:ext uri="{9D8B030D-6E8A-4147-A177-3AD203B41FA5}">
                      <a16:colId xmlns:a16="http://schemas.microsoft.com/office/drawing/2014/main" val="580358347"/>
                    </a:ext>
                  </a:extLst>
                </a:gridCol>
                <a:gridCol w="1347267">
                  <a:extLst>
                    <a:ext uri="{9D8B030D-6E8A-4147-A177-3AD203B41FA5}">
                      <a16:colId xmlns:a16="http://schemas.microsoft.com/office/drawing/2014/main" val="3779506640"/>
                    </a:ext>
                  </a:extLst>
                </a:gridCol>
              </a:tblGrid>
              <a:tr h="175911">
                <a:tc rowSpan="2">
                  <a:txBody>
                    <a:bodyPr/>
                    <a:lstStyle/>
                    <a:p>
                      <a:pPr algn="ctr"/>
                      <a:r>
                        <a:rPr lang="fr-FR" sz="1200" dirty="0">
                          <a:latin typeface="Times New Roman" panose="02020603050405020304" pitchFamily="18" charset="0"/>
                          <a:cs typeface="Times New Roman" panose="02020603050405020304" pitchFamily="18" charset="0"/>
                        </a:rPr>
                        <a:t>Nom des Lettres</a:t>
                      </a:r>
                    </a:p>
                  </a:txBody>
                  <a:tcPr anchor="ctr">
                    <a:solidFill>
                      <a:srgbClr val="A21E9F"/>
                    </a:solidFill>
                  </a:tcPr>
                </a:tc>
                <a:tc rowSpan="2">
                  <a:txBody>
                    <a:bodyPr/>
                    <a:lstStyle/>
                    <a:p>
                      <a:pPr algn="ctr"/>
                      <a:r>
                        <a:rPr lang="fr-FR" sz="1200" dirty="0">
                          <a:latin typeface="Times New Roman" panose="02020603050405020304" pitchFamily="18" charset="0"/>
                          <a:cs typeface="Times New Roman" panose="02020603050405020304" pitchFamily="18" charset="0"/>
                        </a:rPr>
                        <a:t>Son des Lettres</a:t>
                      </a:r>
                    </a:p>
                  </a:txBody>
                  <a:tcPr anchor="ctr">
                    <a:lnR w="12700" cap="flat" cmpd="sng" algn="ctr">
                      <a:solidFill>
                        <a:schemeClr val="bg1"/>
                      </a:solidFill>
                      <a:prstDash val="solid"/>
                      <a:round/>
                      <a:headEnd type="none" w="med" len="med"/>
                      <a:tailEnd type="none" w="med" len="med"/>
                    </a:lnR>
                    <a:solidFill>
                      <a:srgbClr val="A21E9F"/>
                    </a:solidFill>
                  </a:tcPr>
                </a:tc>
                <a:tc gridSpan="2">
                  <a:txBody>
                    <a:bodyPr/>
                    <a:lstStyle/>
                    <a:p>
                      <a:pPr algn="ctr"/>
                      <a:r>
                        <a:rPr lang="fr-FR" sz="1200" dirty="0">
                          <a:latin typeface="Times New Roman" panose="02020603050405020304" pitchFamily="18" charset="0"/>
                          <a:cs typeface="Times New Roman" panose="02020603050405020304" pitchFamily="18" charset="0"/>
                        </a:rPr>
                        <a:t>Forme des Lettres</a:t>
                      </a:r>
                    </a:p>
                  </a:txBody>
                  <a:tcPr>
                    <a:lnL w="12700" cap="flat" cmpd="sng" algn="ctr">
                      <a:solidFill>
                        <a:schemeClr val="bg1"/>
                      </a:solidFill>
                      <a:prstDash val="solid"/>
                      <a:round/>
                      <a:headEnd type="none" w="med" len="med"/>
                      <a:tailEnd type="none" w="med" len="med"/>
                    </a:lnL>
                    <a:solidFill>
                      <a:srgbClr val="A21E9F"/>
                    </a:solidFill>
                  </a:tcPr>
                </a:tc>
                <a:tc hMerge="1">
                  <a:txBody>
                    <a:bodyPr/>
                    <a:lstStyle/>
                    <a:p>
                      <a:endParaRPr lang="fr-FR"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12037658"/>
                  </a:ext>
                </a:extLst>
              </a:tr>
              <a:tr h="201967">
                <a:tc vMerge="1">
                  <a:txBody>
                    <a:bodyPr/>
                    <a:lstStyle/>
                    <a:p>
                      <a:endParaRPr lang="fr-FR" sz="1100" dirty="0">
                        <a:latin typeface="Times New Roman" panose="02020603050405020304" pitchFamily="18" charset="0"/>
                        <a:cs typeface="Times New Roman" panose="02020603050405020304" pitchFamily="18" charset="0"/>
                      </a:endParaRPr>
                    </a:p>
                  </a:txBody>
                  <a:tcPr/>
                </a:tc>
                <a:tc vMerge="1">
                  <a:txBody>
                    <a:bodyPr/>
                    <a:lstStyle/>
                    <a:p>
                      <a:endParaRPr lang="fr-FR" sz="1100" dirty="0">
                        <a:latin typeface="Times New Roman" panose="02020603050405020304" pitchFamily="18" charset="0"/>
                        <a:cs typeface="Times New Roman" panose="02020603050405020304" pitchFamily="18" charset="0"/>
                      </a:endParaRPr>
                    </a:p>
                  </a:txBody>
                  <a:tcPr/>
                </a:tc>
                <a:tc>
                  <a:txBody>
                    <a:bodyPr/>
                    <a:lstStyle/>
                    <a:p>
                      <a:pPr algn="ctr"/>
                      <a:r>
                        <a:rPr lang="fr-FR" sz="1100" dirty="0">
                          <a:solidFill>
                            <a:schemeClr val="tx1"/>
                          </a:solidFill>
                          <a:latin typeface="Times New Roman" panose="02020603050405020304" pitchFamily="18" charset="0"/>
                          <a:cs typeface="Times New Roman" panose="02020603050405020304" pitchFamily="18" charset="0"/>
                        </a:rPr>
                        <a:t>Composante visuelle</a:t>
                      </a:r>
                    </a:p>
                  </a:txBody>
                  <a:tcPr>
                    <a:lnL w="12700" cap="flat" cmpd="sng" algn="ctr">
                      <a:solidFill>
                        <a:schemeClr val="bg1"/>
                      </a:solidFill>
                      <a:prstDash val="solid"/>
                      <a:round/>
                      <a:headEnd type="none" w="med" len="med"/>
                      <a:tailEnd type="none" w="med" len="med"/>
                    </a:lnL>
                    <a:solidFill>
                      <a:srgbClr val="FEB8F7"/>
                    </a:solidFill>
                  </a:tcPr>
                </a:tc>
                <a:tc>
                  <a:txBody>
                    <a:bodyPr/>
                    <a:lstStyle/>
                    <a:p>
                      <a:pPr algn="ctr"/>
                      <a:r>
                        <a:rPr lang="fr-FR" sz="1100" dirty="0">
                          <a:solidFill>
                            <a:schemeClr val="tx1"/>
                          </a:solidFill>
                          <a:latin typeface="Times New Roman" panose="02020603050405020304" pitchFamily="18" charset="0"/>
                          <a:cs typeface="Times New Roman" panose="02020603050405020304" pitchFamily="18" charset="0"/>
                        </a:rPr>
                        <a:t>Composante motrice</a:t>
                      </a:r>
                    </a:p>
                  </a:txBody>
                  <a:tcPr>
                    <a:solidFill>
                      <a:srgbClr val="FEB8F7"/>
                    </a:solidFill>
                  </a:tcPr>
                </a:tc>
                <a:extLst>
                  <a:ext uri="{0D108BD9-81ED-4DB2-BD59-A6C34878D82A}">
                    <a16:rowId xmlns:a16="http://schemas.microsoft.com/office/drawing/2014/main" val="4267181198"/>
                  </a:ext>
                </a:extLst>
              </a:tr>
              <a:tr h="1548402">
                <a:tc gridSpan="2">
                  <a:txBody>
                    <a:bodyPr/>
                    <a:lstStyle/>
                    <a:p>
                      <a:pPr marL="171450" indent="-171450" algn="just">
                        <a:buFont typeface="Wingdings" panose="05000000000000000000" pitchFamily="2" charset="2"/>
                        <a:buChar char="Ø"/>
                      </a:pPr>
                      <a:r>
                        <a:rPr lang="fr-FR" sz="1100" dirty="0">
                          <a:latin typeface="Times New Roman" panose="02020603050405020304" pitchFamily="18" charset="0"/>
                          <a:cs typeface="Times New Roman" panose="02020603050405020304" pitchFamily="18" charset="0"/>
                        </a:rPr>
                        <a:t>Utiliser le prénom (dès la PS) en support de travail (repérer/nommer/bruiter l’initiale, nommer/bruiter les lettres, observer la longueur des prénoms, dénombrer les lettres, …).</a:t>
                      </a: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100" dirty="0" err="1">
                          <a:latin typeface="Times New Roman" panose="02020603050405020304" pitchFamily="18" charset="0"/>
                          <a:cs typeface="Times New Roman" panose="02020603050405020304" pitchFamily="18" charset="0"/>
                          <a:hlinkClick r:id="rId2"/>
                        </a:rPr>
                        <a:t>Phonémiser</a:t>
                      </a:r>
                      <a:r>
                        <a:rPr lang="fr-FR" sz="1100" dirty="0">
                          <a:latin typeface="Times New Roman" panose="02020603050405020304" pitchFamily="18" charset="0"/>
                          <a:cs typeface="Times New Roman" panose="02020603050405020304" pitchFamily="18" charset="0"/>
                          <a:hlinkClick r:id="rId2"/>
                        </a:rPr>
                        <a:t> le prénom</a:t>
                      </a:r>
                      <a:r>
                        <a:rPr lang="fr-FR" sz="1100" dirty="0">
                          <a:latin typeface="Times New Roman" panose="02020603050405020304" pitchFamily="18" charset="0"/>
                          <a:cs typeface="Times New Roman" panose="02020603050405020304" pitchFamily="18" charset="0"/>
                        </a:rPr>
                        <a:t> </a:t>
                      </a: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100" dirty="0">
                          <a:latin typeface="Times New Roman" panose="02020603050405020304" pitchFamily="18" charset="0"/>
                          <a:cs typeface="Times New Roman" panose="02020603050405020304" pitchFamily="18" charset="0"/>
                        </a:rPr>
                        <a:t>Enseigner la comptine de l’alphabet puis s’entraîner à nommer et bruiter les lettres </a:t>
                      </a:r>
                      <a:r>
                        <a:rPr lang="fr-FR" sz="1100" dirty="0">
                          <a:solidFill>
                            <a:schemeClr val="tx1"/>
                          </a:solidFill>
                          <a:latin typeface="Times New Roman" panose="02020603050405020304" pitchFamily="18" charset="0"/>
                          <a:cs typeface="Times New Roman" panose="02020603050405020304" pitchFamily="18" charset="0"/>
                        </a:rPr>
                        <a:t>isolées</a:t>
                      </a:r>
                      <a:r>
                        <a:rPr lang="fr-FR" sz="1100" dirty="0">
                          <a:solidFill>
                            <a:srgbClr val="FF0000"/>
                          </a:solidFill>
                          <a:latin typeface="Times New Roman" panose="02020603050405020304" pitchFamily="18" charset="0"/>
                          <a:cs typeface="Times New Roman" panose="02020603050405020304" pitchFamily="18" charset="0"/>
                        </a:rPr>
                        <a:t>.</a:t>
                      </a:r>
                    </a:p>
                    <a:p>
                      <a:pPr marL="171450" indent="-171450" algn="just">
                        <a:buFont typeface="Wingdings" panose="05000000000000000000" pitchFamily="2" charset="2"/>
                        <a:buChar char="Ø"/>
                      </a:pPr>
                      <a:r>
                        <a:rPr lang="fr-FR" sz="1100" dirty="0">
                          <a:latin typeface="Times New Roman" panose="02020603050405020304" pitchFamily="18" charset="0"/>
                          <a:cs typeface="Times New Roman" panose="02020603050405020304" pitchFamily="18" charset="0"/>
                        </a:rPr>
                        <a:t>Jouer : Jeu de l’ophtalmo, Jeu de l’oie des lettres (nommer et bruiter la lettre sur laquelle arrive le pion), Jeu de la marchande de lettres (commander des lettres pour écrire un mot à un autre élève en indiquant le nom et le son), Jeu de Kim visuels, Loto, Memory, Domino, Mistigri, etc.</a:t>
                      </a:r>
                    </a:p>
                    <a:p>
                      <a:pPr marL="171450" indent="-171450" algn="just">
                        <a:buFont typeface="Wingdings" panose="05000000000000000000" pitchFamily="2" charset="2"/>
                        <a:buChar char="Ø"/>
                      </a:pPr>
                      <a:r>
                        <a:rPr lang="fr-FR" sz="1100" dirty="0">
                          <a:latin typeface="Times New Roman" panose="02020603050405020304" pitchFamily="18" charset="0"/>
                          <a:cs typeface="Times New Roman" panose="02020603050405020304" pitchFamily="18" charset="0"/>
                        </a:rPr>
                        <a:t>Lire des abécédaires et en créer.</a:t>
                      </a: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100" dirty="0" err="1">
                          <a:latin typeface="Times New Roman" panose="02020603050405020304" pitchFamily="18" charset="0"/>
                          <a:cs typeface="Times New Roman" panose="02020603050405020304" pitchFamily="18" charset="0"/>
                        </a:rPr>
                        <a:t>Phonémiser</a:t>
                      </a:r>
                      <a:r>
                        <a:rPr lang="fr-FR" sz="1100" dirty="0">
                          <a:latin typeface="Times New Roman" panose="02020603050405020304" pitchFamily="18" charset="0"/>
                          <a:cs typeface="Times New Roman" panose="02020603050405020304" pitchFamily="18" charset="0"/>
                        </a:rPr>
                        <a:t> les mots familiers.</a:t>
                      </a:r>
                    </a:p>
                  </a:txBody>
                  <a:tcPr>
                    <a:solidFill>
                      <a:srgbClr val="FEDEFC"/>
                    </a:solidFill>
                  </a:tcPr>
                </a:tc>
                <a:tc hMerge="1">
                  <a:txBody>
                    <a:bodyPr/>
                    <a:lstStyle/>
                    <a:p>
                      <a:endParaRPr lang="fr-FR"/>
                    </a:p>
                  </a:txBody>
                  <a:tcPr/>
                </a:tc>
                <a:tc>
                  <a:txBody>
                    <a:bodyPr/>
                    <a:lstStyle/>
                    <a:p>
                      <a:pPr marL="171450" indent="-171450">
                        <a:buFont typeface="Wingdings" panose="05000000000000000000" pitchFamily="2" charset="2"/>
                        <a:buChar char="Ø"/>
                      </a:pPr>
                      <a:r>
                        <a:rPr lang="fr-FR" sz="1100" dirty="0">
                          <a:latin typeface="Times New Roman" panose="02020603050405020304" pitchFamily="18" charset="0"/>
                          <a:cs typeface="Times New Roman" panose="02020603050405020304" pitchFamily="18" charset="0"/>
                        </a:rPr>
                        <a:t>Privilégier une exploration multisensorielle.</a:t>
                      </a:r>
                    </a:p>
                    <a:p>
                      <a:pPr marL="171450" indent="-171450">
                        <a:buFont typeface="Wingdings" panose="05000000000000000000" pitchFamily="2" charset="2"/>
                        <a:buChar char="Ø"/>
                      </a:pPr>
                      <a:r>
                        <a:rPr lang="fr-FR" sz="1100" dirty="0">
                          <a:latin typeface="Times New Roman" panose="02020603050405020304" pitchFamily="18" charset="0"/>
                          <a:cs typeface="Times New Roman" panose="02020603050405020304" pitchFamily="18" charset="0"/>
                        </a:rPr>
                        <a:t>Exemple : Dissimuler des lettres en relief dans une boîte. L’enfant essaie d’en reconnaître à l’aveugle, il s’exprime sur ses caractéristiques.</a:t>
                      </a:r>
                    </a:p>
                  </a:txBody>
                  <a:tcPr>
                    <a:solidFill>
                      <a:srgbClr val="FEDEFC"/>
                    </a:solidFill>
                  </a:tcPr>
                </a:tc>
                <a:tc>
                  <a:txBody>
                    <a:bodyPr/>
                    <a:lstStyle/>
                    <a:p>
                      <a:pPr marL="171450" indent="-171450">
                        <a:buFont typeface="Wingdings" panose="05000000000000000000" pitchFamily="2" charset="2"/>
                        <a:buChar char="Ø"/>
                      </a:pPr>
                      <a:r>
                        <a:rPr lang="fr-FR" sz="1100" dirty="0">
                          <a:latin typeface="Times New Roman" panose="02020603050405020304" pitchFamily="18" charset="0"/>
                          <a:cs typeface="Times New Roman" panose="02020603050405020304" pitchFamily="18" charset="0"/>
                        </a:rPr>
                        <a:t>Tenir compte de </a:t>
                      </a:r>
                      <a:r>
                        <a:rPr lang="fr-FR" sz="1100" dirty="0">
                          <a:solidFill>
                            <a:schemeClr val="tx1"/>
                          </a:solidFill>
                          <a:latin typeface="Times New Roman" panose="02020603050405020304" pitchFamily="18" charset="0"/>
                          <a:cs typeface="Times New Roman" panose="02020603050405020304" pitchFamily="18" charset="0"/>
                        </a:rPr>
                        <a:t>la maturité nerveuse des enfants.</a:t>
                      </a:r>
                    </a:p>
                    <a:p>
                      <a:pPr marL="171450" indent="-171450">
                        <a:buFont typeface="Wingdings" panose="05000000000000000000" pitchFamily="2" charset="2"/>
                        <a:buChar char="Ø"/>
                      </a:pPr>
                      <a:r>
                        <a:rPr lang="fr-FR" sz="1100" dirty="0">
                          <a:solidFill>
                            <a:schemeClr val="tx1"/>
                          </a:solidFill>
                          <a:latin typeface="Times New Roman" panose="02020603050405020304" pitchFamily="18" charset="0"/>
                          <a:cs typeface="Times New Roman" panose="02020603050405020304" pitchFamily="18" charset="0"/>
                        </a:rPr>
                        <a:t>Commencer par des tracés sur des grands formats pour aller vers des plus petits.</a:t>
                      </a:r>
                    </a:p>
                    <a:p>
                      <a:pPr marL="171450" indent="-171450">
                        <a:buFont typeface="Wingdings" panose="05000000000000000000" pitchFamily="2" charset="2"/>
                        <a:buChar char="Ø"/>
                      </a:pPr>
                      <a:r>
                        <a:rPr lang="fr-FR" sz="1100" dirty="0">
                          <a:solidFill>
                            <a:schemeClr val="tx1"/>
                          </a:solidFill>
                          <a:latin typeface="Times New Roman" panose="02020603050405020304" pitchFamily="18" charset="0"/>
                          <a:cs typeface="Times New Roman" panose="02020603050405020304" pitchFamily="18" charset="0"/>
                        </a:rPr>
                        <a:t>Verbaliser le tracé pendant le mouvement par l’enseignant.</a:t>
                      </a:r>
                    </a:p>
                  </a:txBody>
                  <a:tcPr>
                    <a:solidFill>
                      <a:srgbClr val="FEDEFC"/>
                    </a:solidFill>
                  </a:tcPr>
                </a:tc>
                <a:extLst>
                  <a:ext uri="{0D108BD9-81ED-4DB2-BD59-A6C34878D82A}">
                    <a16:rowId xmlns:a16="http://schemas.microsoft.com/office/drawing/2014/main" val="3077973255"/>
                  </a:ext>
                </a:extLst>
              </a:tr>
            </a:tbl>
          </a:graphicData>
        </a:graphic>
      </p:graphicFrame>
      <p:pic>
        <p:nvPicPr>
          <p:cNvPr id="2" name="Picture 2">
            <a:hlinkClick r:id="rId3"/>
            <a:extLst>
              <a:ext uri="{FF2B5EF4-FFF2-40B4-BE49-F238E27FC236}">
                <a16:creationId xmlns:a16="http://schemas.microsoft.com/office/drawing/2014/main" id="{DA443F47-3EB3-40EC-A088-69F40714BCA2}"/>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596543" y="180144"/>
            <a:ext cx="1386107" cy="1970562"/>
          </a:xfrm>
          <a:prstGeom prst="rect">
            <a:avLst/>
          </a:prstGeom>
          <a:noFill/>
          <a:extLst>
            <a:ext uri="{909E8E84-426E-40DD-AFC4-6F175D3DCCD1}">
              <a14:hiddenFill xmlns:a14="http://schemas.microsoft.com/office/drawing/2010/main">
                <a:solidFill>
                  <a:srgbClr val="FFFFFF"/>
                </a:solidFill>
              </a14:hiddenFill>
            </a:ext>
          </a:extLst>
        </p:spPr>
      </p:pic>
      <p:sp>
        <p:nvSpPr>
          <p:cNvPr id="35" name="ZoneTexte 34">
            <a:extLst>
              <a:ext uri="{FF2B5EF4-FFF2-40B4-BE49-F238E27FC236}">
                <a16:creationId xmlns:a16="http://schemas.microsoft.com/office/drawing/2014/main" id="{E1A006F1-52F4-47E7-A054-CF2D39D7DC97}"/>
              </a:ext>
            </a:extLst>
          </p:cNvPr>
          <p:cNvSpPr txBox="1"/>
          <p:nvPr/>
        </p:nvSpPr>
        <p:spPr>
          <a:xfrm>
            <a:off x="9503015" y="144724"/>
            <a:ext cx="1426977" cy="1092607"/>
          </a:xfrm>
          <a:prstGeom prst="rect">
            <a:avLst/>
          </a:prstGeom>
          <a:noFill/>
        </p:spPr>
        <p:txBody>
          <a:bodyPr wrap="square" rtlCol="0">
            <a:spAutoFit/>
          </a:bodyPr>
          <a:lstStyle/>
          <a:p>
            <a:pPr algn="just"/>
            <a:r>
              <a:rPr lang="fr-FR" sz="1200" b="1" dirty="0">
                <a:latin typeface="Times New Roman" panose="02020603050405020304" pitchFamily="18" charset="0"/>
                <a:cs typeface="Times New Roman" panose="02020603050405020304" pitchFamily="18" charset="0"/>
              </a:rPr>
              <a:t>Ouvrage</a:t>
            </a:r>
          </a:p>
          <a:p>
            <a:pPr algn="just"/>
            <a:endParaRPr lang="fr-FR" sz="500" b="1" dirty="0">
              <a:latin typeface="Times New Roman" panose="02020603050405020304" pitchFamily="18" charset="0"/>
              <a:cs typeface="Times New Roman" panose="02020603050405020304" pitchFamily="18" charset="0"/>
            </a:endParaRPr>
          </a:p>
          <a:p>
            <a:r>
              <a:rPr lang="fr-FR" sz="1200" i="1" u="sng" dirty="0">
                <a:latin typeface="Times New Roman" panose="02020603050405020304" pitchFamily="18" charset="0"/>
                <a:cs typeface="Times New Roman" panose="02020603050405020304" pitchFamily="18" charset="0"/>
                <a:hlinkClick r:id="rId3"/>
              </a:rPr>
              <a:t>Réaliser un abécédaire GS</a:t>
            </a:r>
            <a:endParaRPr lang="fr-FR" sz="1200" i="1" u="sng" dirty="0">
              <a:latin typeface="Times New Roman" panose="02020603050405020304" pitchFamily="18" charset="0"/>
              <a:cs typeface="Times New Roman" panose="02020603050405020304" pitchFamily="18" charset="0"/>
            </a:endParaRPr>
          </a:p>
          <a:p>
            <a:r>
              <a:rPr lang="fr-FR" sz="1200" dirty="0">
                <a:latin typeface="Times New Roman" panose="02020603050405020304" pitchFamily="18" charset="0"/>
                <a:cs typeface="Times New Roman" panose="02020603050405020304" pitchFamily="18" charset="0"/>
              </a:rPr>
              <a:t>de E. </a:t>
            </a:r>
            <a:r>
              <a:rPr lang="fr-FR" sz="1200" dirty="0" err="1">
                <a:latin typeface="Times New Roman" panose="02020603050405020304" pitchFamily="18" charset="0"/>
                <a:cs typeface="Times New Roman" panose="02020603050405020304" pitchFamily="18" charset="0"/>
              </a:rPr>
              <a:t>Trésallet</a:t>
            </a:r>
            <a:endParaRPr lang="fr-FR" sz="1200" dirty="0">
              <a:latin typeface="Times New Roman" panose="02020603050405020304" pitchFamily="18" charset="0"/>
              <a:cs typeface="Times New Roman" panose="02020603050405020304" pitchFamily="18" charset="0"/>
            </a:endParaRPr>
          </a:p>
          <a:p>
            <a:r>
              <a:rPr lang="fr-FR" sz="1200" dirty="0">
                <a:latin typeface="Times New Roman" panose="02020603050405020304" pitchFamily="18" charset="0"/>
                <a:cs typeface="Times New Roman" panose="02020603050405020304" pitchFamily="18" charset="0"/>
              </a:rPr>
              <a:t>(Editions Retz)</a:t>
            </a:r>
          </a:p>
        </p:txBody>
      </p:sp>
      <p:sp>
        <p:nvSpPr>
          <p:cNvPr id="36" name="ZoneTexte 35">
            <a:extLst>
              <a:ext uri="{FF2B5EF4-FFF2-40B4-BE49-F238E27FC236}">
                <a16:creationId xmlns:a16="http://schemas.microsoft.com/office/drawing/2014/main" id="{92FEC36B-0650-4CCD-A1C5-94201E53B543}"/>
              </a:ext>
            </a:extLst>
          </p:cNvPr>
          <p:cNvSpPr txBox="1"/>
          <p:nvPr/>
        </p:nvSpPr>
        <p:spPr>
          <a:xfrm>
            <a:off x="6706757" y="145695"/>
            <a:ext cx="2675204" cy="877163"/>
          </a:xfrm>
          <a:prstGeom prst="rect">
            <a:avLst/>
          </a:prstGeom>
          <a:noFill/>
        </p:spPr>
        <p:txBody>
          <a:bodyPr wrap="square" rtlCol="0">
            <a:spAutoFit/>
          </a:bodyPr>
          <a:lstStyle/>
          <a:p>
            <a:pPr algn="just"/>
            <a:r>
              <a:rPr lang="fr-FR" sz="1200" b="1" dirty="0">
                <a:latin typeface="Times New Roman" panose="02020603050405020304" pitchFamily="18" charset="0"/>
                <a:cs typeface="Times New Roman" panose="02020603050405020304" pitchFamily="18" charset="0"/>
              </a:rPr>
              <a:t>Article – MS/GS</a:t>
            </a:r>
          </a:p>
          <a:p>
            <a:endParaRPr lang="fr-FR" sz="300" b="1" dirty="0">
              <a:latin typeface="Times New Roman" panose="02020603050405020304" pitchFamily="18" charset="0"/>
              <a:cs typeface="Times New Roman" panose="02020603050405020304" pitchFamily="18" charset="0"/>
            </a:endParaRPr>
          </a:p>
          <a:p>
            <a:r>
              <a:rPr lang="fr-FR" sz="1200" dirty="0">
                <a:latin typeface="Times New Roman" panose="02020603050405020304" pitchFamily="18" charset="0"/>
                <a:cs typeface="Times New Roman" panose="02020603050405020304" pitchFamily="18" charset="0"/>
              </a:rPr>
              <a:t>publié en juin 2021 sur le site de la Mission Maternelle : « </a:t>
            </a:r>
            <a:r>
              <a:rPr lang="fr-FR" sz="1200" dirty="0">
                <a:latin typeface="Times New Roman" panose="02020603050405020304" pitchFamily="18" charset="0"/>
                <a:cs typeface="Times New Roman" panose="02020603050405020304" pitchFamily="18" charset="0"/>
                <a:hlinkClick r:id="rId5"/>
              </a:rPr>
              <a:t>Fonctionnement de l’écrit en MS-GS</a:t>
            </a:r>
            <a:r>
              <a:rPr lang="fr-FR" sz="1200" dirty="0">
                <a:latin typeface="Times New Roman" panose="02020603050405020304" pitchFamily="18" charset="0"/>
                <a:cs typeface="Times New Roman" panose="02020603050405020304" pitchFamily="18" charset="0"/>
              </a:rPr>
              <a:t> »</a:t>
            </a:r>
          </a:p>
        </p:txBody>
      </p:sp>
      <p:pic>
        <p:nvPicPr>
          <p:cNvPr id="38" name="Image 37">
            <a:extLst>
              <a:ext uri="{FF2B5EF4-FFF2-40B4-BE49-F238E27FC236}">
                <a16:creationId xmlns:a16="http://schemas.microsoft.com/office/drawing/2014/main" id="{1DAA057B-8070-46CB-83DF-2F62FC68D55A}"/>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9591464" y="2467960"/>
            <a:ext cx="2350619" cy="1588327"/>
          </a:xfrm>
          <a:prstGeom prst="rect">
            <a:avLst/>
          </a:prstGeom>
        </p:spPr>
      </p:pic>
      <p:pic>
        <p:nvPicPr>
          <p:cNvPr id="39" name="Image 38">
            <a:extLst>
              <a:ext uri="{FF2B5EF4-FFF2-40B4-BE49-F238E27FC236}">
                <a16:creationId xmlns:a16="http://schemas.microsoft.com/office/drawing/2014/main" id="{63CA522E-BA0B-4560-92E4-C6F09A18C6D4}"/>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7170785" y="4854759"/>
            <a:ext cx="3043732" cy="1745009"/>
          </a:xfrm>
          <a:prstGeom prst="rect">
            <a:avLst/>
          </a:prstGeom>
        </p:spPr>
      </p:pic>
      <p:sp>
        <p:nvSpPr>
          <p:cNvPr id="40" name="Rectangle 39">
            <a:extLst>
              <a:ext uri="{FF2B5EF4-FFF2-40B4-BE49-F238E27FC236}">
                <a16:creationId xmlns:a16="http://schemas.microsoft.com/office/drawing/2014/main" id="{DDE3BCA5-4A2B-43E5-A5D5-ED1A034A41FD}"/>
              </a:ext>
            </a:extLst>
          </p:cNvPr>
          <p:cNvSpPr/>
          <p:nvPr/>
        </p:nvSpPr>
        <p:spPr>
          <a:xfrm>
            <a:off x="9474883" y="113796"/>
            <a:ext cx="2589712" cy="2117081"/>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Rectangle 40">
            <a:extLst>
              <a:ext uri="{FF2B5EF4-FFF2-40B4-BE49-F238E27FC236}">
                <a16:creationId xmlns:a16="http://schemas.microsoft.com/office/drawing/2014/main" id="{2B6A6F56-E928-4F26-B640-F3A3298D0B80}"/>
              </a:ext>
            </a:extLst>
          </p:cNvPr>
          <p:cNvSpPr/>
          <p:nvPr/>
        </p:nvSpPr>
        <p:spPr>
          <a:xfrm>
            <a:off x="6685211" y="2342958"/>
            <a:ext cx="5379384" cy="438663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Rectangle 41">
            <a:extLst>
              <a:ext uri="{FF2B5EF4-FFF2-40B4-BE49-F238E27FC236}">
                <a16:creationId xmlns:a16="http://schemas.microsoft.com/office/drawing/2014/main" id="{C01B2245-FC01-4831-9B9C-6A18415237C7}"/>
              </a:ext>
            </a:extLst>
          </p:cNvPr>
          <p:cNvSpPr/>
          <p:nvPr/>
        </p:nvSpPr>
        <p:spPr>
          <a:xfrm>
            <a:off x="6674858" y="113796"/>
            <a:ext cx="2693713" cy="2117081"/>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ZoneTexte 45">
            <a:extLst>
              <a:ext uri="{FF2B5EF4-FFF2-40B4-BE49-F238E27FC236}">
                <a16:creationId xmlns:a16="http://schemas.microsoft.com/office/drawing/2014/main" id="{A8F04B0D-31F5-4EED-BDDA-11631067C304}"/>
              </a:ext>
            </a:extLst>
          </p:cNvPr>
          <p:cNvSpPr txBox="1"/>
          <p:nvPr/>
        </p:nvSpPr>
        <p:spPr>
          <a:xfrm>
            <a:off x="9559660" y="4079517"/>
            <a:ext cx="2389537" cy="646331"/>
          </a:xfrm>
          <a:prstGeom prst="rect">
            <a:avLst/>
          </a:prstGeom>
          <a:noFill/>
        </p:spPr>
        <p:txBody>
          <a:bodyPr wrap="square" rtlCol="0">
            <a:spAutoFit/>
          </a:bodyPr>
          <a:lstStyle/>
          <a:p>
            <a:pPr marL="171450" indent="-171450">
              <a:buFont typeface="Wingdings" panose="05000000000000000000" pitchFamily="2" charset="2"/>
              <a:buChar char="!"/>
            </a:pPr>
            <a:r>
              <a:rPr lang="fr-FR" sz="1200" b="1" dirty="0">
                <a:latin typeface="Times New Roman" panose="02020603050405020304" pitchFamily="18" charset="0"/>
                <a:cs typeface="Times New Roman" panose="02020603050405020304" pitchFamily="18" charset="0"/>
              </a:rPr>
              <a:t> MS-GS </a:t>
            </a:r>
            <a:r>
              <a:rPr lang="fr-FR" sz="1200" dirty="0">
                <a:latin typeface="Times New Roman" panose="02020603050405020304" pitchFamily="18" charset="0"/>
                <a:cs typeface="Times New Roman" panose="02020603050405020304" pitchFamily="18" charset="0"/>
              </a:rPr>
              <a:t>: Utilisation de l’ordinateur pour retrouver des lettres et entendre les sons</a:t>
            </a:r>
          </a:p>
        </p:txBody>
      </p:sp>
      <p:pic>
        <p:nvPicPr>
          <p:cNvPr id="43" name="Image 42">
            <a:extLst>
              <a:ext uri="{FF2B5EF4-FFF2-40B4-BE49-F238E27FC236}">
                <a16:creationId xmlns:a16="http://schemas.microsoft.com/office/drawing/2014/main" id="{5DE8A71B-9A70-4E96-9F8D-2872109713C6}"/>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6944564" y="3193388"/>
            <a:ext cx="2134244" cy="1456670"/>
          </a:xfrm>
          <a:prstGeom prst="rect">
            <a:avLst/>
          </a:prstGeom>
        </p:spPr>
      </p:pic>
      <p:sp>
        <p:nvSpPr>
          <p:cNvPr id="52" name="ZoneTexte 51">
            <a:extLst>
              <a:ext uri="{FF2B5EF4-FFF2-40B4-BE49-F238E27FC236}">
                <a16:creationId xmlns:a16="http://schemas.microsoft.com/office/drawing/2014/main" id="{3E680381-4F6F-4147-90CF-0C7BBA25BA58}"/>
              </a:ext>
            </a:extLst>
          </p:cNvPr>
          <p:cNvSpPr txBox="1"/>
          <p:nvPr/>
        </p:nvSpPr>
        <p:spPr>
          <a:xfrm>
            <a:off x="6685210" y="2365260"/>
            <a:ext cx="2350619" cy="830997"/>
          </a:xfrm>
          <a:prstGeom prst="rect">
            <a:avLst/>
          </a:prstGeom>
          <a:noFill/>
        </p:spPr>
        <p:txBody>
          <a:bodyPr wrap="square" rtlCol="0">
            <a:spAutoFit/>
          </a:bodyPr>
          <a:lstStyle/>
          <a:p>
            <a:r>
              <a:rPr lang="fr-FR" sz="1200" b="1" dirty="0">
                <a:latin typeface="Times New Roman" panose="02020603050405020304" pitchFamily="18" charset="0"/>
                <a:cs typeface="Times New Roman" panose="02020603050405020304" pitchFamily="18" charset="0"/>
              </a:rPr>
              <a:t>Quelques exemples</a:t>
            </a:r>
          </a:p>
          <a:p>
            <a:endParaRPr lang="fr-FR" sz="1200" b="1" dirty="0">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
            </a:pPr>
            <a:r>
              <a:rPr lang="fr-FR" sz="1200" b="1" dirty="0">
                <a:latin typeface="Times New Roman" panose="02020603050405020304" pitchFamily="18" charset="0"/>
                <a:cs typeface="Times New Roman" panose="02020603050405020304" pitchFamily="18" charset="0"/>
              </a:rPr>
              <a:t> PS </a:t>
            </a:r>
            <a:r>
              <a:rPr lang="fr-FR" sz="1200" dirty="0">
                <a:latin typeface="Times New Roman" panose="02020603050405020304" pitchFamily="18" charset="0"/>
                <a:cs typeface="Times New Roman" panose="02020603050405020304" pitchFamily="18" charset="0"/>
              </a:rPr>
              <a:t>: Recomposition du prénom avec des lettres mobiles</a:t>
            </a:r>
          </a:p>
        </p:txBody>
      </p:sp>
      <p:pic>
        <p:nvPicPr>
          <p:cNvPr id="49" name="Image 48">
            <a:hlinkClick r:id="rId5"/>
            <a:extLst>
              <a:ext uri="{FF2B5EF4-FFF2-40B4-BE49-F238E27FC236}">
                <a16:creationId xmlns:a16="http://schemas.microsoft.com/office/drawing/2014/main" id="{372B14A7-91B5-4AB5-8E74-1B1EEAE274FB}"/>
              </a:ext>
            </a:extLst>
          </p:cNvPr>
          <p:cNvPicPr>
            <a:picLocks noChangeAspect="1"/>
          </p:cNvPicPr>
          <p:nvPr/>
        </p:nvPicPr>
        <p:blipFill rotWithShape="1">
          <a:blip r:embed="rId9" cstate="screen">
            <a:extLst>
              <a:ext uri="{28A0092B-C50C-407E-A947-70E740481C1C}">
                <a14:useLocalDpi xmlns:a14="http://schemas.microsoft.com/office/drawing/2010/main"/>
              </a:ext>
            </a:extLst>
          </a:blip>
          <a:srcRect/>
          <a:stretch/>
        </p:blipFill>
        <p:spPr>
          <a:xfrm>
            <a:off x="6764488" y="1059201"/>
            <a:ext cx="2536040" cy="1044600"/>
          </a:xfrm>
          <a:prstGeom prst="rect">
            <a:avLst/>
          </a:prstGeom>
        </p:spPr>
      </p:pic>
      <p:sp>
        <p:nvSpPr>
          <p:cNvPr id="22" name="ZoneTexte 21">
            <a:extLst>
              <a:ext uri="{FF2B5EF4-FFF2-40B4-BE49-F238E27FC236}">
                <a16:creationId xmlns:a16="http://schemas.microsoft.com/office/drawing/2014/main" id="{E5ACA1E1-E38C-43BE-8083-24CC531EA5C3}"/>
              </a:ext>
            </a:extLst>
          </p:cNvPr>
          <p:cNvSpPr txBox="1"/>
          <p:nvPr/>
        </p:nvSpPr>
        <p:spPr>
          <a:xfrm>
            <a:off x="10214518" y="6091937"/>
            <a:ext cx="1850078" cy="461665"/>
          </a:xfrm>
          <a:prstGeom prst="rect">
            <a:avLst/>
          </a:prstGeom>
          <a:noFill/>
        </p:spPr>
        <p:txBody>
          <a:bodyPr wrap="square" rtlCol="0">
            <a:spAutoFit/>
          </a:bodyPr>
          <a:lstStyle/>
          <a:p>
            <a:pPr marL="171450" indent="-171450">
              <a:buFont typeface="Wingdings" panose="05000000000000000000" pitchFamily="2" charset="2"/>
              <a:buChar char="!"/>
            </a:pPr>
            <a:r>
              <a:rPr lang="fr-FR" sz="1200" dirty="0">
                <a:latin typeface="Times New Roman" panose="02020603050405020304" pitchFamily="18" charset="0"/>
                <a:cs typeface="Times New Roman" panose="02020603050405020304" pitchFamily="18" charset="0"/>
              </a:rPr>
              <a:t> </a:t>
            </a:r>
            <a:r>
              <a:rPr lang="fr-FR" sz="1200" b="1" dirty="0">
                <a:latin typeface="Times New Roman" panose="02020603050405020304" pitchFamily="18" charset="0"/>
                <a:cs typeface="Times New Roman" panose="02020603050405020304" pitchFamily="18" charset="0"/>
              </a:rPr>
              <a:t>MS-GS</a:t>
            </a:r>
            <a:r>
              <a:rPr lang="fr-FR" sz="1200" dirty="0">
                <a:latin typeface="Times New Roman" panose="02020603050405020304" pitchFamily="18" charset="0"/>
                <a:cs typeface="Times New Roman" panose="02020603050405020304" pitchFamily="18" charset="0"/>
              </a:rPr>
              <a:t> : Jeu de l’ophtalmo en binôme</a:t>
            </a:r>
          </a:p>
        </p:txBody>
      </p:sp>
    </p:spTree>
    <p:extLst>
      <p:ext uri="{BB962C8B-B14F-4D97-AF65-F5344CB8AC3E}">
        <p14:creationId xmlns:p14="http://schemas.microsoft.com/office/powerpoint/2010/main" val="1601958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19E001E-348B-4521-A22D-87A918FFDAD0}"/>
              </a:ext>
            </a:extLst>
          </p:cNvPr>
          <p:cNvSpPr/>
          <p:nvPr/>
        </p:nvSpPr>
        <p:spPr>
          <a:xfrm>
            <a:off x="4333380" y="83326"/>
            <a:ext cx="4184456" cy="260498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a:extLst>
              <a:ext uri="{FF2B5EF4-FFF2-40B4-BE49-F238E27FC236}">
                <a16:creationId xmlns:a16="http://schemas.microsoft.com/office/drawing/2014/main" id="{5BD47F94-02A3-46C0-8062-E7DB2027815C}"/>
              </a:ext>
            </a:extLst>
          </p:cNvPr>
          <p:cNvSpPr txBox="1"/>
          <p:nvPr/>
        </p:nvSpPr>
        <p:spPr>
          <a:xfrm>
            <a:off x="109739" y="662780"/>
            <a:ext cx="4112590" cy="3970318"/>
          </a:xfrm>
          <a:prstGeom prst="rect">
            <a:avLst/>
          </a:prstGeom>
          <a:noFill/>
        </p:spPr>
        <p:txBody>
          <a:bodyPr wrap="square" rtlCol="0">
            <a:spAutoFit/>
          </a:bodyPr>
          <a:lstStyle/>
          <a:p>
            <a:pPr algn="just"/>
            <a:r>
              <a:rPr lang="fr-FR" sz="1200" b="1" dirty="0">
                <a:solidFill>
                  <a:srgbClr val="7030A0"/>
                </a:solidFill>
                <a:latin typeface="Times New Roman" panose="02020603050405020304" pitchFamily="18" charset="0"/>
                <a:cs typeface="Times New Roman" panose="02020603050405020304" pitchFamily="18" charset="0"/>
              </a:rPr>
              <a:t>L’outil scripteur</a:t>
            </a:r>
          </a:p>
          <a:p>
            <a:pPr algn="just"/>
            <a:endParaRPr lang="fr-FR" sz="600" dirty="0">
              <a:solidFill>
                <a:srgbClr val="474747"/>
              </a:solidFill>
              <a:latin typeface="Times New Roman" panose="02020603050405020304" pitchFamily="18" charset="0"/>
              <a:cs typeface="Times New Roman" panose="02020603050405020304" pitchFamily="18" charset="0"/>
            </a:endParaRPr>
          </a:p>
          <a:p>
            <a:pPr algn="just"/>
            <a:r>
              <a:rPr lang="fr-FR" sz="1200" dirty="0">
                <a:solidFill>
                  <a:srgbClr val="474747"/>
                </a:solidFill>
                <a:latin typeface="Times New Roman" panose="02020603050405020304" pitchFamily="18" charset="0"/>
                <a:cs typeface="Times New Roman" panose="02020603050405020304" pitchFamily="18" charset="0"/>
              </a:rPr>
              <a:t>Les mauvaises tenues se prennent très tôt et sont souvent dues à la qualité des outils inadaptés pour un travail précis (trop gros, trop fins, trop courts, trop longs).</a:t>
            </a:r>
          </a:p>
          <a:p>
            <a:pPr algn="just"/>
            <a:endParaRPr lang="fr-FR" sz="600" dirty="0">
              <a:solidFill>
                <a:srgbClr val="474747"/>
              </a:solidFill>
              <a:latin typeface="Times New Roman" panose="02020603050405020304" pitchFamily="18" charset="0"/>
              <a:cs typeface="Times New Roman" panose="02020603050405020304" pitchFamily="18" charset="0"/>
            </a:endParaRPr>
          </a:p>
          <a:p>
            <a:pPr algn="just"/>
            <a:r>
              <a:rPr lang="fr-FR" sz="1200" b="1" dirty="0">
                <a:solidFill>
                  <a:srgbClr val="474747"/>
                </a:solidFill>
                <a:latin typeface="Times New Roman" panose="02020603050405020304" pitchFamily="18" charset="0"/>
                <a:cs typeface="Times New Roman" panose="02020603050405020304" pitchFamily="18" charset="0"/>
              </a:rPr>
              <a:t>Choix de l’outil</a:t>
            </a:r>
          </a:p>
          <a:p>
            <a:pPr algn="just"/>
            <a:r>
              <a:rPr lang="fr-FR" sz="1200" dirty="0">
                <a:solidFill>
                  <a:srgbClr val="474747"/>
                </a:solidFill>
                <a:latin typeface="Times New Roman" panose="02020603050405020304" pitchFamily="18" charset="0"/>
                <a:cs typeface="Times New Roman" panose="02020603050405020304" pitchFamily="18" charset="0"/>
              </a:rPr>
              <a:t>Privilégier les crayons de papier tendres, pas trop minces, de forme triangulaire, avec encoches antidérapantes, en bon état.</a:t>
            </a:r>
          </a:p>
          <a:p>
            <a:pPr algn="just"/>
            <a:r>
              <a:rPr lang="fr-FR" sz="1200" dirty="0">
                <a:solidFill>
                  <a:srgbClr val="474747"/>
                </a:solidFill>
                <a:latin typeface="Times New Roman" panose="02020603050405020304" pitchFamily="18" charset="0"/>
                <a:cs typeface="Times New Roman" panose="02020603050405020304" pitchFamily="18" charset="0"/>
              </a:rPr>
              <a:t>Vigilances :</a:t>
            </a:r>
          </a:p>
          <a:p>
            <a:pPr marL="171450" indent="-171450" algn="just">
              <a:buFontTx/>
              <a:buChar char="-"/>
            </a:pPr>
            <a:r>
              <a:rPr lang="fr-FR" sz="1200" dirty="0">
                <a:solidFill>
                  <a:srgbClr val="474747"/>
                </a:solidFill>
                <a:latin typeface="Times New Roman" panose="02020603050405020304" pitchFamily="18" charset="0"/>
                <a:cs typeface="Times New Roman" panose="02020603050405020304" pitchFamily="18" charset="0"/>
              </a:rPr>
              <a:t>donner des gros feutres ou gros crayons aux plus petits incite à une prise palmaire.</a:t>
            </a:r>
          </a:p>
          <a:p>
            <a:pPr marL="171450" indent="-171450" algn="just">
              <a:buFontTx/>
              <a:buChar char="-"/>
            </a:pPr>
            <a:r>
              <a:rPr lang="fr-FR" sz="1200" dirty="0">
                <a:solidFill>
                  <a:srgbClr val="474747"/>
                </a:solidFill>
                <a:latin typeface="Times New Roman" panose="02020603050405020304" pitchFamily="18" charset="0"/>
                <a:cs typeface="Times New Roman" panose="02020603050405020304" pitchFamily="18" charset="0"/>
              </a:rPr>
              <a:t>donner des crayons trop fins engendre une crispation des doigts.</a:t>
            </a:r>
          </a:p>
          <a:p>
            <a:pPr marL="171450" indent="-171450" algn="just">
              <a:buFontTx/>
              <a:buChar char="-"/>
            </a:pPr>
            <a:r>
              <a:rPr lang="fr-FR" sz="1200" dirty="0">
                <a:solidFill>
                  <a:srgbClr val="474747"/>
                </a:solidFill>
                <a:latin typeface="Times New Roman" panose="02020603050405020304" pitchFamily="18" charset="0"/>
                <a:cs typeface="Times New Roman" panose="02020603050405020304" pitchFamily="18" charset="0"/>
              </a:rPr>
              <a:t>donner des outils qui glissent sur le support (ex : feutres) ne facilite pas la maîtrise gestuelle, la précision et la qualité des tracés.</a:t>
            </a:r>
          </a:p>
          <a:p>
            <a:pPr algn="just"/>
            <a:endParaRPr lang="fr-FR" sz="600" dirty="0">
              <a:solidFill>
                <a:srgbClr val="474747"/>
              </a:solidFill>
              <a:latin typeface="Times New Roman" panose="02020603050405020304" pitchFamily="18" charset="0"/>
              <a:cs typeface="Times New Roman" panose="02020603050405020304" pitchFamily="18" charset="0"/>
            </a:endParaRPr>
          </a:p>
          <a:p>
            <a:pPr algn="just"/>
            <a:r>
              <a:rPr lang="fr-FR" sz="1200" b="1" dirty="0">
                <a:solidFill>
                  <a:srgbClr val="474747"/>
                </a:solidFill>
                <a:latin typeface="Times New Roman" panose="02020603050405020304" pitchFamily="18" charset="0"/>
                <a:cs typeface="Times New Roman" panose="02020603050405020304" pitchFamily="18" charset="0"/>
              </a:rPr>
              <a:t>Tenue de l’outil</a:t>
            </a:r>
          </a:p>
          <a:p>
            <a:pPr algn="just"/>
            <a:r>
              <a:rPr lang="fr-FR" sz="1200" dirty="0">
                <a:latin typeface="Times New Roman" panose="02020603050405020304" pitchFamily="18" charset="0"/>
                <a:cs typeface="Times New Roman" panose="02020603050405020304" pitchFamily="18" charset="0"/>
              </a:rPr>
              <a:t>Le crayon est bloqué entre le pouce et la première phalange du majeur, l’index reposant sur le corps du crayon. </a:t>
            </a:r>
            <a:endParaRPr lang="fr-FR" sz="1200" dirty="0">
              <a:solidFill>
                <a:srgbClr val="474747"/>
              </a:solidFill>
              <a:latin typeface="Times New Roman" panose="02020603050405020304" pitchFamily="18" charset="0"/>
              <a:cs typeface="Times New Roman" panose="02020603050405020304" pitchFamily="18" charset="0"/>
            </a:endParaRPr>
          </a:p>
          <a:p>
            <a:pPr algn="just"/>
            <a:endParaRPr lang="fr-FR" sz="1200" dirty="0">
              <a:solidFill>
                <a:srgbClr val="474747"/>
              </a:solidFill>
              <a:latin typeface="Times New Roman" panose="02020603050405020304" pitchFamily="18" charset="0"/>
              <a:cs typeface="Times New Roman" panose="02020603050405020304" pitchFamily="18" charset="0"/>
            </a:endParaRPr>
          </a:p>
        </p:txBody>
      </p:sp>
      <p:sp>
        <p:nvSpPr>
          <p:cNvPr id="44" name="ZoneTexte 43">
            <a:extLst>
              <a:ext uri="{FF2B5EF4-FFF2-40B4-BE49-F238E27FC236}">
                <a16:creationId xmlns:a16="http://schemas.microsoft.com/office/drawing/2014/main" id="{41BB9E82-A9A2-4607-84A1-0342DC65C1A9}"/>
              </a:ext>
            </a:extLst>
          </p:cNvPr>
          <p:cNvSpPr txBox="1"/>
          <p:nvPr/>
        </p:nvSpPr>
        <p:spPr>
          <a:xfrm>
            <a:off x="4333378" y="102986"/>
            <a:ext cx="4184456" cy="1292662"/>
          </a:xfrm>
          <a:prstGeom prst="rect">
            <a:avLst/>
          </a:prstGeom>
          <a:noFill/>
        </p:spPr>
        <p:txBody>
          <a:bodyPr wrap="square" rtlCol="0">
            <a:spAutoFit/>
          </a:bodyPr>
          <a:lstStyle/>
          <a:p>
            <a:pPr algn="just"/>
            <a:r>
              <a:rPr lang="fr-FR" sz="1200" b="1" dirty="0">
                <a:solidFill>
                  <a:srgbClr val="7030A0"/>
                </a:solidFill>
                <a:latin typeface="Times New Roman" panose="02020603050405020304" pitchFamily="18" charset="0"/>
                <a:cs typeface="Times New Roman" panose="02020603050405020304" pitchFamily="18" charset="0"/>
              </a:rPr>
              <a:t>La posture (corps et main)</a:t>
            </a:r>
          </a:p>
          <a:p>
            <a:pPr algn="just"/>
            <a:endParaRPr lang="fr-FR" sz="600" dirty="0">
              <a:solidFill>
                <a:srgbClr val="474747"/>
              </a:solidFill>
              <a:latin typeface="Times New Roman" panose="02020603050405020304" pitchFamily="18" charset="0"/>
              <a:cs typeface="Times New Roman" panose="02020603050405020304" pitchFamily="18" charset="0"/>
            </a:endParaRPr>
          </a:p>
          <a:p>
            <a:pPr algn="just"/>
            <a:r>
              <a:rPr lang="fr-FR" sz="1200" dirty="0">
                <a:solidFill>
                  <a:srgbClr val="474747"/>
                </a:solidFill>
                <a:latin typeface="Times New Roman" panose="02020603050405020304" pitchFamily="18" charset="0"/>
                <a:cs typeface="Times New Roman" panose="02020603050405020304" pitchFamily="18" charset="0"/>
              </a:rPr>
              <a:t>Les pieds  sont posés au sol.</a:t>
            </a:r>
          </a:p>
          <a:p>
            <a:pPr algn="just"/>
            <a:r>
              <a:rPr lang="fr-FR" sz="1200" dirty="0">
                <a:solidFill>
                  <a:srgbClr val="474747"/>
                </a:solidFill>
                <a:latin typeface="Times New Roman" panose="02020603050405020304" pitchFamily="18" charset="0"/>
                <a:cs typeface="Times New Roman" panose="02020603050405020304" pitchFamily="18" charset="0"/>
              </a:rPr>
              <a:t>Le dos est appuyé contre le dossier et légèrement penché en avant.</a:t>
            </a:r>
          </a:p>
          <a:p>
            <a:pPr algn="just"/>
            <a:r>
              <a:rPr lang="fr-FR" sz="1200" dirty="0">
                <a:solidFill>
                  <a:srgbClr val="474747"/>
                </a:solidFill>
                <a:latin typeface="Times New Roman" panose="02020603050405020304" pitchFamily="18" charset="0"/>
                <a:cs typeface="Times New Roman" panose="02020603050405020304" pitchFamily="18" charset="0"/>
              </a:rPr>
              <a:t>La main qui n’écrit pas est posée à plat sur le support.</a:t>
            </a:r>
          </a:p>
          <a:p>
            <a:pPr algn="just"/>
            <a:r>
              <a:rPr lang="fr-FR" sz="1200" dirty="0">
                <a:solidFill>
                  <a:srgbClr val="474747"/>
                </a:solidFill>
                <a:latin typeface="Times New Roman" panose="02020603050405020304" pitchFamily="18" charset="0"/>
                <a:cs typeface="Times New Roman" panose="02020603050405020304" pitchFamily="18" charset="0"/>
              </a:rPr>
              <a:t>La main qui écrit glisse sur la table, le poignet est libre :</a:t>
            </a:r>
          </a:p>
        </p:txBody>
      </p:sp>
      <p:sp>
        <p:nvSpPr>
          <p:cNvPr id="55" name="Rectangle : coins arrondis 54">
            <a:extLst>
              <a:ext uri="{FF2B5EF4-FFF2-40B4-BE49-F238E27FC236}">
                <a16:creationId xmlns:a16="http://schemas.microsoft.com/office/drawing/2014/main" id="{06A86C49-B02F-46DE-A1D9-49EC13757C02}"/>
              </a:ext>
            </a:extLst>
          </p:cNvPr>
          <p:cNvSpPr/>
          <p:nvPr/>
        </p:nvSpPr>
        <p:spPr>
          <a:xfrm>
            <a:off x="91227" y="83325"/>
            <a:ext cx="4131102" cy="461665"/>
          </a:xfrm>
          <a:prstGeom prst="roundRect">
            <a:avLst/>
          </a:prstGeom>
          <a:pattFill prst="lgConfetti">
            <a:fgClr>
              <a:srgbClr val="7030A0"/>
            </a:fgClr>
            <a:bgClr>
              <a:schemeClr val="tx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ZoneTexte 56">
            <a:extLst>
              <a:ext uri="{FF2B5EF4-FFF2-40B4-BE49-F238E27FC236}">
                <a16:creationId xmlns:a16="http://schemas.microsoft.com/office/drawing/2014/main" id="{74B2DF27-7915-41E6-A81D-EF9538B72284}"/>
              </a:ext>
            </a:extLst>
          </p:cNvPr>
          <p:cNvSpPr txBox="1"/>
          <p:nvPr/>
        </p:nvSpPr>
        <p:spPr>
          <a:xfrm>
            <a:off x="109739" y="128408"/>
            <a:ext cx="4112590" cy="461665"/>
          </a:xfrm>
          <a:prstGeom prst="rect">
            <a:avLst/>
          </a:prstGeom>
          <a:noFill/>
        </p:spPr>
        <p:txBody>
          <a:bodyPr wrap="square" rtlCol="0">
            <a:spAutoFit/>
          </a:bodyPr>
          <a:lstStyle/>
          <a:p>
            <a:pPr algn="ctr"/>
            <a:r>
              <a:rPr lang="fr-FR" sz="2400" b="1" dirty="0">
                <a:solidFill>
                  <a:schemeClr val="bg1"/>
                </a:solidFill>
                <a:effectLst>
                  <a:outerShdw blurRad="38100" dist="38100" dir="2700000" algn="tl">
                    <a:srgbClr val="000000">
                      <a:alpha val="43137"/>
                    </a:srgbClr>
                  </a:outerShdw>
                </a:effectLst>
                <a:latin typeface="Pristina" panose="03060402040406080204" pitchFamily="66" charset="0"/>
                <a:cs typeface="Times New Roman" panose="02020603050405020304" pitchFamily="18" charset="0"/>
              </a:rPr>
              <a:t>Préalables à l’écriture</a:t>
            </a:r>
          </a:p>
        </p:txBody>
      </p:sp>
      <p:sp>
        <p:nvSpPr>
          <p:cNvPr id="59" name="Rectangle 58">
            <a:extLst>
              <a:ext uri="{FF2B5EF4-FFF2-40B4-BE49-F238E27FC236}">
                <a16:creationId xmlns:a16="http://schemas.microsoft.com/office/drawing/2014/main" id="{6EBD2CFD-849A-4432-8486-0AF30481DC18}"/>
              </a:ext>
            </a:extLst>
          </p:cNvPr>
          <p:cNvSpPr/>
          <p:nvPr/>
        </p:nvSpPr>
        <p:spPr>
          <a:xfrm>
            <a:off x="91227" y="633284"/>
            <a:ext cx="4131104" cy="6141390"/>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Rectangle 61">
            <a:extLst>
              <a:ext uri="{FF2B5EF4-FFF2-40B4-BE49-F238E27FC236}">
                <a16:creationId xmlns:a16="http://schemas.microsoft.com/office/drawing/2014/main" id="{BFA0869D-B2AF-422E-96CC-5875E0A53051}"/>
              </a:ext>
            </a:extLst>
          </p:cNvPr>
          <p:cNvSpPr/>
          <p:nvPr/>
        </p:nvSpPr>
        <p:spPr>
          <a:xfrm>
            <a:off x="7418077" y="2782436"/>
            <a:ext cx="4682696" cy="3993135"/>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Rectangle 64">
            <a:extLst>
              <a:ext uri="{FF2B5EF4-FFF2-40B4-BE49-F238E27FC236}">
                <a16:creationId xmlns:a16="http://schemas.microsoft.com/office/drawing/2014/main" id="{4DEF5B61-AFC0-484B-A794-B84806EE3700}"/>
              </a:ext>
            </a:extLst>
          </p:cNvPr>
          <p:cNvSpPr/>
          <p:nvPr/>
        </p:nvSpPr>
        <p:spPr>
          <a:xfrm>
            <a:off x="8622790" y="83325"/>
            <a:ext cx="3477983" cy="260498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ZoneTexte 75">
            <a:extLst>
              <a:ext uri="{FF2B5EF4-FFF2-40B4-BE49-F238E27FC236}">
                <a16:creationId xmlns:a16="http://schemas.microsoft.com/office/drawing/2014/main" id="{A5671371-1FF5-4352-B7CD-B1F4C5FE952F}"/>
              </a:ext>
            </a:extLst>
          </p:cNvPr>
          <p:cNvSpPr txBox="1"/>
          <p:nvPr/>
        </p:nvSpPr>
        <p:spPr>
          <a:xfrm>
            <a:off x="7404895" y="2763251"/>
            <a:ext cx="4714928" cy="4154984"/>
          </a:xfrm>
          <a:prstGeom prst="rect">
            <a:avLst/>
          </a:prstGeom>
          <a:noFill/>
        </p:spPr>
        <p:txBody>
          <a:bodyPr wrap="square" rtlCol="0">
            <a:spAutoFit/>
          </a:bodyPr>
          <a:lstStyle/>
          <a:p>
            <a:pPr algn="just"/>
            <a:r>
              <a:rPr lang="fr-FR" sz="1200" b="1" dirty="0">
                <a:solidFill>
                  <a:srgbClr val="7030A0"/>
                </a:solidFill>
                <a:latin typeface="Times New Roman" panose="02020603050405020304" pitchFamily="18" charset="0"/>
                <a:cs typeface="Times New Roman" panose="02020603050405020304" pitchFamily="18" charset="0"/>
              </a:rPr>
              <a:t>Quelques recommandations</a:t>
            </a:r>
          </a:p>
          <a:p>
            <a:pPr algn="just"/>
            <a:endParaRPr lang="fr-FR" sz="600" dirty="0">
              <a:solidFill>
                <a:srgbClr val="474747"/>
              </a:solidFill>
              <a:latin typeface="Times New Roman" panose="02020603050405020304" pitchFamily="18" charset="0"/>
              <a:cs typeface="Times New Roman" panose="02020603050405020304" pitchFamily="18" charset="0"/>
            </a:endParaRPr>
          </a:p>
          <a:p>
            <a:pPr algn="just"/>
            <a:r>
              <a:rPr lang="fr-FR" sz="1200" b="1" dirty="0">
                <a:solidFill>
                  <a:srgbClr val="474747"/>
                </a:solidFill>
                <a:latin typeface="Times New Roman" panose="02020603050405020304" pitchFamily="18" charset="0"/>
                <a:cs typeface="Times New Roman" panose="02020603050405020304" pitchFamily="18" charset="0"/>
              </a:rPr>
              <a:t>Concernant la motricité fine, la coordination oculo-manuelle</a:t>
            </a:r>
          </a:p>
          <a:p>
            <a:pPr marL="171450" indent="-171450" algn="just">
              <a:buFontTx/>
              <a:buChar char="-"/>
            </a:pPr>
            <a:r>
              <a:rPr lang="fr-FR" sz="1200" dirty="0">
                <a:solidFill>
                  <a:srgbClr val="474747"/>
                </a:solidFill>
                <a:latin typeface="Times New Roman" panose="02020603050405020304" pitchFamily="18" charset="0"/>
                <a:cs typeface="Times New Roman" panose="02020603050405020304" pitchFamily="18" charset="0"/>
              </a:rPr>
              <a:t>Passer de gestes amples à des tracés de plus en plus fins et précis (corps </a:t>
            </a:r>
            <a:r>
              <a:rPr lang="fr-FR" sz="1200" dirty="0">
                <a:solidFill>
                  <a:srgbClr val="474747"/>
                </a:solidFill>
                <a:latin typeface="Times New Roman" panose="02020603050405020304" pitchFamily="18" charset="0"/>
                <a:cs typeface="Times New Roman" panose="02020603050405020304" pitchFamily="18" charset="0"/>
                <a:sym typeface="Wingdings" panose="05000000000000000000" pitchFamily="2" charset="2"/>
              </a:rPr>
              <a:t> épaule  poignet  doigts).</a:t>
            </a:r>
          </a:p>
          <a:p>
            <a:pPr marL="171450" indent="-171450" algn="just">
              <a:buFontTx/>
              <a:buChar char="-"/>
            </a:pPr>
            <a:r>
              <a:rPr lang="fr-FR" sz="1200" dirty="0">
                <a:solidFill>
                  <a:srgbClr val="474747"/>
                </a:solidFill>
                <a:latin typeface="Times New Roman" panose="02020603050405020304" pitchFamily="18" charset="0"/>
                <a:cs typeface="Times New Roman" panose="02020603050405020304" pitchFamily="18" charset="0"/>
                <a:sym typeface="Wingdings" panose="05000000000000000000" pitchFamily="2" charset="2"/>
              </a:rPr>
              <a:t>Maîtriser progressivement mouvements et gestes en affinant sa perception et sa capacité d’analyse visuelle.</a:t>
            </a:r>
          </a:p>
          <a:p>
            <a:pPr marL="171450" indent="-171450" algn="just">
              <a:buFontTx/>
              <a:buChar char="-"/>
            </a:pPr>
            <a:r>
              <a:rPr lang="fr-FR" sz="1200" dirty="0">
                <a:solidFill>
                  <a:srgbClr val="474747"/>
                </a:solidFill>
                <a:latin typeface="Times New Roman" panose="02020603050405020304" pitchFamily="18" charset="0"/>
                <a:cs typeface="Times New Roman" panose="02020603050405020304" pitchFamily="18" charset="0"/>
                <a:sym typeface="Wingdings" panose="05000000000000000000" pitchFamily="2" charset="2"/>
                <a:hlinkClick r:id="rId2"/>
              </a:rPr>
              <a:t>Gestion statique de l’espace graphique dans une classe de (PS)/MS/GS</a:t>
            </a:r>
            <a:endParaRPr lang="fr-FR" sz="1200" dirty="0">
              <a:solidFill>
                <a:srgbClr val="474747"/>
              </a:solidFill>
              <a:latin typeface="Times New Roman" panose="02020603050405020304" pitchFamily="18" charset="0"/>
              <a:cs typeface="Times New Roman" panose="02020603050405020304" pitchFamily="18" charset="0"/>
              <a:sym typeface="Wingdings" panose="05000000000000000000" pitchFamily="2" charset="2"/>
            </a:endParaRPr>
          </a:p>
          <a:p>
            <a:pPr algn="just"/>
            <a:endParaRPr lang="fr-FR" sz="600" dirty="0">
              <a:solidFill>
                <a:srgbClr val="474747"/>
              </a:solidFill>
              <a:latin typeface="Times New Roman" panose="02020603050405020304" pitchFamily="18" charset="0"/>
              <a:cs typeface="Times New Roman" panose="02020603050405020304" pitchFamily="18" charset="0"/>
            </a:endParaRPr>
          </a:p>
          <a:p>
            <a:pPr algn="just"/>
            <a:r>
              <a:rPr lang="fr-FR" sz="1200" b="1" dirty="0">
                <a:solidFill>
                  <a:srgbClr val="474747"/>
                </a:solidFill>
                <a:latin typeface="Times New Roman" panose="02020603050405020304" pitchFamily="18" charset="0"/>
                <a:cs typeface="Times New Roman" panose="02020603050405020304" pitchFamily="18" charset="0"/>
              </a:rPr>
              <a:t>Concernant </a:t>
            </a:r>
            <a:r>
              <a:rPr lang="fr-FR" sz="1200" b="1" dirty="0">
                <a:solidFill>
                  <a:srgbClr val="474747"/>
                </a:solidFill>
                <a:latin typeface="Times New Roman" panose="02020603050405020304" pitchFamily="18" charset="0"/>
                <a:cs typeface="Times New Roman" panose="02020603050405020304" pitchFamily="18" charset="0"/>
                <a:sym typeface="Wingdings" panose="05000000000000000000" pitchFamily="2" charset="2"/>
              </a:rPr>
              <a:t>la situation d’écriture</a:t>
            </a:r>
          </a:p>
          <a:p>
            <a:pPr marL="171450" indent="-171450" algn="just">
              <a:buFontTx/>
              <a:buChar char="-"/>
            </a:pPr>
            <a:r>
              <a:rPr lang="fr-FR" sz="1200" dirty="0">
                <a:solidFill>
                  <a:srgbClr val="474747"/>
                </a:solidFill>
                <a:latin typeface="Times New Roman" panose="02020603050405020304" pitchFamily="18" charset="0"/>
                <a:cs typeface="Times New Roman" panose="02020603050405020304" pitchFamily="18" charset="0"/>
                <a:sym typeface="Wingdings" panose="05000000000000000000" pitchFamily="2" charset="2"/>
              </a:rPr>
              <a:t>Proposer une situation motivante, porteuse de sens =&gt; le souci de la qualité naîtra de la motivation.</a:t>
            </a:r>
          </a:p>
          <a:p>
            <a:pPr algn="just"/>
            <a:endParaRPr lang="fr-FR" sz="600" b="1" dirty="0">
              <a:solidFill>
                <a:srgbClr val="7030A0"/>
              </a:solidFill>
              <a:latin typeface="Times New Roman" panose="02020603050405020304" pitchFamily="18" charset="0"/>
              <a:cs typeface="Times New Roman" panose="02020603050405020304" pitchFamily="18" charset="0"/>
            </a:endParaRPr>
          </a:p>
          <a:p>
            <a:pPr algn="just"/>
            <a:r>
              <a:rPr lang="fr-FR" sz="1200" b="1" dirty="0">
                <a:solidFill>
                  <a:srgbClr val="474747"/>
                </a:solidFill>
                <a:latin typeface="Times New Roman" panose="02020603050405020304" pitchFamily="18" charset="0"/>
                <a:cs typeface="Times New Roman" panose="02020603050405020304" pitchFamily="18" charset="0"/>
              </a:rPr>
              <a:t>Règles de conduite d’écriture cursive</a:t>
            </a:r>
            <a:r>
              <a:rPr lang="fr-FR" sz="1200" dirty="0">
                <a:solidFill>
                  <a:srgbClr val="474747"/>
                </a:solidFill>
                <a:latin typeface="Times New Roman" panose="02020603050405020304" pitchFamily="18" charset="0"/>
                <a:cs typeface="Times New Roman" panose="02020603050405020304" pitchFamily="18" charset="0"/>
              </a:rPr>
              <a:t> : </a:t>
            </a:r>
            <a:r>
              <a:rPr lang="fr-FR" sz="1200" dirty="0">
                <a:solidFill>
                  <a:srgbClr val="474747"/>
                </a:solidFill>
                <a:latin typeface="Times New Roman" panose="02020603050405020304" pitchFamily="18" charset="0"/>
                <a:cs typeface="Times New Roman" panose="02020603050405020304" pitchFamily="18" charset="0"/>
                <a:hlinkClick r:id="rId3"/>
              </a:rPr>
              <a:t>vidéo ressource sur la cursive</a:t>
            </a:r>
            <a:endParaRPr lang="fr-FR" sz="1200" b="1" dirty="0">
              <a:solidFill>
                <a:srgbClr val="474747"/>
              </a:solidFill>
              <a:latin typeface="Times New Roman" panose="02020603050405020304" pitchFamily="18" charset="0"/>
              <a:cs typeface="Times New Roman" panose="02020603050405020304" pitchFamily="18" charset="0"/>
            </a:endParaRPr>
          </a:p>
          <a:p>
            <a:pPr marL="628650" lvl="1" indent="-171450" algn="just">
              <a:buFont typeface="Wingdings" panose="05000000000000000000" pitchFamily="2" charset="2"/>
              <a:buChar char=""/>
            </a:pPr>
            <a:r>
              <a:rPr lang="fr-FR" sz="1200" dirty="0">
                <a:latin typeface="Times New Roman" panose="02020603050405020304" pitchFamily="18" charset="0"/>
                <a:cs typeface="Times New Roman" panose="02020603050405020304" pitchFamily="18" charset="0"/>
              </a:rPr>
              <a:t>Interruption du tracé</a:t>
            </a:r>
          </a:p>
          <a:p>
            <a:pPr marL="1085850" lvl="2" indent="-171450" algn="just">
              <a:buFont typeface="Wingdings" panose="05000000000000000000" pitchFamily="2" charset="2"/>
              <a:buChar char="Ø"/>
            </a:pPr>
            <a:r>
              <a:rPr lang="fr-FR" sz="1200" dirty="0">
                <a:latin typeface="Times New Roman" panose="02020603050405020304" pitchFamily="18" charset="0"/>
                <a:cs typeface="Times New Roman" panose="02020603050405020304" pitchFamily="18" charset="0"/>
              </a:rPr>
              <a:t>uniquement devant les lettres rondes (o, a, c, d, g, x, q)</a:t>
            </a:r>
          </a:p>
          <a:p>
            <a:pPr marL="628650" lvl="1" indent="-171450" algn="just">
              <a:buFont typeface="Wingdings" panose="05000000000000000000" pitchFamily="2" charset="2"/>
              <a:buChar char=""/>
            </a:pPr>
            <a:r>
              <a:rPr lang="fr-FR" sz="1200" dirty="0">
                <a:latin typeface="Times New Roman" panose="02020603050405020304" pitchFamily="18" charset="0"/>
                <a:cs typeface="Times New Roman" panose="02020603050405020304" pitchFamily="18" charset="0"/>
              </a:rPr>
              <a:t>Barre du t, point sur le i, </a:t>
            </a:r>
            <a:r>
              <a:rPr lang="fr-FR" sz="1200" dirty="0" err="1">
                <a:latin typeface="Times New Roman" panose="02020603050405020304" pitchFamily="18" charset="0"/>
                <a:cs typeface="Times New Roman" panose="02020603050405020304" pitchFamily="18" charset="0"/>
              </a:rPr>
              <a:t>etc</a:t>
            </a:r>
            <a:r>
              <a:rPr lang="fr-FR" sz="1200" dirty="0">
                <a:latin typeface="Times New Roman" panose="02020603050405020304" pitchFamily="18" charset="0"/>
                <a:cs typeface="Times New Roman" panose="02020603050405020304" pitchFamily="18" charset="0"/>
              </a:rPr>
              <a:t> </a:t>
            </a:r>
          </a:p>
          <a:p>
            <a:pPr marL="1085850" lvl="2" indent="-171450" algn="just">
              <a:buFont typeface="Wingdings" panose="05000000000000000000" pitchFamily="2" charset="2"/>
              <a:buChar char="Ø"/>
            </a:pPr>
            <a:r>
              <a:rPr lang="fr-FR" sz="1200" dirty="0">
                <a:latin typeface="Times New Roman" panose="02020603050405020304" pitchFamily="18" charset="0"/>
                <a:cs typeface="Times New Roman" panose="02020603050405020304" pitchFamily="18" charset="0"/>
              </a:rPr>
              <a:t>après l’écriture entière du mot</a:t>
            </a:r>
          </a:p>
          <a:p>
            <a:pPr marL="628650" lvl="1" indent="-171450" algn="just">
              <a:buFont typeface="Wingdings" panose="05000000000000000000" pitchFamily="2" charset="2"/>
              <a:buChar char=""/>
            </a:pPr>
            <a:r>
              <a:rPr lang="fr-FR" sz="1200" dirty="0">
                <a:latin typeface="Times New Roman" panose="02020603050405020304" pitchFamily="18" charset="0"/>
                <a:cs typeface="Times New Roman" panose="02020603050405020304" pitchFamily="18" charset="0"/>
              </a:rPr>
              <a:t>Suppression de tout tracé inutile</a:t>
            </a:r>
          </a:p>
          <a:p>
            <a:pPr marL="1085850" lvl="2" indent="-171450" algn="just">
              <a:buFont typeface="Wingdings" panose="05000000000000000000" pitchFamily="2" charset="2"/>
              <a:buChar char="Ø"/>
            </a:pPr>
            <a:r>
              <a:rPr lang="fr-FR" sz="1200" dirty="0">
                <a:latin typeface="Times New Roman" panose="02020603050405020304" pitchFamily="18" charset="0"/>
                <a:cs typeface="Times New Roman" panose="02020603050405020304" pitchFamily="18" charset="0"/>
              </a:rPr>
              <a:t>pas de trait d’attaque devant les lettres rondes</a:t>
            </a:r>
          </a:p>
          <a:p>
            <a:pPr marL="1085850" lvl="2" indent="-171450" algn="just">
              <a:buFont typeface="Wingdings" panose="05000000000000000000" pitchFamily="2" charset="2"/>
              <a:buChar char="Ø"/>
            </a:pPr>
            <a:r>
              <a:rPr lang="fr-FR" sz="1200" dirty="0">
                <a:latin typeface="Times New Roman" panose="02020603050405020304" pitchFamily="18" charset="0"/>
                <a:cs typeface="Times New Roman" panose="02020603050405020304" pitchFamily="18" charset="0"/>
              </a:rPr>
              <a:t>pas de cassure du geste devant la lettre e</a:t>
            </a:r>
          </a:p>
          <a:p>
            <a:pPr marL="1085850" lvl="2" indent="-171450" algn="just">
              <a:buFont typeface="Wingdings" panose="05000000000000000000" pitchFamily="2" charset="2"/>
              <a:buChar char="Ø"/>
            </a:pPr>
            <a:r>
              <a:rPr lang="fr-FR" sz="1200" dirty="0">
                <a:latin typeface="Times New Roman" panose="02020603050405020304" pitchFamily="18" charset="0"/>
                <a:cs typeface="Times New Roman" panose="02020603050405020304" pitchFamily="18" charset="0"/>
              </a:rPr>
              <a:t>pas d’œilleton </a:t>
            </a:r>
          </a:p>
          <a:p>
            <a:pPr marL="628650" lvl="1" indent="-171450" algn="just">
              <a:buFont typeface="Wingdings" panose="05000000000000000000" pitchFamily="2" charset="2"/>
              <a:buChar char=""/>
            </a:pPr>
            <a:r>
              <a:rPr lang="fr-FR" sz="1200" dirty="0">
                <a:latin typeface="Times New Roman" panose="02020603050405020304" pitchFamily="18" charset="0"/>
                <a:cs typeface="Times New Roman" panose="02020603050405020304" pitchFamily="18" charset="0"/>
              </a:rPr>
              <a:t>Recodage (écriture de la lettre au sein de mots)</a:t>
            </a:r>
            <a:endParaRPr lang="fr-FR" sz="1200" dirty="0">
              <a:solidFill>
                <a:srgbClr val="FF0000"/>
              </a:solidFill>
              <a:latin typeface="Times New Roman" panose="02020603050405020304" pitchFamily="18" charset="0"/>
              <a:cs typeface="Times New Roman" panose="02020603050405020304" pitchFamily="18" charset="0"/>
            </a:endParaRPr>
          </a:p>
          <a:p>
            <a:pPr algn="just"/>
            <a:endParaRPr lang="fr-FR" sz="600" dirty="0">
              <a:solidFill>
                <a:srgbClr val="474747"/>
              </a:solidFill>
              <a:latin typeface="Times New Roman" panose="02020603050405020304" pitchFamily="18" charset="0"/>
              <a:cs typeface="Times New Roman" panose="02020603050405020304" pitchFamily="18" charset="0"/>
            </a:endParaRPr>
          </a:p>
        </p:txBody>
      </p:sp>
      <p:sp>
        <p:nvSpPr>
          <p:cNvPr id="34" name="ZoneTexte 33">
            <a:extLst>
              <a:ext uri="{FF2B5EF4-FFF2-40B4-BE49-F238E27FC236}">
                <a16:creationId xmlns:a16="http://schemas.microsoft.com/office/drawing/2014/main" id="{B6270330-5443-42F0-8D6E-9C4470F1351A}"/>
              </a:ext>
            </a:extLst>
          </p:cNvPr>
          <p:cNvSpPr txBox="1"/>
          <p:nvPr/>
        </p:nvSpPr>
        <p:spPr>
          <a:xfrm>
            <a:off x="8622790" y="102986"/>
            <a:ext cx="3477983" cy="2585323"/>
          </a:xfrm>
          <a:prstGeom prst="rect">
            <a:avLst/>
          </a:prstGeom>
          <a:noFill/>
        </p:spPr>
        <p:txBody>
          <a:bodyPr wrap="square" rtlCol="0">
            <a:spAutoFit/>
          </a:bodyPr>
          <a:lstStyle/>
          <a:p>
            <a:pPr algn="just"/>
            <a:r>
              <a:rPr lang="fr-FR" sz="1200" b="1" dirty="0">
                <a:solidFill>
                  <a:srgbClr val="7030A0"/>
                </a:solidFill>
                <a:latin typeface="Times New Roman" panose="02020603050405020304" pitchFamily="18" charset="0"/>
                <a:cs typeface="Times New Roman" panose="02020603050405020304" pitchFamily="18" charset="0"/>
              </a:rPr>
              <a:t>L’échauffement : gym des doigts</a:t>
            </a:r>
          </a:p>
          <a:p>
            <a:pPr algn="just"/>
            <a:endParaRPr lang="fr-FR" sz="600" dirty="0">
              <a:solidFill>
                <a:srgbClr val="474747"/>
              </a:solidFill>
              <a:latin typeface="Times New Roman" panose="02020603050405020304" pitchFamily="18" charset="0"/>
              <a:cs typeface="Times New Roman" panose="02020603050405020304" pitchFamily="18" charset="0"/>
            </a:endParaRPr>
          </a:p>
          <a:p>
            <a:pPr algn="just"/>
            <a:r>
              <a:rPr lang="fr-FR" sz="1200" dirty="0">
                <a:solidFill>
                  <a:srgbClr val="474747"/>
                </a:solidFill>
                <a:latin typeface="Times New Roman" panose="02020603050405020304" pitchFamily="18" charset="0"/>
                <a:cs typeface="Times New Roman" panose="02020603050405020304" pitchFamily="18" charset="0"/>
              </a:rPr>
              <a:t>Elle permet de développer la souplesse et la tonicité des doigts.</a:t>
            </a:r>
            <a:endParaRPr lang="fr-FR" sz="600" b="1" dirty="0">
              <a:solidFill>
                <a:srgbClr val="7030A0"/>
              </a:solidFill>
              <a:latin typeface="Times New Roman" panose="02020603050405020304" pitchFamily="18" charset="0"/>
              <a:cs typeface="Times New Roman" panose="02020603050405020304" pitchFamily="18" charset="0"/>
            </a:endParaRPr>
          </a:p>
          <a:p>
            <a:pPr marL="171450" indent="-171450" algn="just">
              <a:buFontTx/>
              <a:buChar char="-"/>
            </a:pPr>
            <a:r>
              <a:rPr lang="fr-FR" sz="1200" b="0" i="0" dirty="0">
                <a:solidFill>
                  <a:srgbClr val="000000"/>
                </a:solidFill>
                <a:effectLst/>
                <a:latin typeface="Times New Roman" panose="02020603050405020304" pitchFamily="18" charset="0"/>
                <a:cs typeface="Times New Roman" panose="02020603050405020304" pitchFamily="18" charset="0"/>
                <a:hlinkClick r:id="rId4"/>
              </a:rPr>
              <a:t>L'histoire du monstre glouton</a:t>
            </a:r>
            <a:r>
              <a:rPr lang="fr-FR" sz="1200" b="0" i="0" dirty="0">
                <a:solidFill>
                  <a:srgbClr val="000000"/>
                </a:solidFill>
                <a:effectLst/>
                <a:latin typeface="Times New Roman" panose="02020603050405020304" pitchFamily="18" charset="0"/>
                <a:cs typeface="Times New Roman" panose="02020603050405020304" pitchFamily="18" charset="0"/>
              </a:rPr>
              <a:t> mais poli, qui salue un à un les autres doigts avant de les dévorer.</a:t>
            </a:r>
          </a:p>
          <a:p>
            <a:pPr marL="171450" indent="-171450" algn="just">
              <a:buFontTx/>
              <a:buChar char="-"/>
            </a:pPr>
            <a:r>
              <a:rPr lang="fr-FR" sz="1200" dirty="0">
                <a:latin typeface="Times New Roman" panose="02020603050405020304" pitchFamily="18" charset="0"/>
                <a:cs typeface="Times New Roman" panose="02020603050405020304" pitchFamily="18" charset="0"/>
                <a:hlinkClick r:id="rId5"/>
              </a:rPr>
              <a:t>Le monstre voyageur</a:t>
            </a:r>
            <a:endParaRPr lang="fr-FR" sz="1200" dirty="0">
              <a:latin typeface="Times New Roman" panose="02020603050405020304" pitchFamily="18" charset="0"/>
              <a:cs typeface="Times New Roman" panose="02020603050405020304" pitchFamily="18" charset="0"/>
            </a:endParaRPr>
          </a:p>
          <a:p>
            <a:pPr marL="171450" indent="-171450" algn="just">
              <a:buFontTx/>
              <a:buChar char="-"/>
            </a:pPr>
            <a:r>
              <a:rPr lang="fr-FR" sz="1200" dirty="0">
                <a:latin typeface="Times New Roman" panose="02020603050405020304" pitchFamily="18" charset="0"/>
                <a:cs typeface="Times New Roman" panose="02020603050405020304" pitchFamily="18" charset="0"/>
                <a:hlinkClick r:id="rId6"/>
              </a:rPr>
              <a:t>Le canard qui ouvre le bec</a:t>
            </a:r>
            <a:endParaRPr lang="fr-FR" sz="1200" dirty="0">
              <a:latin typeface="Times New Roman" panose="02020603050405020304" pitchFamily="18" charset="0"/>
              <a:cs typeface="Times New Roman" panose="02020603050405020304" pitchFamily="18" charset="0"/>
            </a:endParaRPr>
          </a:p>
          <a:p>
            <a:pPr marL="171450" indent="-171450" algn="just">
              <a:buFontTx/>
              <a:buChar char="-"/>
            </a:pPr>
            <a:r>
              <a:rPr lang="fr-FR" sz="1200" dirty="0">
                <a:latin typeface="Times New Roman" panose="02020603050405020304" pitchFamily="18" charset="0"/>
                <a:cs typeface="Times New Roman" panose="02020603050405020304" pitchFamily="18" charset="0"/>
                <a:hlinkClick r:id="rId7"/>
              </a:rPr>
              <a:t>Les petits bisous</a:t>
            </a:r>
            <a:r>
              <a:rPr lang="fr-FR" sz="1200" dirty="0">
                <a:latin typeface="Times New Roman" panose="02020603050405020304" pitchFamily="18" charset="0"/>
                <a:cs typeface="Times New Roman" panose="02020603050405020304" pitchFamily="18" charset="0"/>
              </a:rPr>
              <a:t> (à faire à deux)</a:t>
            </a:r>
          </a:p>
          <a:p>
            <a:pPr marL="171450" indent="-171450" algn="just">
              <a:buFontTx/>
              <a:buChar char="-"/>
            </a:pPr>
            <a:r>
              <a:rPr lang="fr-FR" sz="1200" dirty="0">
                <a:latin typeface="Times New Roman" panose="02020603050405020304" pitchFamily="18" charset="0"/>
                <a:cs typeface="Times New Roman" panose="02020603050405020304" pitchFamily="18" charset="0"/>
                <a:hlinkClick r:id="rId8"/>
              </a:rPr>
              <a:t>La sorcière</a:t>
            </a:r>
            <a:endParaRPr lang="fr-FR" sz="1200" dirty="0">
              <a:latin typeface="Times New Roman" panose="02020603050405020304" pitchFamily="18" charset="0"/>
              <a:cs typeface="Times New Roman" panose="02020603050405020304" pitchFamily="18" charset="0"/>
            </a:endParaRPr>
          </a:p>
          <a:p>
            <a:pPr marL="171450" indent="-171450" algn="just">
              <a:buFontTx/>
              <a:buChar char="-"/>
            </a:pPr>
            <a:r>
              <a:rPr lang="fr-FR" sz="1200" dirty="0">
                <a:latin typeface="Times New Roman" panose="02020603050405020304" pitchFamily="18" charset="0"/>
                <a:cs typeface="Times New Roman" panose="02020603050405020304" pitchFamily="18" charset="0"/>
                <a:hlinkClick r:id="rId9"/>
              </a:rPr>
              <a:t>Bravo les doigts</a:t>
            </a:r>
            <a:endParaRPr lang="fr-FR" sz="1200" dirty="0">
              <a:latin typeface="Times New Roman" panose="02020603050405020304" pitchFamily="18" charset="0"/>
              <a:cs typeface="Times New Roman" panose="02020603050405020304" pitchFamily="18" charset="0"/>
            </a:endParaRPr>
          </a:p>
          <a:p>
            <a:pPr marL="171450" indent="-171450" algn="just">
              <a:buFontTx/>
              <a:buChar char="-"/>
            </a:pPr>
            <a:r>
              <a:rPr lang="fr-FR" sz="1200" dirty="0">
                <a:latin typeface="Times New Roman" panose="02020603050405020304" pitchFamily="18" charset="0"/>
                <a:cs typeface="Times New Roman" panose="02020603050405020304" pitchFamily="18" charset="0"/>
                <a:hlinkClick r:id="rId10"/>
              </a:rPr>
              <a:t>Le marionnettiste</a:t>
            </a:r>
            <a:endParaRPr lang="fr-FR" sz="1200" dirty="0">
              <a:latin typeface="Times New Roman" panose="02020603050405020304" pitchFamily="18" charset="0"/>
              <a:cs typeface="Times New Roman" panose="02020603050405020304" pitchFamily="18" charset="0"/>
            </a:endParaRPr>
          </a:p>
          <a:p>
            <a:pPr marL="171450" indent="-171450" algn="just">
              <a:buFontTx/>
              <a:buChar char="-"/>
            </a:pPr>
            <a:r>
              <a:rPr lang="fr-FR" sz="1200" dirty="0">
                <a:latin typeface="Times New Roman" panose="02020603050405020304" pitchFamily="18" charset="0"/>
                <a:cs typeface="Times New Roman" panose="02020603050405020304" pitchFamily="18" charset="0"/>
                <a:hlinkClick r:id="rId11"/>
              </a:rPr>
              <a:t>La pâte à modeler</a:t>
            </a:r>
            <a:endParaRPr lang="fr-FR" sz="1200" dirty="0">
              <a:latin typeface="Times New Roman" panose="02020603050405020304" pitchFamily="18" charset="0"/>
              <a:cs typeface="Times New Roman" panose="02020603050405020304" pitchFamily="18" charset="0"/>
            </a:endParaRPr>
          </a:p>
          <a:p>
            <a:pPr marL="171450" indent="-171450" algn="just">
              <a:buFontTx/>
              <a:buChar char="-"/>
            </a:pPr>
            <a:r>
              <a:rPr lang="fr-FR" sz="1200" dirty="0">
                <a:latin typeface="Times New Roman" panose="02020603050405020304" pitchFamily="18" charset="0"/>
                <a:cs typeface="Times New Roman" panose="02020603050405020304" pitchFamily="18" charset="0"/>
              </a:rPr>
              <a:t>… d’autres ressources ici : </a:t>
            </a:r>
            <a:r>
              <a:rPr lang="fr-FR" sz="1200" dirty="0" err="1">
                <a:latin typeface="Times New Roman" panose="02020603050405020304" pitchFamily="18" charset="0"/>
                <a:cs typeface="Times New Roman" panose="02020603050405020304" pitchFamily="18" charset="0"/>
                <a:hlinkClick r:id="rId12"/>
              </a:rPr>
              <a:t>graphopédagogie</a:t>
            </a:r>
            <a:endParaRPr lang="fr-FR" sz="1200" dirty="0">
              <a:latin typeface="Times New Roman" panose="02020603050405020304" pitchFamily="18" charset="0"/>
              <a:cs typeface="Times New Roman" panose="02020603050405020304" pitchFamily="18" charset="0"/>
            </a:endParaRPr>
          </a:p>
        </p:txBody>
      </p:sp>
      <p:pic>
        <p:nvPicPr>
          <p:cNvPr id="6" name="Image 5">
            <a:extLst>
              <a:ext uri="{FF2B5EF4-FFF2-40B4-BE49-F238E27FC236}">
                <a16:creationId xmlns:a16="http://schemas.microsoft.com/office/drawing/2014/main" id="{29497042-BF5A-49B1-AF1C-BF0E4619EE76}"/>
              </a:ext>
            </a:extLst>
          </p:cNvPr>
          <p:cNvPicPr>
            <a:picLocks noChangeAspect="1"/>
          </p:cNvPicPr>
          <p:nvPr/>
        </p:nvPicPr>
        <p:blipFill rotWithShape="1">
          <a:blip r:embed="rId13" cstate="screen">
            <a:extLst>
              <a:ext uri="{28A0092B-C50C-407E-A947-70E740481C1C}">
                <a14:useLocalDpi xmlns:a14="http://schemas.microsoft.com/office/drawing/2010/main"/>
              </a:ext>
            </a:extLst>
          </a:blip>
          <a:srcRect/>
          <a:stretch/>
        </p:blipFill>
        <p:spPr>
          <a:xfrm>
            <a:off x="688242" y="4329277"/>
            <a:ext cx="2850485" cy="1000859"/>
          </a:xfrm>
          <a:prstGeom prst="rect">
            <a:avLst/>
          </a:prstGeom>
        </p:spPr>
      </p:pic>
      <p:pic>
        <p:nvPicPr>
          <p:cNvPr id="8" name="Image 7">
            <a:extLst>
              <a:ext uri="{FF2B5EF4-FFF2-40B4-BE49-F238E27FC236}">
                <a16:creationId xmlns:a16="http://schemas.microsoft.com/office/drawing/2014/main" id="{3F6F1A06-1499-4739-B75B-FB7FDAD0568D}"/>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7439438" y="1364540"/>
            <a:ext cx="963160" cy="1265988"/>
          </a:xfrm>
          <a:prstGeom prst="rect">
            <a:avLst/>
          </a:prstGeom>
        </p:spPr>
      </p:pic>
      <p:pic>
        <p:nvPicPr>
          <p:cNvPr id="22" name="Image 21">
            <a:hlinkClick r:id="rId15"/>
            <a:extLst>
              <a:ext uri="{FF2B5EF4-FFF2-40B4-BE49-F238E27FC236}">
                <a16:creationId xmlns:a16="http://schemas.microsoft.com/office/drawing/2014/main" id="{3EE46085-49B0-4D72-A98F-E6D535B41F50}"/>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546298" y="5522976"/>
            <a:ext cx="1875599" cy="1124712"/>
          </a:xfrm>
          <a:prstGeom prst="roundRect">
            <a:avLst/>
          </a:prstGeom>
        </p:spPr>
      </p:pic>
      <p:sp>
        <p:nvSpPr>
          <p:cNvPr id="35" name="ZoneTexte 34">
            <a:extLst>
              <a:ext uri="{FF2B5EF4-FFF2-40B4-BE49-F238E27FC236}">
                <a16:creationId xmlns:a16="http://schemas.microsoft.com/office/drawing/2014/main" id="{AC9EDC0D-86C0-4DC8-827A-45A1EBB82FC3}"/>
              </a:ext>
            </a:extLst>
          </p:cNvPr>
          <p:cNvSpPr txBox="1"/>
          <p:nvPr/>
        </p:nvSpPr>
        <p:spPr>
          <a:xfrm>
            <a:off x="2445259" y="5665430"/>
            <a:ext cx="1405745" cy="861774"/>
          </a:xfrm>
          <a:prstGeom prst="rect">
            <a:avLst/>
          </a:prstGeom>
          <a:noFill/>
        </p:spPr>
        <p:txBody>
          <a:bodyPr wrap="square" rtlCol="0">
            <a:spAutoFit/>
          </a:bodyPr>
          <a:lstStyle/>
          <a:p>
            <a:pPr algn="just"/>
            <a:r>
              <a:rPr lang="fr-FR" sz="1000" dirty="0">
                <a:solidFill>
                  <a:srgbClr val="474747"/>
                </a:solidFill>
                <a:latin typeface="Times New Roman" panose="02020603050405020304" pitchFamily="18" charset="0"/>
                <a:cs typeface="Times New Roman" panose="02020603050405020304" pitchFamily="18" charset="0"/>
                <a:hlinkClick r:id="rId15"/>
              </a:rPr>
              <a:t>Une histoire drôle pour enseigner la prise du crayon aux enfants</a:t>
            </a:r>
            <a:endParaRPr lang="fr-FR" sz="1000" dirty="0">
              <a:solidFill>
                <a:srgbClr val="474747"/>
              </a:solidFill>
              <a:latin typeface="Times New Roman" panose="02020603050405020304" pitchFamily="18" charset="0"/>
              <a:cs typeface="Times New Roman" panose="02020603050405020304" pitchFamily="18" charset="0"/>
            </a:endParaRPr>
          </a:p>
          <a:p>
            <a:pPr algn="just"/>
            <a:r>
              <a:rPr lang="fr-FR" sz="1000" dirty="0">
                <a:solidFill>
                  <a:srgbClr val="474747"/>
                </a:solidFill>
                <a:latin typeface="Times New Roman" panose="02020603050405020304" pitchFamily="18" charset="0"/>
                <a:cs typeface="Times New Roman" panose="02020603050405020304" pitchFamily="18" charset="0"/>
              </a:rPr>
              <a:t>par une ergothérapeute, J. Caron </a:t>
            </a:r>
            <a:r>
              <a:rPr lang="fr-FR" sz="1000" dirty="0" err="1">
                <a:solidFill>
                  <a:srgbClr val="474747"/>
                </a:solidFill>
                <a:latin typeface="Times New Roman" panose="02020603050405020304" pitchFamily="18" charset="0"/>
                <a:cs typeface="Times New Roman" panose="02020603050405020304" pitchFamily="18" charset="0"/>
              </a:rPr>
              <a:t>Santha</a:t>
            </a:r>
            <a:r>
              <a:rPr lang="fr-FR" sz="1000" dirty="0">
                <a:solidFill>
                  <a:srgbClr val="474747"/>
                </a:solidFill>
                <a:latin typeface="Times New Roman" panose="02020603050405020304" pitchFamily="18" charset="0"/>
                <a:cs typeface="Times New Roman" panose="02020603050405020304" pitchFamily="18" charset="0"/>
              </a:rPr>
              <a:t>.</a:t>
            </a:r>
          </a:p>
        </p:txBody>
      </p:sp>
      <p:sp>
        <p:nvSpPr>
          <p:cNvPr id="42" name="ZoneTexte 41">
            <a:extLst>
              <a:ext uri="{FF2B5EF4-FFF2-40B4-BE49-F238E27FC236}">
                <a16:creationId xmlns:a16="http://schemas.microsoft.com/office/drawing/2014/main" id="{D9C4EBA0-857B-4FD1-9C32-6DA294E7C9A7}"/>
              </a:ext>
            </a:extLst>
          </p:cNvPr>
          <p:cNvSpPr txBox="1"/>
          <p:nvPr/>
        </p:nvSpPr>
        <p:spPr>
          <a:xfrm>
            <a:off x="4541051" y="1303315"/>
            <a:ext cx="2838756" cy="1384995"/>
          </a:xfrm>
          <a:prstGeom prst="rect">
            <a:avLst/>
          </a:prstGeom>
          <a:noFill/>
        </p:spPr>
        <p:txBody>
          <a:bodyPr wrap="square" rtlCol="0">
            <a:spAutoFit/>
          </a:bodyPr>
          <a:lstStyle/>
          <a:p>
            <a:pPr marL="171450" indent="-171450" algn="just">
              <a:buFontTx/>
              <a:buChar char="-"/>
            </a:pPr>
            <a:r>
              <a:rPr lang="fr-FR" sz="1200" dirty="0">
                <a:solidFill>
                  <a:srgbClr val="474747"/>
                </a:solidFill>
                <a:latin typeface="Times New Roman" panose="02020603050405020304" pitchFamily="18" charset="0"/>
                <a:cs typeface="Times New Roman" panose="02020603050405020304" pitchFamily="18" charset="0"/>
              </a:rPr>
              <a:t>Droitier : feuille légèrement inclinée à gauche ;</a:t>
            </a:r>
          </a:p>
          <a:p>
            <a:pPr marL="171450" indent="-171450" algn="just">
              <a:buFontTx/>
              <a:buChar char="-"/>
            </a:pPr>
            <a:r>
              <a:rPr lang="fr-FR" sz="1200" dirty="0">
                <a:solidFill>
                  <a:srgbClr val="474747"/>
                </a:solidFill>
                <a:latin typeface="Times New Roman" panose="02020603050405020304" pitchFamily="18" charset="0"/>
                <a:cs typeface="Times New Roman" panose="02020603050405020304" pitchFamily="18" charset="0"/>
              </a:rPr>
              <a:t>Gaucher (assis de préférence à gauche d’un droitier) : feuille légèrement inclinée à droite. Le modèle est placé à droite de manière à ce qu’il puisse l’observer pendant qu’il écrit.</a:t>
            </a:r>
          </a:p>
        </p:txBody>
      </p:sp>
      <p:sp>
        <p:nvSpPr>
          <p:cNvPr id="45" name="ZoneTexte 44">
            <a:extLst>
              <a:ext uri="{FF2B5EF4-FFF2-40B4-BE49-F238E27FC236}">
                <a16:creationId xmlns:a16="http://schemas.microsoft.com/office/drawing/2014/main" id="{A0EBDBD5-3A97-4676-B003-5E5C254A8D73}"/>
              </a:ext>
            </a:extLst>
          </p:cNvPr>
          <p:cNvSpPr txBox="1"/>
          <p:nvPr/>
        </p:nvSpPr>
        <p:spPr>
          <a:xfrm>
            <a:off x="4347814" y="3685765"/>
            <a:ext cx="2980300" cy="3046988"/>
          </a:xfrm>
          <a:prstGeom prst="rect">
            <a:avLst/>
          </a:prstGeom>
          <a:noFill/>
        </p:spPr>
        <p:txBody>
          <a:bodyPr wrap="square" rtlCol="0">
            <a:spAutoFit/>
          </a:bodyPr>
          <a:lstStyle/>
          <a:p>
            <a:pPr algn="just"/>
            <a:r>
              <a:rPr lang="fr-FR" sz="1200" b="1" dirty="0">
                <a:solidFill>
                  <a:srgbClr val="7030A0"/>
                </a:solidFill>
                <a:latin typeface="Times New Roman" panose="02020603050405020304" pitchFamily="18" charset="0"/>
                <a:cs typeface="Times New Roman" panose="02020603050405020304" pitchFamily="18" charset="0"/>
              </a:rPr>
              <a:t>Le support de travail</a:t>
            </a:r>
          </a:p>
          <a:p>
            <a:pPr algn="just"/>
            <a:endParaRPr lang="fr-FR" sz="600" dirty="0">
              <a:solidFill>
                <a:srgbClr val="474747"/>
              </a:solidFill>
              <a:latin typeface="Times New Roman" panose="02020603050405020304" pitchFamily="18" charset="0"/>
              <a:cs typeface="Times New Roman" panose="02020603050405020304" pitchFamily="18" charset="0"/>
            </a:endParaRPr>
          </a:p>
          <a:p>
            <a:pPr algn="just"/>
            <a:r>
              <a:rPr lang="fr-FR" sz="1200" b="1" dirty="0">
                <a:solidFill>
                  <a:srgbClr val="474747"/>
                </a:solidFill>
                <a:latin typeface="Times New Roman" panose="02020603050405020304" pitchFamily="18" charset="0"/>
                <a:cs typeface="Times New Roman" panose="02020603050405020304" pitchFamily="18" charset="0"/>
              </a:rPr>
              <a:t>Choix du support</a:t>
            </a:r>
          </a:p>
          <a:p>
            <a:pPr algn="just"/>
            <a:r>
              <a:rPr lang="fr-FR" sz="1200" dirty="0">
                <a:solidFill>
                  <a:srgbClr val="474747"/>
                </a:solidFill>
                <a:latin typeface="Times New Roman" panose="02020603050405020304" pitchFamily="18" charset="0"/>
                <a:cs typeface="Times New Roman" panose="02020603050405020304" pitchFamily="18" charset="0"/>
              </a:rPr>
              <a:t>Privilégier des supports avec une texture qui « accroche » pour exercer la maîtrise gestuelle, tels que : le papier à dessin, le tableau noir, les ardoises traditionnelles avec crayon blanc. Les supports lisses (pochette plastique, ardoise blanche) favorisent les déformations de l’écriture.</a:t>
            </a:r>
          </a:p>
          <a:p>
            <a:pPr algn="just"/>
            <a:endParaRPr lang="fr-FR" sz="600" dirty="0">
              <a:solidFill>
                <a:srgbClr val="474747"/>
              </a:solidFill>
              <a:latin typeface="Times New Roman" panose="02020603050405020304" pitchFamily="18" charset="0"/>
              <a:cs typeface="Times New Roman" panose="02020603050405020304" pitchFamily="18" charset="0"/>
            </a:endParaRPr>
          </a:p>
          <a:p>
            <a:pPr algn="just"/>
            <a:r>
              <a:rPr lang="fr-FR" sz="1200" b="1" dirty="0">
                <a:solidFill>
                  <a:srgbClr val="474747"/>
                </a:solidFill>
                <a:latin typeface="Times New Roman" panose="02020603050405020304" pitchFamily="18" charset="0"/>
                <a:cs typeface="Times New Roman" panose="02020603050405020304" pitchFamily="18" charset="0"/>
              </a:rPr>
              <a:t>Différenciation</a:t>
            </a:r>
          </a:p>
          <a:p>
            <a:pPr algn="just"/>
            <a:r>
              <a:rPr lang="fr-FR" sz="1200" dirty="0">
                <a:solidFill>
                  <a:srgbClr val="474747"/>
                </a:solidFill>
                <a:latin typeface="Times New Roman" panose="02020603050405020304" pitchFamily="18" charset="0"/>
                <a:cs typeface="Times New Roman" panose="02020603050405020304" pitchFamily="18" charset="0"/>
              </a:rPr>
              <a:t>Le choix doit être adapté à chaque enfant : tous n’écriront pas </a:t>
            </a:r>
            <a:r>
              <a:rPr lang="fr-FR" sz="1200" dirty="0">
                <a:latin typeface="Times New Roman" panose="02020603050405020304" pitchFamily="18" charset="0"/>
                <a:cs typeface="Times New Roman" panose="02020603050405020304" pitchFamily="18" charset="0"/>
              </a:rPr>
              <a:t>avec le même support, lignage en même temps (de la bande de papier vierge, puis avec une ligne, avec deux lignes et un interligne de plus en plus réduit).</a:t>
            </a:r>
          </a:p>
        </p:txBody>
      </p:sp>
      <p:sp>
        <p:nvSpPr>
          <p:cNvPr id="46" name="Rectangle 45">
            <a:extLst>
              <a:ext uri="{FF2B5EF4-FFF2-40B4-BE49-F238E27FC236}">
                <a16:creationId xmlns:a16="http://schemas.microsoft.com/office/drawing/2014/main" id="{B6E2C1CE-AEDB-4FB3-B9C9-4E018AC1BC81}"/>
              </a:ext>
            </a:extLst>
          </p:cNvPr>
          <p:cNvSpPr/>
          <p:nvPr/>
        </p:nvSpPr>
        <p:spPr>
          <a:xfrm>
            <a:off x="4341375" y="3685765"/>
            <a:ext cx="2973556" cy="3094203"/>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6" name="Picture 2">
            <a:extLst>
              <a:ext uri="{FF2B5EF4-FFF2-40B4-BE49-F238E27FC236}">
                <a16:creationId xmlns:a16="http://schemas.microsoft.com/office/drawing/2014/main" id="{2DAA7018-3116-42D2-B7D1-E59139BCEA8C}"/>
              </a:ext>
            </a:extLst>
          </p:cNvPr>
          <p:cNvPicPr>
            <a:picLocks noChangeAspect="1" noChangeArrowheads="1"/>
          </p:cNvPicPr>
          <p:nvPr/>
        </p:nvPicPr>
        <p:blipFill>
          <a:blip r:embed="rId17">
            <a:extLst>
              <a:ext uri="{28A0092B-C50C-407E-A947-70E740481C1C}">
                <a14:useLocalDpi xmlns:a14="http://schemas.microsoft.com/office/drawing/2010/main"/>
              </a:ext>
            </a:extLst>
          </a:blip>
          <a:srcRect/>
          <a:stretch>
            <a:fillRect/>
          </a:stretch>
        </p:blipFill>
        <p:spPr bwMode="auto">
          <a:xfrm>
            <a:off x="5890609" y="2746655"/>
            <a:ext cx="1402073" cy="140207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racés rugueux - Repositionnables - Les lettres cursives - Graphisme et  écriture | Nathan Matériel Éducatif">
            <a:extLst>
              <a:ext uri="{FF2B5EF4-FFF2-40B4-BE49-F238E27FC236}">
                <a16:creationId xmlns:a16="http://schemas.microsoft.com/office/drawing/2014/main" id="{0A011CAD-C16F-43E3-8AB1-1E240063A9F2}"/>
              </a:ext>
            </a:extLst>
          </p:cNvPr>
          <p:cNvPicPr>
            <a:picLocks noChangeAspect="1" noChangeArrowheads="1"/>
          </p:cNvPicPr>
          <p:nvPr/>
        </p:nvPicPr>
        <p:blipFill rotWithShape="1">
          <a:blip r:embed="rId18" cstate="screen">
            <a:extLst>
              <a:ext uri="{28A0092B-C50C-407E-A947-70E740481C1C}">
                <a14:useLocalDpi xmlns:a14="http://schemas.microsoft.com/office/drawing/2010/main"/>
              </a:ext>
            </a:extLst>
          </a:blip>
          <a:srcRect/>
          <a:stretch/>
        </p:blipFill>
        <p:spPr bwMode="auto">
          <a:xfrm>
            <a:off x="4329525" y="2754107"/>
            <a:ext cx="1216372" cy="873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522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I. Le graphisme décoratif Utiliser le dessin spontané">
            <a:extLst>
              <a:ext uri="{FF2B5EF4-FFF2-40B4-BE49-F238E27FC236}">
                <a16:creationId xmlns:a16="http://schemas.microsoft.com/office/drawing/2014/main" id="{0C88CCDF-BCDC-468B-B4BD-CD7DC925C71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rot="20114526">
            <a:off x="11160945" y="2270126"/>
            <a:ext cx="733135" cy="991441"/>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419E001E-348B-4521-A22D-87A918FFDAD0}"/>
              </a:ext>
            </a:extLst>
          </p:cNvPr>
          <p:cNvSpPr/>
          <p:nvPr/>
        </p:nvSpPr>
        <p:spPr>
          <a:xfrm>
            <a:off x="3959061" y="83086"/>
            <a:ext cx="3694975" cy="669919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a:extLst>
              <a:ext uri="{FF2B5EF4-FFF2-40B4-BE49-F238E27FC236}">
                <a16:creationId xmlns:a16="http://schemas.microsoft.com/office/drawing/2014/main" id="{5BD47F94-02A3-46C0-8062-E7DB2027815C}"/>
              </a:ext>
            </a:extLst>
          </p:cNvPr>
          <p:cNvSpPr txBox="1"/>
          <p:nvPr/>
        </p:nvSpPr>
        <p:spPr>
          <a:xfrm>
            <a:off x="82914" y="639470"/>
            <a:ext cx="3795396" cy="2400657"/>
          </a:xfrm>
          <a:prstGeom prst="rect">
            <a:avLst/>
          </a:prstGeom>
          <a:noFill/>
        </p:spPr>
        <p:txBody>
          <a:bodyPr wrap="square" rtlCol="0">
            <a:spAutoFit/>
          </a:bodyPr>
          <a:lstStyle/>
          <a:p>
            <a:pPr algn="just"/>
            <a:r>
              <a:rPr lang="fr-FR" sz="1200" b="1" dirty="0">
                <a:solidFill>
                  <a:srgbClr val="7030A0"/>
                </a:solidFill>
                <a:latin typeface="Times New Roman" panose="02020603050405020304" pitchFamily="18" charset="0"/>
                <a:cs typeface="Times New Roman" panose="02020603050405020304" pitchFamily="18" charset="0"/>
              </a:rPr>
              <a:t>Dispositif</a:t>
            </a:r>
          </a:p>
          <a:p>
            <a:pPr algn="just"/>
            <a:endParaRPr lang="fr-FR" sz="600" dirty="0">
              <a:solidFill>
                <a:srgbClr val="474747"/>
              </a:solidFill>
              <a:latin typeface="Times New Roman" panose="02020603050405020304" pitchFamily="18" charset="0"/>
              <a:cs typeface="Times New Roman" panose="02020603050405020304" pitchFamily="18" charset="0"/>
            </a:endParaRPr>
          </a:p>
          <a:p>
            <a:pPr algn="just"/>
            <a:r>
              <a:rPr lang="fr-FR" sz="1200" b="1" dirty="0">
                <a:solidFill>
                  <a:srgbClr val="474747"/>
                </a:solidFill>
                <a:latin typeface="Times New Roman" panose="02020603050405020304" pitchFamily="18" charset="0"/>
                <a:cs typeface="Times New Roman" panose="02020603050405020304" pitchFamily="18" charset="0"/>
              </a:rPr>
              <a:t>Séquence d’apprentissage</a:t>
            </a:r>
          </a:p>
          <a:p>
            <a:pPr marL="171450" indent="-171450" algn="just">
              <a:buFont typeface="Symbol" panose="05050102010706020507" pitchFamily="18" charset="2"/>
              <a:buChar char="Þ"/>
            </a:pPr>
            <a:r>
              <a:rPr lang="fr-FR" sz="1200" dirty="0">
                <a:solidFill>
                  <a:srgbClr val="474747"/>
                </a:solidFill>
                <a:latin typeface="Times New Roman" panose="02020603050405020304" pitchFamily="18" charset="0"/>
                <a:cs typeface="Times New Roman" panose="02020603050405020304" pitchFamily="18" charset="0"/>
              </a:rPr>
              <a:t>Plusieurs séances quotidiennes sur plusieurs semaines</a:t>
            </a:r>
          </a:p>
          <a:p>
            <a:pPr algn="just"/>
            <a:endParaRPr lang="fr-FR" sz="600" dirty="0">
              <a:solidFill>
                <a:srgbClr val="474747"/>
              </a:solidFill>
              <a:latin typeface="Times New Roman" panose="02020603050405020304" pitchFamily="18" charset="0"/>
              <a:cs typeface="Times New Roman" panose="02020603050405020304" pitchFamily="18" charset="0"/>
            </a:endParaRPr>
          </a:p>
          <a:p>
            <a:pPr algn="just"/>
            <a:r>
              <a:rPr lang="fr-FR" sz="1200" b="1" dirty="0">
                <a:solidFill>
                  <a:srgbClr val="474747"/>
                </a:solidFill>
                <a:latin typeface="Times New Roman" panose="02020603050405020304" pitchFamily="18" charset="0"/>
                <a:cs typeface="Times New Roman" panose="02020603050405020304" pitchFamily="18" charset="0"/>
              </a:rPr>
              <a:t>Objectif selon le niveau</a:t>
            </a:r>
          </a:p>
          <a:p>
            <a:pPr marL="171450" indent="-171450" algn="just">
              <a:buFont typeface="Symbol" panose="05050102010706020507" pitchFamily="18" charset="2"/>
              <a:buChar char="Þ"/>
            </a:pPr>
            <a:r>
              <a:rPr lang="fr-FR" sz="1200" dirty="0">
                <a:solidFill>
                  <a:srgbClr val="474747"/>
                </a:solidFill>
                <a:latin typeface="Times New Roman" panose="02020603050405020304" pitchFamily="18" charset="0"/>
                <a:cs typeface="Times New Roman" panose="02020603050405020304" pitchFamily="18" charset="0"/>
              </a:rPr>
              <a:t>Se préparer à écrire</a:t>
            </a:r>
          </a:p>
          <a:p>
            <a:pPr marL="171450" indent="-171450" algn="just">
              <a:buFont typeface="Symbol" panose="05050102010706020507" pitchFamily="18" charset="2"/>
              <a:buChar char="Þ"/>
            </a:pPr>
            <a:r>
              <a:rPr lang="fr-FR" sz="1200" dirty="0">
                <a:solidFill>
                  <a:srgbClr val="474747"/>
                </a:solidFill>
                <a:latin typeface="Times New Roman" panose="02020603050405020304" pitchFamily="18" charset="0"/>
                <a:cs typeface="Times New Roman" panose="02020603050405020304" pitchFamily="18" charset="0"/>
              </a:rPr>
              <a:t>Apprendre à écrire la lettre…</a:t>
            </a:r>
          </a:p>
          <a:p>
            <a:pPr algn="just"/>
            <a:endParaRPr lang="fr-FR" sz="600" b="1" dirty="0">
              <a:solidFill>
                <a:srgbClr val="474747"/>
              </a:solidFill>
              <a:latin typeface="Times New Roman" panose="02020603050405020304" pitchFamily="18" charset="0"/>
              <a:cs typeface="Times New Roman" panose="02020603050405020304" pitchFamily="18" charset="0"/>
            </a:endParaRPr>
          </a:p>
          <a:p>
            <a:pPr algn="just"/>
            <a:r>
              <a:rPr lang="fr-FR" sz="1200" b="1" dirty="0">
                <a:solidFill>
                  <a:srgbClr val="474747"/>
                </a:solidFill>
                <a:latin typeface="Times New Roman" panose="02020603050405020304" pitchFamily="18" charset="0"/>
                <a:cs typeface="Times New Roman" panose="02020603050405020304" pitchFamily="18" charset="0"/>
              </a:rPr>
              <a:t>Organisation</a:t>
            </a:r>
          </a:p>
          <a:p>
            <a:pPr marL="171450" indent="-171450" algn="just">
              <a:buFont typeface="Symbol" panose="05050102010706020507" pitchFamily="18" charset="2"/>
              <a:buChar char="Þ"/>
            </a:pPr>
            <a:r>
              <a:rPr lang="fr-FR" sz="1200" dirty="0">
                <a:solidFill>
                  <a:srgbClr val="474747"/>
                </a:solidFill>
                <a:latin typeface="Times New Roman" panose="02020603050405020304" pitchFamily="18" charset="0"/>
                <a:cs typeface="Times New Roman" panose="02020603050405020304" pitchFamily="18" charset="0"/>
              </a:rPr>
              <a:t>Temps collectif (10 min)</a:t>
            </a:r>
          </a:p>
          <a:p>
            <a:pPr marL="171450" indent="-171450" algn="just">
              <a:buFont typeface="Symbol" panose="05050102010706020507" pitchFamily="18" charset="2"/>
              <a:buChar char="Þ"/>
            </a:pPr>
            <a:r>
              <a:rPr lang="fr-FR" sz="1200" dirty="0">
                <a:solidFill>
                  <a:srgbClr val="474747"/>
                </a:solidFill>
                <a:latin typeface="Times New Roman" panose="02020603050405020304" pitchFamily="18" charset="0"/>
                <a:cs typeface="Times New Roman" panose="02020603050405020304" pitchFamily="18" charset="0"/>
              </a:rPr>
              <a:t>3 à 5 enfants (15-20 min) sur tables individuelles, face au tableau</a:t>
            </a:r>
          </a:p>
          <a:p>
            <a:pPr marL="171450" indent="-171450" algn="just">
              <a:buFont typeface="Symbol" panose="05050102010706020507" pitchFamily="18" charset="2"/>
              <a:buChar char="Þ"/>
            </a:pPr>
            <a:r>
              <a:rPr lang="fr-FR" sz="1200" dirty="0">
                <a:solidFill>
                  <a:srgbClr val="474747"/>
                </a:solidFill>
                <a:latin typeface="Times New Roman" panose="02020603050405020304" pitchFamily="18" charset="0"/>
                <a:cs typeface="Times New Roman" panose="02020603050405020304" pitchFamily="18" charset="0"/>
              </a:rPr>
              <a:t>Outil d’observation, prise de notes</a:t>
            </a:r>
          </a:p>
        </p:txBody>
      </p:sp>
      <p:sp>
        <p:nvSpPr>
          <p:cNvPr id="44" name="ZoneTexte 43">
            <a:extLst>
              <a:ext uri="{FF2B5EF4-FFF2-40B4-BE49-F238E27FC236}">
                <a16:creationId xmlns:a16="http://schemas.microsoft.com/office/drawing/2014/main" id="{41BB9E82-A9A2-4607-84A1-0342DC65C1A9}"/>
              </a:ext>
            </a:extLst>
          </p:cNvPr>
          <p:cNvSpPr txBox="1"/>
          <p:nvPr/>
        </p:nvSpPr>
        <p:spPr>
          <a:xfrm>
            <a:off x="3959062" y="83086"/>
            <a:ext cx="3625628" cy="6740307"/>
          </a:xfrm>
          <a:prstGeom prst="rect">
            <a:avLst/>
          </a:prstGeom>
          <a:noFill/>
        </p:spPr>
        <p:txBody>
          <a:bodyPr wrap="square" rtlCol="0">
            <a:spAutoFit/>
          </a:bodyPr>
          <a:lstStyle/>
          <a:p>
            <a:pPr algn="just"/>
            <a:r>
              <a:rPr lang="fr-FR" sz="1200" b="1" dirty="0">
                <a:solidFill>
                  <a:srgbClr val="7030A0"/>
                </a:solidFill>
                <a:latin typeface="Times New Roman" panose="02020603050405020304" pitchFamily="18" charset="0"/>
                <a:cs typeface="Times New Roman" panose="02020603050405020304" pitchFamily="18" charset="0"/>
              </a:rPr>
              <a:t>Etape 2 - Apprentissage</a:t>
            </a:r>
          </a:p>
          <a:p>
            <a:pPr algn="just"/>
            <a:endParaRPr lang="fr-FR" sz="600" dirty="0">
              <a:solidFill>
                <a:srgbClr val="474747"/>
              </a:solidFill>
              <a:latin typeface="Times New Roman" panose="02020603050405020304" pitchFamily="18" charset="0"/>
              <a:cs typeface="Times New Roman" panose="02020603050405020304" pitchFamily="18" charset="0"/>
            </a:endParaRPr>
          </a:p>
          <a:p>
            <a:pPr algn="just"/>
            <a:r>
              <a:rPr lang="fr-FR" sz="1200" b="1" dirty="0">
                <a:solidFill>
                  <a:srgbClr val="474747"/>
                </a:solidFill>
                <a:latin typeface="Times New Roman" panose="02020603050405020304" pitchFamily="18" charset="0"/>
                <a:cs typeface="Times New Roman" panose="02020603050405020304" pitchFamily="18" charset="0"/>
              </a:rPr>
              <a:t>Annonce du but de la séance et contextualisation du geste dans l’espace classe</a:t>
            </a:r>
          </a:p>
          <a:p>
            <a:pPr marL="171450" indent="-171450" algn="just">
              <a:buFont typeface="Symbol" panose="05050102010706020507" pitchFamily="18" charset="2"/>
              <a:buChar char="Þ"/>
            </a:pPr>
            <a:r>
              <a:rPr lang="fr-FR" sz="1200" dirty="0">
                <a:solidFill>
                  <a:srgbClr val="474747"/>
                </a:solidFill>
                <a:latin typeface="Times New Roman" panose="02020603050405020304" pitchFamily="18" charset="0"/>
                <a:cs typeface="Times New Roman" panose="02020603050405020304" pitchFamily="18" charset="0"/>
              </a:rPr>
              <a:t>Donner du sens à l’apprentissage visé.</a:t>
            </a:r>
          </a:p>
          <a:p>
            <a:pPr marL="171450" indent="-171450" algn="just">
              <a:buFont typeface="Symbol" panose="05050102010706020507" pitchFamily="18" charset="2"/>
              <a:buChar char="Þ"/>
            </a:pPr>
            <a:r>
              <a:rPr lang="fr-FR" sz="1200" dirty="0">
                <a:solidFill>
                  <a:srgbClr val="474747"/>
                </a:solidFill>
                <a:latin typeface="Times New Roman" panose="02020603050405020304" pitchFamily="18" charset="0"/>
                <a:cs typeface="Times New Roman" panose="02020603050405020304" pitchFamily="18" charset="0"/>
              </a:rPr>
              <a:t>Modélisation et verbalisation du tracé par l’enseignant :</a:t>
            </a:r>
          </a:p>
          <a:p>
            <a:pPr marL="628650" lvl="1" indent="-171450" algn="just">
              <a:buFont typeface="Wingdings" panose="05000000000000000000" pitchFamily="2" charset="2"/>
              <a:buChar char="Ø"/>
            </a:pPr>
            <a:r>
              <a:rPr lang="fr-FR" sz="1200" dirty="0">
                <a:solidFill>
                  <a:srgbClr val="474747"/>
                </a:solidFill>
                <a:latin typeface="Times New Roman" panose="02020603050405020304" pitchFamily="18" charset="0"/>
                <a:cs typeface="Times New Roman" panose="02020603050405020304" pitchFamily="18" charset="0"/>
              </a:rPr>
              <a:t>L’enseignant écrit devant les enfants, face à eux, en rendant son geste visible de tous ;</a:t>
            </a:r>
          </a:p>
          <a:p>
            <a:pPr marL="628650" lvl="1" indent="-171450" algn="just">
              <a:buFont typeface="Wingdings" panose="05000000000000000000" pitchFamily="2" charset="2"/>
              <a:buChar char="Ø"/>
            </a:pPr>
            <a:r>
              <a:rPr lang="fr-FR" sz="1200" dirty="0">
                <a:solidFill>
                  <a:srgbClr val="474747"/>
                </a:solidFill>
                <a:latin typeface="Times New Roman" panose="02020603050405020304" pitchFamily="18" charset="0"/>
                <a:cs typeface="Times New Roman" panose="02020603050405020304" pitchFamily="18" charset="0"/>
              </a:rPr>
              <a:t>Il commente son geste en définissant le point de départ, le mouvement nécessaire dans l’ordre chronologique ;</a:t>
            </a:r>
          </a:p>
          <a:p>
            <a:pPr marL="628650" lvl="1" indent="-171450" algn="just">
              <a:buFont typeface="Wingdings" panose="05000000000000000000" pitchFamily="2" charset="2"/>
              <a:buChar char="Ø"/>
            </a:pPr>
            <a:r>
              <a:rPr lang="fr-FR" sz="1200" dirty="0">
                <a:solidFill>
                  <a:srgbClr val="474747"/>
                </a:solidFill>
                <a:latin typeface="Times New Roman" panose="02020603050405020304" pitchFamily="18" charset="0"/>
                <a:cs typeface="Times New Roman" panose="02020603050405020304" pitchFamily="18" charset="0"/>
              </a:rPr>
              <a:t>Il dit la lettre qu’il trace à plusieurs reprises : il donne son nom mais aussi le son qu’elle produit ;</a:t>
            </a:r>
          </a:p>
          <a:p>
            <a:pPr marL="628650" lvl="1" indent="-171450" algn="just">
              <a:buFont typeface="Wingdings" panose="05000000000000000000" pitchFamily="2" charset="2"/>
              <a:buChar char="Ø"/>
            </a:pPr>
            <a:r>
              <a:rPr lang="fr-FR" sz="1200" dirty="0">
                <a:solidFill>
                  <a:srgbClr val="474747"/>
                </a:solidFill>
                <a:latin typeface="Times New Roman" panose="02020603050405020304" pitchFamily="18" charset="0"/>
                <a:cs typeface="Times New Roman" panose="02020603050405020304" pitchFamily="18" charset="0"/>
              </a:rPr>
              <a:t>Il ralentit sa vitesse d’écriture.</a:t>
            </a:r>
          </a:p>
          <a:p>
            <a:pPr algn="just"/>
            <a:endParaRPr lang="fr-FR" sz="600" dirty="0">
              <a:solidFill>
                <a:srgbClr val="474747"/>
              </a:solidFill>
              <a:latin typeface="Times New Roman" panose="02020603050405020304" pitchFamily="18" charset="0"/>
              <a:cs typeface="Times New Roman" panose="02020603050405020304" pitchFamily="18" charset="0"/>
            </a:endParaRPr>
          </a:p>
          <a:p>
            <a:pPr algn="just"/>
            <a:r>
              <a:rPr lang="fr-FR" sz="1200" b="1" dirty="0">
                <a:solidFill>
                  <a:srgbClr val="474747"/>
                </a:solidFill>
                <a:latin typeface="Times New Roman" panose="02020603050405020304" pitchFamily="18" charset="0"/>
                <a:cs typeface="Times New Roman" panose="02020603050405020304" pitchFamily="18" charset="0"/>
              </a:rPr>
              <a:t>Mise en disponibilité</a:t>
            </a:r>
          </a:p>
          <a:p>
            <a:pPr marL="171450" indent="-171450" algn="just">
              <a:buFont typeface="Symbol" panose="05050102010706020507" pitchFamily="18" charset="2"/>
              <a:buChar char="Þ"/>
            </a:pPr>
            <a:r>
              <a:rPr lang="fr-FR" sz="1200" dirty="0">
                <a:solidFill>
                  <a:srgbClr val="474747"/>
                </a:solidFill>
                <a:latin typeface="Times New Roman" panose="02020603050405020304" pitchFamily="18" charset="0"/>
                <a:cs typeface="Times New Roman" panose="02020603050405020304" pitchFamily="18" charset="0"/>
              </a:rPr>
              <a:t>Echauffer les mains, les poignets, les doigts à travers divers jeux.</a:t>
            </a:r>
          </a:p>
          <a:p>
            <a:pPr algn="just"/>
            <a:endParaRPr lang="fr-FR" sz="600" dirty="0">
              <a:solidFill>
                <a:srgbClr val="474747"/>
              </a:solidFill>
              <a:latin typeface="Times New Roman" panose="02020603050405020304" pitchFamily="18" charset="0"/>
              <a:cs typeface="Times New Roman" panose="02020603050405020304" pitchFamily="18" charset="0"/>
            </a:endParaRPr>
          </a:p>
          <a:p>
            <a:pPr algn="just"/>
            <a:r>
              <a:rPr lang="fr-FR" sz="1200" b="1" dirty="0">
                <a:solidFill>
                  <a:srgbClr val="474747"/>
                </a:solidFill>
                <a:latin typeface="Times New Roman" panose="02020603050405020304" pitchFamily="18" charset="0"/>
                <a:cs typeface="Times New Roman" panose="02020603050405020304" pitchFamily="18" charset="0"/>
              </a:rPr>
              <a:t>Tâches perceptives (poignet, main, doigt) (debout puis assis)</a:t>
            </a:r>
          </a:p>
          <a:p>
            <a:pPr marL="171450" indent="-171450" algn="just">
              <a:buFont typeface="Symbol" panose="05050102010706020507" pitchFamily="18" charset="2"/>
              <a:buChar char="Þ"/>
            </a:pPr>
            <a:r>
              <a:rPr lang="fr-FR" sz="1200" dirty="0">
                <a:solidFill>
                  <a:srgbClr val="474747"/>
                </a:solidFill>
                <a:latin typeface="Times New Roman" panose="02020603050405020304" pitchFamily="18" charset="0"/>
                <a:cs typeface="Times New Roman" panose="02020603050405020304" pitchFamily="18" charset="0"/>
              </a:rPr>
              <a:t>Geste debout dans l’espace avec le bras ; puis assis avec l’avant bras sur la table, le poignet, la main ; les yeux ouverts, puis fermés.</a:t>
            </a:r>
          </a:p>
          <a:p>
            <a:pPr marL="171450" indent="-171450" algn="just">
              <a:buFont typeface="Symbol" panose="05050102010706020507" pitchFamily="18" charset="2"/>
              <a:buChar char="Þ"/>
            </a:pPr>
            <a:r>
              <a:rPr lang="fr-FR" sz="1200" dirty="0">
                <a:solidFill>
                  <a:srgbClr val="474747"/>
                </a:solidFill>
                <a:latin typeface="Times New Roman" panose="02020603050405020304" pitchFamily="18" charset="0"/>
                <a:cs typeface="Times New Roman" panose="02020603050405020304" pitchFamily="18" charset="0"/>
              </a:rPr>
              <a:t>Les premiers tracés d’écriture sont faits sur des supports divers (tableau, bac à sable, ardoise, …), verticaux, inclinés et horizontaux.</a:t>
            </a:r>
          </a:p>
          <a:p>
            <a:pPr marL="171450" indent="-171450" algn="just">
              <a:buFont typeface="Symbol" panose="05050102010706020507" pitchFamily="18" charset="2"/>
              <a:buChar char="Þ"/>
            </a:pPr>
            <a:endParaRPr lang="fr-FR" sz="1200" dirty="0">
              <a:solidFill>
                <a:srgbClr val="474747"/>
              </a:solidFill>
              <a:latin typeface="Times New Roman" panose="02020603050405020304" pitchFamily="18" charset="0"/>
              <a:cs typeface="Times New Roman" panose="02020603050405020304" pitchFamily="18" charset="0"/>
            </a:endParaRPr>
          </a:p>
          <a:p>
            <a:pPr marL="171450" indent="-171450" algn="just">
              <a:buFont typeface="Symbol" panose="05050102010706020507" pitchFamily="18" charset="2"/>
              <a:buChar char="Þ"/>
            </a:pPr>
            <a:endParaRPr lang="fr-FR" sz="1200" dirty="0">
              <a:solidFill>
                <a:srgbClr val="474747"/>
              </a:solidFill>
              <a:latin typeface="Times New Roman" panose="02020603050405020304" pitchFamily="18" charset="0"/>
              <a:cs typeface="Times New Roman" panose="02020603050405020304" pitchFamily="18" charset="0"/>
            </a:endParaRPr>
          </a:p>
          <a:p>
            <a:pPr algn="just"/>
            <a:endParaRPr lang="fr-FR" sz="1200" dirty="0">
              <a:solidFill>
                <a:srgbClr val="474747"/>
              </a:solidFill>
              <a:latin typeface="Times New Roman" panose="02020603050405020304" pitchFamily="18" charset="0"/>
              <a:cs typeface="Times New Roman" panose="02020603050405020304" pitchFamily="18" charset="0"/>
            </a:endParaRPr>
          </a:p>
          <a:p>
            <a:pPr algn="just"/>
            <a:endParaRPr lang="fr-FR" sz="600" dirty="0">
              <a:solidFill>
                <a:srgbClr val="474747"/>
              </a:solidFill>
              <a:latin typeface="Times New Roman" panose="02020603050405020304" pitchFamily="18" charset="0"/>
              <a:cs typeface="Times New Roman" panose="02020603050405020304" pitchFamily="18" charset="0"/>
            </a:endParaRPr>
          </a:p>
          <a:p>
            <a:pPr algn="just"/>
            <a:r>
              <a:rPr lang="fr-FR" sz="1200" b="1" dirty="0">
                <a:solidFill>
                  <a:srgbClr val="474747"/>
                </a:solidFill>
                <a:latin typeface="Times New Roman" panose="02020603050405020304" pitchFamily="18" charset="0"/>
                <a:cs typeface="Times New Roman" panose="02020603050405020304" pitchFamily="18" charset="0"/>
              </a:rPr>
              <a:t>Retour oral sur les apprentissages</a:t>
            </a:r>
          </a:p>
          <a:p>
            <a:pPr marL="171450" indent="-171450" algn="just">
              <a:buFont typeface="Symbol" panose="05050102010706020507" pitchFamily="18" charset="2"/>
              <a:buChar char="Þ"/>
            </a:pPr>
            <a:r>
              <a:rPr lang="fr-FR" sz="1200" dirty="0">
                <a:solidFill>
                  <a:srgbClr val="474747"/>
                </a:solidFill>
                <a:latin typeface="Times New Roman" panose="02020603050405020304" pitchFamily="18" charset="0"/>
                <a:cs typeface="Times New Roman" panose="02020603050405020304" pitchFamily="18" charset="0"/>
              </a:rPr>
              <a:t>Verbalisation des procédures par les enfants, description de la lettre…</a:t>
            </a:r>
          </a:p>
          <a:p>
            <a:pPr marL="171450" indent="-171450" algn="just">
              <a:buFont typeface="Symbol" panose="05050102010706020507" pitchFamily="18" charset="2"/>
              <a:buChar char="Þ"/>
            </a:pPr>
            <a:r>
              <a:rPr lang="fr-FR" sz="1200" dirty="0">
                <a:solidFill>
                  <a:srgbClr val="474747"/>
                </a:solidFill>
                <a:latin typeface="Times New Roman" panose="02020603050405020304" pitchFamily="18" charset="0"/>
                <a:cs typeface="Times New Roman" panose="02020603050405020304" pitchFamily="18" charset="0"/>
              </a:rPr>
              <a:t>Synthèse, apports de nouvelles connaissances par l’enseignant.</a:t>
            </a:r>
          </a:p>
        </p:txBody>
      </p:sp>
      <p:sp>
        <p:nvSpPr>
          <p:cNvPr id="55" name="Rectangle : coins arrondis 54">
            <a:extLst>
              <a:ext uri="{FF2B5EF4-FFF2-40B4-BE49-F238E27FC236}">
                <a16:creationId xmlns:a16="http://schemas.microsoft.com/office/drawing/2014/main" id="{06A86C49-B02F-46DE-A1D9-49EC13757C02}"/>
              </a:ext>
            </a:extLst>
          </p:cNvPr>
          <p:cNvSpPr/>
          <p:nvPr/>
        </p:nvSpPr>
        <p:spPr>
          <a:xfrm>
            <a:off x="82914" y="83325"/>
            <a:ext cx="3799683" cy="461665"/>
          </a:xfrm>
          <a:prstGeom prst="roundRect">
            <a:avLst/>
          </a:prstGeom>
          <a:pattFill prst="lgConfetti">
            <a:fgClr>
              <a:srgbClr val="7030A0"/>
            </a:fgClr>
            <a:bgClr>
              <a:schemeClr val="tx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ZoneTexte 56">
            <a:extLst>
              <a:ext uri="{FF2B5EF4-FFF2-40B4-BE49-F238E27FC236}">
                <a16:creationId xmlns:a16="http://schemas.microsoft.com/office/drawing/2014/main" id="{74B2DF27-7915-41E6-A81D-EF9538B72284}"/>
              </a:ext>
            </a:extLst>
          </p:cNvPr>
          <p:cNvSpPr txBox="1"/>
          <p:nvPr/>
        </p:nvSpPr>
        <p:spPr>
          <a:xfrm>
            <a:off x="101426" y="128408"/>
            <a:ext cx="3776883" cy="461665"/>
          </a:xfrm>
          <a:prstGeom prst="rect">
            <a:avLst/>
          </a:prstGeom>
          <a:noFill/>
        </p:spPr>
        <p:txBody>
          <a:bodyPr wrap="square" rtlCol="0">
            <a:spAutoFit/>
          </a:bodyPr>
          <a:lstStyle/>
          <a:p>
            <a:pPr algn="ctr"/>
            <a:r>
              <a:rPr lang="fr-FR" sz="2400" b="1" dirty="0">
                <a:solidFill>
                  <a:schemeClr val="bg1"/>
                </a:solidFill>
                <a:effectLst>
                  <a:outerShdw blurRad="38100" dist="38100" dir="2700000" algn="tl">
                    <a:srgbClr val="000000">
                      <a:alpha val="43137"/>
                    </a:srgbClr>
                  </a:outerShdw>
                </a:effectLst>
                <a:latin typeface="Pristina" panose="03060402040406080204" pitchFamily="66" charset="0"/>
                <a:cs typeface="Times New Roman" panose="02020603050405020304" pitchFamily="18" charset="0"/>
              </a:rPr>
              <a:t>Séquence d’apprentissage</a:t>
            </a:r>
          </a:p>
        </p:txBody>
      </p:sp>
      <p:sp>
        <p:nvSpPr>
          <p:cNvPr id="59" name="Rectangle 58">
            <a:extLst>
              <a:ext uri="{FF2B5EF4-FFF2-40B4-BE49-F238E27FC236}">
                <a16:creationId xmlns:a16="http://schemas.microsoft.com/office/drawing/2014/main" id="{6EBD2CFD-849A-4432-8486-0AF30481DC18}"/>
              </a:ext>
            </a:extLst>
          </p:cNvPr>
          <p:cNvSpPr/>
          <p:nvPr/>
        </p:nvSpPr>
        <p:spPr>
          <a:xfrm>
            <a:off x="82914" y="633282"/>
            <a:ext cx="3795395" cy="2761358"/>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Rectangle 61">
            <a:extLst>
              <a:ext uri="{FF2B5EF4-FFF2-40B4-BE49-F238E27FC236}">
                <a16:creationId xmlns:a16="http://schemas.microsoft.com/office/drawing/2014/main" id="{BFA0869D-B2AF-422E-96CC-5875E0A53051}"/>
              </a:ext>
            </a:extLst>
          </p:cNvPr>
          <p:cNvSpPr/>
          <p:nvPr/>
        </p:nvSpPr>
        <p:spPr>
          <a:xfrm>
            <a:off x="7729203" y="83325"/>
            <a:ext cx="4371572" cy="3416320"/>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Rectangle 62">
            <a:extLst>
              <a:ext uri="{FF2B5EF4-FFF2-40B4-BE49-F238E27FC236}">
                <a16:creationId xmlns:a16="http://schemas.microsoft.com/office/drawing/2014/main" id="{8EB889C6-A08F-452D-8C5F-89E38292C8B8}"/>
              </a:ext>
            </a:extLst>
          </p:cNvPr>
          <p:cNvSpPr/>
          <p:nvPr/>
        </p:nvSpPr>
        <p:spPr>
          <a:xfrm>
            <a:off x="7734987" y="3566160"/>
            <a:ext cx="4365786" cy="3216121"/>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a:extLst>
              <a:ext uri="{FF2B5EF4-FFF2-40B4-BE49-F238E27FC236}">
                <a16:creationId xmlns:a16="http://schemas.microsoft.com/office/drawing/2014/main" id="{687AD136-C97C-4EEA-B689-471B7C312434}"/>
              </a:ext>
            </a:extLst>
          </p:cNvPr>
          <p:cNvSpPr txBox="1"/>
          <p:nvPr/>
        </p:nvSpPr>
        <p:spPr>
          <a:xfrm>
            <a:off x="7734567" y="75721"/>
            <a:ext cx="4344021" cy="2492990"/>
          </a:xfrm>
          <a:prstGeom prst="rect">
            <a:avLst/>
          </a:prstGeom>
          <a:noFill/>
        </p:spPr>
        <p:txBody>
          <a:bodyPr wrap="square" rtlCol="0">
            <a:spAutoFit/>
          </a:bodyPr>
          <a:lstStyle/>
          <a:p>
            <a:pPr algn="just"/>
            <a:r>
              <a:rPr lang="fr-FR" sz="1200" b="1" dirty="0">
                <a:solidFill>
                  <a:srgbClr val="7030A0"/>
                </a:solidFill>
                <a:latin typeface="Times New Roman" panose="02020603050405020304" pitchFamily="18" charset="0"/>
                <a:cs typeface="Times New Roman" panose="02020603050405020304" pitchFamily="18" charset="0"/>
              </a:rPr>
              <a:t>Etape 3 - Entraînement et Différenciation</a:t>
            </a:r>
          </a:p>
          <a:p>
            <a:pPr algn="just"/>
            <a:endParaRPr lang="fr-FR" sz="600" dirty="0">
              <a:solidFill>
                <a:srgbClr val="474747"/>
              </a:solidFill>
              <a:latin typeface="Times New Roman" panose="02020603050405020304" pitchFamily="18" charset="0"/>
              <a:cs typeface="Times New Roman" panose="02020603050405020304" pitchFamily="18" charset="0"/>
            </a:endParaRPr>
          </a:p>
          <a:p>
            <a:pPr algn="just"/>
            <a:r>
              <a:rPr lang="fr-FR" sz="1200" dirty="0">
                <a:solidFill>
                  <a:srgbClr val="474747"/>
                </a:solidFill>
                <a:latin typeface="Times New Roman" panose="02020603050405020304" pitchFamily="18" charset="0"/>
                <a:cs typeface="Times New Roman" panose="02020603050405020304" pitchFamily="18" charset="0"/>
              </a:rPr>
              <a:t>L’</a:t>
            </a:r>
            <a:r>
              <a:rPr lang="fr-FR" sz="1200" dirty="0">
                <a:solidFill>
                  <a:srgbClr val="474747"/>
                </a:solidFill>
                <a:latin typeface="Times New Roman" panose="02020603050405020304" pitchFamily="18" charset="0"/>
                <a:cs typeface="Times New Roman" panose="02020603050405020304" pitchFamily="18" charset="0"/>
                <a:hlinkClick r:id="rId3"/>
              </a:rPr>
              <a:t>observation</a:t>
            </a:r>
            <a:r>
              <a:rPr lang="fr-FR" sz="1200" dirty="0">
                <a:solidFill>
                  <a:srgbClr val="474747"/>
                </a:solidFill>
                <a:latin typeface="Times New Roman" panose="02020603050405020304" pitchFamily="18" charset="0"/>
                <a:cs typeface="Times New Roman" panose="02020603050405020304" pitchFamily="18" charset="0"/>
              </a:rPr>
              <a:t> (des conditions pour écrire, des tracés, de l’aspect des tracés) faite par l’enseignant lui permet d’organiser un travail d’entraînement différencié par groupe de besoin.</a:t>
            </a:r>
          </a:p>
          <a:p>
            <a:pPr algn="just"/>
            <a:endParaRPr lang="fr-FR" sz="600" dirty="0">
              <a:solidFill>
                <a:srgbClr val="474747"/>
              </a:solidFill>
              <a:latin typeface="Times New Roman" panose="02020603050405020304" pitchFamily="18" charset="0"/>
              <a:cs typeface="Times New Roman" panose="02020603050405020304" pitchFamily="18" charset="0"/>
            </a:endParaRPr>
          </a:p>
          <a:p>
            <a:pPr algn="just"/>
            <a:r>
              <a:rPr lang="fr-FR" sz="1200" b="1" dirty="0">
                <a:solidFill>
                  <a:srgbClr val="474747"/>
                </a:solidFill>
                <a:latin typeface="Times New Roman" panose="02020603050405020304" pitchFamily="18" charset="0"/>
                <a:cs typeface="Times New Roman" panose="02020603050405020304" pitchFamily="18" charset="0"/>
              </a:rPr>
              <a:t>Rôle de l’enseignant</a:t>
            </a:r>
          </a:p>
          <a:p>
            <a:pPr marL="171450" indent="-171450" algn="just">
              <a:buFont typeface="Symbol" panose="05050102010706020507" pitchFamily="18" charset="2"/>
              <a:buChar char="Þ"/>
            </a:pPr>
            <a:r>
              <a:rPr lang="fr-FR" sz="1200" dirty="0">
                <a:solidFill>
                  <a:srgbClr val="474747"/>
                </a:solidFill>
                <a:latin typeface="Times New Roman" panose="02020603050405020304" pitchFamily="18" charset="0"/>
                <a:cs typeface="Times New Roman" panose="02020603050405020304" pitchFamily="18" charset="0"/>
              </a:rPr>
              <a:t>Choisir des supports adaptés aux compétences des élèves ;</a:t>
            </a:r>
          </a:p>
          <a:p>
            <a:pPr marL="171450" indent="-171450" algn="just">
              <a:buFont typeface="Symbol" panose="05050102010706020507" pitchFamily="18" charset="2"/>
              <a:buChar char="Þ"/>
            </a:pPr>
            <a:r>
              <a:rPr lang="fr-FR" sz="1200" dirty="0">
                <a:solidFill>
                  <a:srgbClr val="474747"/>
                </a:solidFill>
                <a:latin typeface="Times New Roman" panose="02020603050405020304" pitchFamily="18" charset="0"/>
                <a:cs typeface="Times New Roman" panose="02020603050405020304" pitchFamily="18" charset="0"/>
              </a:rPr>
              <a:t>Ne laisser en autonomie que les élèves dont le geste</a:t>
            </a:r>
          </a:p>
          <a:p>
            <a:pPr algn="just"/>
            <a:r>
              <a:rPr lang="fr-FR" sz="1200" dirty="0">
                <a:solidFill>
                  <a:srgbClr val="474747"/>
                </a:solidFill>
                <a:latin typeface="Times New Roman" panose="02020603050405020304" pitchFamily="18" charset="0"/>
                <a:cs typeface="Times New Roman" panose="02020603050405020304" pitchFamily="18" charset="0"/>
              </a:rPr>
              <a:t>d’écriture, la posture et la tenue de l’outil sont corrects ;</a:t>
            </a:r>
          </a:p>
          <a:p>
            <a:pPr marL="171450" indent="-171450" algn="just">
              <a:buFont typeface="Symbol" panose="05050102010706020507" pitchFamily="18" charset="2"/>
              <a:buChar char="Þ"/>
            </a:pPr>
            <a:r>
              <a:rPr lang="fr-FR" sz="1200" dirty="0">
                <a:solidFill>
                  <a:srgbClr val="474747"/>
                </a:solidFill>
                <a:latin typeface="Times New Roman" panose="02020603050405020304" pitchFamily="18" charset="0"/>
                <a:cs typeface="Times New Roman" panose="02020603050405020304" pitchFamily="18" charset="0"/>
              </a:rPr>
              <a:t>Proposer des aides individualisées :</a:t>
            </a:r>
          </a:p>
          <a:p>
            <a:pPr marL="628650" lvl="1" indent="-171450" algn="just">
              <a:buFont typeface="Wingdings" panose="05000000000000000000" pitchFamily="2" charset="2"/>
              <a:buChar char="Ø"/>
            </a:pPr>
            <a:r>
              <a:rPr lang="fr-FR" sz="1200" dirty="0">
                <a:solidFill>
                  <a:srgbClr val="474747"/>
                </a:solidFill>
                <a:latin typeface="Times New Roman" panose="02020603050405020304" pitchFamily="18" charset="0"/>
                <a:cs typeface="Times New Roman" panose="02020603050405020304" pitchFamily="18" charset="0"/>
              </a:rPr>
              <a:t>Kinesthésique : retour au geste avec guidage de la main ;</a:t>
            </a:r>
          </a:p>
          <a:p>
            <a:pPr marL="628650" lvl="1" indent="-171450" algn="just">
              <a:buFont typeface="Wingdings" panose="05000000000000000000" pitchFamily="2" charset="2"/>
              <a:buChar char="Ø"/>
            </a:pPr>
            <a:r>
              <a:rPr lang="fr-FR" sz="1200" dirty="0">
                <a:solidFill>
                  <a:srgbClr val="474747"/>
                </a:solidFill>
                <a:latin typeface="Times New Roman" panose="02020603050405020304" pitchFamily="18" charset="0"/>
                <a:cs typeface="Times New Roman" panose="02020603050405020304" pitchFamily="18" charset="0"/>
              </a:rPr>
              <a:t>Verbalisation à nouveau de la trajectoire ;</a:t>
            </a:r>
          </a:p>
          <a:p>
            <a:pPr marL="628650" lvl="1" indent="-171450" algn="just">
              <a:buFont typeface="Wingdings" panose="05000000000000000000" pitchFamily="2" charset="2"/>
              <a:buChar char="Ø"/>
            </a:pPr>
            <a:r>
              <a:rPr lang="fr-FR" sz="1200" dirty="0">
                <a:solidFill>
                  <a:srgbClr val="474747"/>
                </a:solidFill>
                <a:latin typeface="Times New Roman" panose="02020603050405020304" pitchFamily="18" charset="0"/>
                <a:cs typeface="Times New Roman" panose="02020603050405020304" pitchFamily="18" charset="0"/>
              </a:rPr>
              <a:t>Retour réflexif sur le tracé réalisé.</a:t>
            </a:r>
          </a:p>
        </p:txBody>
      </p:sp>
      <p:sp>
        <p:nvSpPr>
          <p:cNvPr id="18" name="ZoneTexte 17">
            <a:extLst>
              <a:ext uri="{FF2B5EF4-FFF2-40B4-BE49-F238E27FC236}">
                <a16:creationId xmlns:a16="http://schemas.microsoft.com/office/drawing/2014/main" id="{E9F6E224-6F38-4FAD-95C4-B4DB4CDCD810}"/>
              </a:ext>
            </a:extLst>
          </p:cNvPr>
          <p:cNvSpPr txBox="1"/>
          <p:nvPr/>
        </p:nvSpPr>
        <p:spPr>
          <a:xfrm>
            <a:off x="7749751" y="3586850"/>
            <a:ext cx="4365785" cy="1938992"/>
          </a:xfrm>
          <a:prstGeom prst="rect">
            <a:avLst/>
          </a:prstGeom>
          <a:noFill/>
        </p:spPr>
        <p:txBody>
          <a:bodyPr wrap="square" rtlCol="0">
            <a:spAutoFit/>
          </a:bodyPr>
          <a:lstStyle/>
          <a:p>
            <a:pPr algn="just"/>
            <a:r>
              <a:rPr lang="fr-FR" sz="1200" b="1" dirty="0">
                <a:solidFill>
                  <a:srgbClr val="7030A0"/>
                </a:solidFill>
                <a:latin typeface="Times New Roman" panose="02020603050405020304" pitchFamily="18" charset="0"/>
                <a:cs typeface="Times New Roman" panose="02020603050405020304" pitchFamily="18" charset="0"/>
              </a:rPr>
              <a:t>Etape 4 - Réinvestissement</a:t>
            </a:r>
          </a:p>
          <a:p>
            <a:pPr algn="just"/>
            <a:endParaRPr lang="fr-FR" sz="600" dirty="0">
              <a:solidFill>
                <a:srgbClr val="474747"/>
              </a:solidFill>
              <a:latin typeface="Times New Roman" panose="02020603050405020304" pitchFamily="18" charset="0"/>
              <a:cs typeface="Times New Roman" panose="02020603050405020304" pitchFamily="18" charset="0"/>
            </a:endParaRPr>
          </a:p>
          <a:p>
            <a:pPr marL="171450" indent="-171450" algn="just">
              <a:buFont typeface="Symbol" panose="05050102010706020507" pitchFamily="18" charset="2"/>
              <a:buChar char="Þ"/>
            </a:pPr>
            <a:r>
              <a:rPr lang="fr-FR" sz="1200" dirty="0">
                <a:solidFill>
                  <a:srgbClr val="474747"/>
                </a:solidFill>
                <a:latin typeface="Times New Roman" panose="02020603050405020304" pitchFamily="18" charset="0"/>
                <a:cs typeface="Times New Roman" panose="02020603050405020304" pitchFamily="18" charset="0"/>
              </a:rPr>
              <a:t>Ecriture de la lettre ou du groupe de lettres dans un contexte nouveau avec une nouvelle mobilisation des savoirs et des savoir faire acquis ;</a:t>
            </a:r>
          </a:p>
          <a:p>
            <a:pPr marL="171450" indent="-171450" algn="just">
              <a:buFont typeface="Symbol" panose="05050102010706020507" pitchFamily="18" charset="2"/>
              <a:buChar char="Þ"/>
            </a:pPr>
            <a:r>
              <a:rPr lang="fr-FR" sz="1200" dirty="0">
                <a:solidFill>
                  <a:srgbClr val="474747"/>
                </a:solidFill>
                <a:latin typeface="Times New Roman" panose="02020603050405020304" pitchFamily="18" charset="0"/>
                <a:cs typeface="Times New Roman" panose="02020603050405020304" pitchFamily="18" charset="0"/>
              </a:rPr>
              <a:t>Copie de mots ou de phrases avec modèles en cursive (vers la transcription d’un modèle script en écriture cursive, etc.).</a:t>
            </a:r>
          </a:p>
          <a:p>
            <a:pPr algn="just"/>
            <a:endParaRPr lang="fr-FR" sz="600" dirty="0">
              <a:solidFill>
                <a:srgbClr val="474747"/>
              </a:solidFill>
              <a:latin typeface="Times New Roman" panose="02020603050405020304" pitchFamily="18" charset="0"/>
              <a:cs typeface="Times New Roman" panose="02020603050405020304" pitchFamily="18" charset="0"/>
            </a:endParaRPr>
          </a:p>
          <a:p>
            <a:pPr algn="just"/>
            <a:r>
              <a:rPr lang="fr-FR" sz="1200" b="1" dirty="0">
                <a:solidFill>
                  <a:srgbClr val="474747"/>
                </a:solidFill>
                <a:latin typeface="Times New Roman" panose="02020603050405020304" pitchFamily="18" charset="0"/>
                <a:cs typeface="Times New Roman" panose="02020603050405020304" pitchFamily="18" charset="0"/>
              </a:rPr>
              <a:t>Rôle de l’enseignant :</a:t>
            </a:r>
          </a:p>
          <a:p>
            <a:pPr marL="171450" indent="-171450" algn="just">
              <a:buFont typeface="Symbol" panose="05050102010706020507" pitchFamily="18" charset="2"/>
              <a:buChar char="Þ"/>
            </a:pPr>
            <a:r>
              <a:rPr lang="fr-FR" sz="1200" dirty="0">
                <a:solidFill>
                  <a:srgbClr val="474747"/>
                </a:solidFill>
                <a:latin typeface="Times New Roman" panose="02020603050405020304" pitchFamily="18" charset="0"/>
                <a:cs typeface="Times New Roman" panose="02020603050405020304" pitchFamily="18" charset="0"/>
              </a:rPr>
              <a:t>Faire recourir aux référents de la classe, rappeler les procédures</a:t>
            </a:r>
          </a:p>
          <a:p>
            <a:pPr marL="171450" indent="-171450" algn="just">
              <a:buFont typeface="Symbol" panose="05050102010706020507" pitchFamily="18" charset="2"/>
              <a:buChar char="Þ"/>
            </a:pPr>
            <a:r>
              <a:rPr lang="fr-FR" sz="1200" dirty="0">
                <a:solidFill>
                  <a:srgbClr val="474747"/>
                </a:solidFill>
                <a:latin typeface="Times New Roman" panose="02020603050405020304" pitchFamily="18" charset="0"/>
                <a:cs typeface="Times New Roman" panose="02020603050405020304" pitchFamily="18" charset="0"/>
              </a:rPr>
              <a:t>Enrichir l’espace écriture avec les nouveaux apprentissages.</a:t>
            </a:r>
          </a:p>
        </p:txBody>
      </p:sp>
      <p:sp>
        <p:nvSpPr>
          <p:cNvPr id="21" name="ZoneTexte 20">
            <a:extLst>
              <a:ext uri="{FF2B5EF4-FFF2-40B4-BE49-F238E27FC236}">
                <a16:creationId xmlns:a16="http://schemas.microsoft.com/office/drawing/2014/main" id="{C49E39F5-9CE5-48A2-AE3D-7E278F92E21F}"/>
              </a:ext>
            </a:extLst>
          </p:cNvPr>
          <p:cNvSpPr txBox="1"/>
          <p:nvPr/>
        </p:nvSpPr>
        <p:spPr>
          <a:xfrm>
            <a:off x="83135" y="3454168"/>
            <a:ext cx="3795396" cy="3323987"/>
          </a:xfrm>
          <a:prstGeom prst="rect">
            <a:avLst/>
          </a:prstGeom>
          <a:noFill/>
        </p:spPr>
        <p:txBody>
          <a:bodyPr wrap="square" rtlCol="0">
            <a:spAutoFit/>
          </a:bodyPr>
          <a:lstStyle/>
          <a:p>
            <a:pPr algn="just"/>
            <a:r>
              <a:rPr lang="fr-FR" sz="1200" b="1" dirty="0">
                <a:solidFill>
                  <a:srgbClr val="7030A0"/>
                </a:solidFill>
                <a:latin typeface="Times New Roman" panose="02020603050405020304" pitchFamily="18" charset="0"/>
                <a:cs typeface="Times New Roman" panose="02020603050405020304" pitchFamily="18" charset="0"/>
              </a:rPr>
              <a:t>Etape 1 - Découverte</a:t>
            </a:r>
          </a:p>
          <a:p>
            <a:pPr algn="just"/>
            <a:endParaRPr lang="fr-FR" sz="600" b="1" dirty="0">
              <a:solidFill>
                <a:srgbClr val="474747"/>
              </a:solidFill>
              <a:latin typeface="Times New Roman" panose="02020603050405020304" pitchFamily="18" charset="0"/>
              <a:cs typeface="Times New Roman" panose="02020603050405020304" pitchFamily="18" charset="0"/>
            </a:endParaRPr>
          </a:p>
          <a:p>
            <a:pPr algn="just"/>
            <a:r>
              <a:rPr lang="fr-FR" sz="1200" b="1" dirty="0">
                <a:solidFill>
                  <a:srgbClr val="474747"/>
                </a:solidFill>
                <a:latin typeface="Times New Roman" panose="02020603050405020304" pitchFamily="18" charset="0"/>
                <a:cs typeface="Times New Roman" panose="02020603050405020304" pitchFamily="18" charset="0"/>
              </a:rPr>
              <a:t>Annonce du but de la séance</a:t>
            </a:r>
          </a:p>
          <a:p>
            <a:pPr marL="171450" indent="-171450" algn="just">
              <a:buFont typeface="Symbol" panose="05050102010706020507" pitchFamily="18" charset="2"/>
              <a:buChar char="Þ"/>
            </a:pPr>
            <a:r>
              <a:rPr lang="fr-FR" sz="1200" dirty="0">
                <a:solidFill>
                  <a:srgbClr val="474747"/>
                </a:solidFill>
                <a:latin typeface="Times New Roman" panose="02020603050405020304" pitchFamily="18" charset="0"/>
                <a:cs typeface="Times New Roman" panose="02020603050405020304" pitchFamily="18" charset="0"/>
              </a:rPr>
              <a:t>Donner du sens à l’apprentissage visé : « A quoi ça sert d’écrire ? », « Nous allons apprendre à écrire la lettre … (la nommer, la montrer, la bruiter) », « Dans quels mots voyez-vous cette lettre ? »</a:t>
            </a:r>
          </a:p>
          <a:p>
            <a:pPr algn="just"/>
            <a:endParaRPr lang="fr-FR" sz="600" dirty="0">
              <a:solidFill>
                <a:srgbClr val="474747"/>
              </a:solidFill>
              <a:latin typeface="Times New Roman" panose="02020603050405020304" pitchFamily="18" charset="0"/>
              <a:cs typeface="Times New Roman" panose="02020603050405020304" pitchFamily="18" charset="0"/>
            </a:endParaRPr>
          </a:p>
          <a:p>
            <a:pPr algn="just"/>
            <a:r>
              <a:rPr lang="fr-FR" sz="1200" b="1" dirty="0">
                <a:solidFill>
                  <a:srgbClr val="474747"/>
                </a:solidFill>
                <a:latin typeface="Times New Roman" panose="02020603050405020304" pitchFamily="18" charset="0"/>
                <a:cs typeface="Times New Roman" panose="02020603050405020304" pitchFamily="18" charset="0"/>
              </a:rPr>
              <a:t>Tâches motrices (bras, poignet, main) (debout)</a:t>
            </a:r>
          </a:p>
          <a:p>
            <a:pPr marL="171450" indent="-171450" algn="just">
              <a:buFont typeface="Symbol" panose="05050102010706020507" pitchFamily="18" charset="2"/>
              <a:buChar char="Þ"/>
            </a:pPr>
            <a:r>
              <a:rPr lang="fr-FR" sz="1200" dirty="0">
                <a:solidFill>
                  <a:srgbClr val="474747"/>
                </a:solidFill>
                <a:latin typeface="Times New Roman" panose="02020603050405020304" pitchFamily="18" charset="0"/>
                <a:cs typeface="Times New Roman" panose="02020603050405020304" pitchFamily="18" charset="0"/>
              </a:rPr>
              <a:t>Motricité globale : mouvements amples avec des objets de la salle de motricité (rubans, cordes, …) ou le bras, déplacement dans le sens de l’écriture (de gauche à droite), … étayé oralement par l’enseignant.</a:t>
            </a:r>
          </a:p>
          <a:p>
            <a:pPr algn="just"/>
            <a:endParaRPr lang="fr-FR" sz="600" dirty="0">
              <a:solidFill>
                <a:srgbClr val="474747"/>
              </a:solidFill>
              <a:latin typeface="Times New Roman" panose="02020603050405020304" pitchFamily="18" charset="0"/>
              <a:cs typeface="Times New Roman" panose="02020603050405020304" pitchFamily="18" charset="0"/>
            </a:endParaRPr>
          </a:p>
          <a:p>
            <a:pPr algn="just"/>
            <a:r>
              <a:rPr lang="fr-FR" sz="1200" b="1" dirty="0">
                <a:solidFill>
                  <a:srgbClr val="474747"/>
                </a:solidFill>
                <a:latin typeface="Times New Roman" panose="02020603050405020304" pitchFamily="18" charset="0"/>
                <a:cs typeface="Times New Roman" panose="02020603050405020304" pitchFamily="18" charset="0"/>
              </a:rPr>
              <a:t>Retour oral sur les apprentissages</a:t>
            </a:r>
          </a:p>
          <a:p>
            <a:pPr marL="171450" indent="-171450" algn="just">
              <a:buFont typeface="Symbol" panose="05050102010706020507" pitchFamily="18" charset="2"/>
              <a:buChar char="Þ"/>
            </a:pPr>
            <a:r>
              <a:rPr lang="fr-FR" sz="1200" dirty="0">
                <a:solidFill>
                  <a:srgbClr val="474747"/>
                </a:solidFill>
                <a:latin typeface="Times New Roman" panose="02020603050405020304" pitchFamily="18" charset="0"/>
                <a:cs typeface="Times New Roman" panose="02020603050405020304" pitchFamily="18" charset="0"/>
              </a:rPr>
              <a:t>Verbalisation des procédures par les enfants (</a:t>
            </a:r>
            <a:r>
              <a:rPr lang="fr-FR" sz="1200" dirty="0">
                <a:solidFill>
                  <a:srgbClr val="474747"/>
                </a:solidFill>
                <a:latin typeface="Times New Roman" panose="02020603050405020304" pitchFamily="18" charset="0"/>
                <a:cs typeface="Times New Roman" panose="02020603050405020304" pitchFamily="18" charset="0"/>
                <a:hlinkClick r:id="rId4"/>
              </a:rPr>
              <a:t>ex de démarche</a:t>
            </a:r>
            <a:r>
              <a:rPr lang="fr-FR" sz="1200" dirty="0">
                <a:solidFill>
                  <a:srgbClr val="474747"/>
                </a:solidFill>
                <a:latin typeface="Times New Roman" panose="02020603050405020304" pitchFamily="18" charset="0"/>
                <a:cs typeface="Times New Roman" panose="02020603050405020304" pitchFamily="18" charset="0"/>
              </a:rPr>
              <a:t>), description de la lettre…</a:t>
            </a:r>
          </a:p>
          <a:p>
            <a:pPr marL="171450" indent="-171450" algn="just">
              <a:buFont typeface="Symbol" panose="05050102010706020507" pitchFamily="18" charset="2"/>
              <a:buChar char="Þ"/>
            </a:pPr>
            <a:r>
              <a:rPr lang="fr-FR" sz="1200" dirty="0">
                <a:solidFill>
                  <a:srgbClr val="474747"/>
                </a:solidFill>
                <a:latin typeface="Times New Roman" panose="02020603050405020304" pitchFamily="18" charset="0"/>
                <a:cs typeface="Times New Roman" panose="02020603050405020304" pitchFamily="18" charset="0"/>
              </a:rPr>
              <a:t>Apports de nouvelles connaissances par l’enseignant (par ex : lien avec la conscience phonologique).</a:t>
            </a:r>
          </a:p>
        </p:txBody>
      </p:sp>
      <p:sp>
        <p:nvSpPr>
          <p:cNvPr id="22" name="Rectangle 21">
            <a:extLst>
              <a:ext uri="{FF2B5EF4-FFF2-40B4-BE49-F238E27FC236}">
                <a16:creationId xmlns:a16="http://schemas.microsoft.com/office/drawing/2014/main" id="{5972C072-39DC-4BA1-B8AF-927AC8786C70}"/>
              </a:ext>
            </a:extLst>
          </p:cNvPr>
          <p:cNvSpPr/>
          <p:nvPr/>
        </p:nvSpPr>
        <p:spPr>
          <a:xfrm>
            <a:off x="83135" y="3454168"/>
            <a:ext cx="3795395" cy="3330782"/>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6" name="Picture 2" descr="DES BOUCLES DES BOUCLES - Le tour de ma classe">
            <a:extLst>
              <a:ext uri="{FF2B5EF4-FFF2-40B4-BE49-F238E27FC236}">
                <a16:creationId xmlns:a16="http://schemas.microsoft.com/office/drawing/2014/main" id="{066B3FBA-2814-4B07-AF8F-82EC70CD37EE}"/>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2490506" y="3051590"/>
            <a:ext cx="1409070" cy="85278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Une séquence sur les boucles en Moyenne Section - 1, 2, 3, dans ma classe à  moi...">
            <a:extLst>
              <a:ext uri="{FF2B5EF4-FFF2-40B4-BE49-F238E27FC236}">
                <a16:creationId xmlns:a16="http://schemas.microsoft.com/office/drawing/2014/main" id="{076F4DE4-89FA-49F5-8E59-DC0A47857E18}"/>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a:stretch/>
        </p:blipFill>
        <p:spPr bwMode="auto">
          <a:xfrm rot="21190664">
            <a:off x="7821911" y="2832874"/>
            <a:ext cx="1641664" cy="43743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DES BOUCLES DES BOUCLES - Le tour de ma classe">
            <a:extLst>
              <a:ext uri="{FF2B5EF4-FFF2-40B4-BE49-F238E27FC236}">
                <a16:creationId xmlns:a16="http://schemas.microsoft.com/office/drawing/2014/main" id="{67161885-146C-4307-A863-3ED27D3EECEF}"/>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a:stretch/>
        </p:blipFill>
        <p:spPr bwMode="auto">
          <a:xfrm>
            <a:off x="2178140" y="1414340"/>
            <a:ext cx="1646681" cy="78408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Activités Montessori : graphisme dans la semoule | Bout de chou en éveil">
            <a:extLst>
              <a:ext uri="{FF2B5EF4-FFF2-40B4-BE49-F238E27FC236}">
                <a16:creationId xmlns:a16="http://schemas.microsoft.com/office/drawing/2014/main" id="{A0ED8860-3F85-4C8E-99B0-2D7E0E811DA6}"/>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6656579" y="2655735"/>
            <a:ext cx="774355" cy="520686"/>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Écrire en cursive en GS | TitLine à l'école">
            <a:extLst>
              <a:ext uri="{FF2B5EF4-FFF2-40B4-BE49-F238E27FC236}">
                <a16:creationId xmlns:a16="http://schemas.microsoft.com/office/drawing/2014/main" id="{D5004DF2-1E53-436B-861F-E5BDBE9174F7}"/>
              </a:ext>
            </a:extLst>
          </p:cNvPr>
          <p:cNvPicPr>
            <a:picLocks noChangeAspect="1" noChangeArrowheads="1"/>
          </p:cNvPicPr>
          <p:nvPr/>
        </p:nvPicPr>
        <p:blipFill>
          <a:blip r:embed="rId9" cstate="screen">
            <a:extLst>
              <a:ext uri="{28A0092B-C50C-407E-A947-70E740481C1C}">
                <a14:useLocalDpi xmlns:a14="http://schemas.microsoft.com/office/drawing/2010/main"/>
              </a:ext>
            </a:extLst>
          </a:blip>
          <a:srcRect/>
          <a:stretch>
            <a:fillRect/>
          </a:stretch>
        </p:blipFill>
        <p:spPr bwMode="auto">
          <a:xfrm>
            <a:off x="9600882" y="2576471"/>
            <a:ext cx="900984" cy="850279"/>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 4">
            <a:extLst>
              <a:ext uri="{FF2B5EF4-FFF2-40B4-BE49-F238E27FC236}">
                <a16:creationId xmlns:a16="http://schemas.microsoft.com/office/drawing/2014/main" id="{4D4D40BE-9DA9-4155-BBC0-59CDF77BDBFD}"/>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10649572" y="2822020"/>
            <a:ext cx="337465" cy="607449"/>
          </a:xfrm>
          <a:prstGeom prst="rect">
            <a:avLst/>
          </a:prstGeom>
        </p:spPr>
      </p:pic>
      <p:pic>
        <p:nvPicPr>
          <p:cNvPr id="26" name="Picture 4">
            <a:extLst>
              <a:ext uri="{FF2B5EF4-FFF2-40B4-BE49-F238E27FC236}">
                <a16:creationId xmlns:a16="http://schemas.microsoft.com/office/drawing/2014/main" id="{899FD924-935D-43AA-B42F-F8C35C54484C}"/>
              </a:ext>
            </a:extLst>
          </p:cNvPr>
          <p:cNvPicPr>
            <a:picLocks noChangeAspect="1" noChangeArrowheads="1"/>
          </p:cNvPicPr>
          <p:nvPr/>
        </p:nvPicPr>
        <p:blipFill>
          <a:blip r:embed="rId11" cstate="screen">
            <a:extLst>
              <a:ext uri="{28A0092B-C50C-407E-A947-70E740481C1C}">
                <a14:useLocalDpi xmlns:a14="http://schemas.microsoft.com/office/drawing/2010/main"/>
              </a:ext>
            </a:extLst>
          </a:blip>
          <a:srcRect/>
          <a:stretch>
            <a:fillRect/>
          </a:stretch>
        </p:blipFill>
        <p:spPr bwMode="auto">
          <a:xfrm>
            <a:off x="4239566" y="5199169"/>
            <a:ext cx="1235819" cy="5982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10" descr="Moyens : Tracer des boucles | Ecole maternelle Arlequin">
            <a:extLst>
              <a:ext uri="{FF2B5EF4-FFF2-40B4-BE49-F238E27FC236}">
                <a16:creationId xmlns:a16="http://schemas.microsoft.com/office/drawing/2014/main" id="{137F7308-354E-4CF9-B2F0-B9F201DDCDB0}"/>
              </a:ext>
            </a:extLst>
          </p:cNvPr>
          <p:cNvPicPr>
            <a:picLocks noChangeAspect="1" noChangeArrowheads="1"/>
          </p:cNvPicPr>
          <p:nvPr/>
        </p:nvPicPr>
        <p:blipFill rotWithShape="1">
          <a:blip r:embed="rId12" cstate="screen">
            <a:extLst>
              <a:ext uri="{28A0092B-C50C-407E-A947-70E740481C1C}">
                <a14:useLocalDpi xmlns:a14="http://schemas.microsoft.com/office/drawing/2010/main"/>
              </a:ext>
            </a:extLst>
          </a:blip>
          <a:srcRect/>
          <a:stretch/>
        </p:blipFill>
        <p:spPr bwMode="auto">
          <a:xfrm>
            <a:off x="6327866" y="5199169"/>
            <a:ext cx="1185430" cy="59829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20151102_152417">
            <a:extLst>
              <a:ext uri="{FF2B5EF4-FFF2-40B4-BE49-F238E27FC236}">
                <a16:creationId xmlns:a16="http://schemas.microsoft.com/office/drawing/2014/main" id="{31D3B5B3-F0D1-4D95-9099-19B848A2EB27}"/>
              </a:ext>
            </a:extLst>
          </p:cNvPr>
          <p:cNvPicPr>
            <a:picLocks noChangeAspect="1" noChangeArrowheads="1"/>
          </p:cNvPicPr>
          <p:nvPr/>
        </p:nvPicPr>
        <p:blipFill rotWithShape="1">
          <a:blip r:embed="rId13" cstate="screen">
            <a:extLst>
              <a:ext uri="{28A0092B-C50C-407E-A947-70E740481C1C}">
                <a14:useLocalDpi xmlns:a14="http://schemas.microsoft.com/office/drawing/2010/main"/>
              </a:ext>
            </a:extLst>
          </a:blip>
          <a:srcRect/>
          <a:stretch/>
        </p:blipFill>
        <p:spPr bwMode="auto">
          <a:xfrm>
            <a:off x="8783760" y="5538657"/>
            <a:ext cx="1659990" cy="1170601"/>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20151102_152417">
            <a:extLst>
              <a:ext uri="{FF2B5EF4-FFF2-40B4-BE49-F238E27FC236}">
                <a16:creationId xmlns:a16="http://schemas.microsoft.com/office/drawing/2014/main" id="{E09662BC-80F7-49EA-B5EA-C45F0704A63B}"/>
              </a:ext>
            </a:extLst>
          </p:cNvPr>
          <p:cNvPicPr>
            <a:picLocks noChangeAspect="1" noChangeArrowheads="1"/>
          </p:cNvPicPr>
          <p:nvPr/>
        </p:nvPicPr>
        <p:blipFill rotWithShape="1">
          <a:blip r:embed="rId14" cstate="screen">
            <a:extLst>
              <a:ext uri="{28A0092B-C50C-407E-A947-70E740481C1C}">
                <a14:useLocalDpi xmlns:a14="http://schemas.microsoft.com/office/drawing/2010/main"/>
              </a:ext>
            </a:extLst>
          </a:blip>
          <a:srcRect/>
          <a:stretch/>
        </p:blipFill>
        <p:spPr bwMode="auto">
          <a:xfrm>
            <a:off x="10549032" y="5538657"/>
            <a:ext cx="1443774" cy="117207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20151102_152112">
            <a:extLst>
              <a:ext uri="{FF2B5EF4-FFF2-40B4-BE49-F238E27FC236}">
                <a16:creationId xmlns:a16="http://schemas.microsoft.com/office/drawing/2014/main" id="{88FD540F-95FE-4403-BCF3-ADBBDF396A01}"/>
              </a:ext>
            </a:extLst>
          </p:cNvPr>
          <p:cNvPicPr>
            <a:picLocks noChangeAspect="1" noChangeArrowheads="1"/>
          </p:cNvPicPr>
          <p:nvPr/>
        </p:nvPicPr>
        <p:blipFill rotWithShape="1">
          <a:blip r:embed="rId15" cstate="screen">
            <a:extLst>
              <a:ext uri="{28A0092B-C50C-407E-A947-70E740481C1C}">
                <a14:useLocalDpi xmlns:a14="http://schemas.microsoft.com/office/drawing/2010/main"/>
              </a:ext>
            </a:extLst>
          </a:blip>
          <a:srcRect/>
          <a:stretch/>
        </p:blipFill>
        <p:spPr bwMode="auto">
          <a:xfrm>
            <a:off x="7825599" y="5539937"/>
            <a:ext cx="845311" cy="116932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20151102_151241">
            <a:extLst>
              <a:ext uri="{FF2B5EF4-FFF2-40B4-BE49-F238E27FC236}">
                <a16:creationId xmlns:a16="http://schemas.microsoft.com/office/drawing/2014/main" id="{AFCE12C4-9776-48AB-BB92-5705E49825BF}"/>
              </a:ext>
            </a:extLst>
          </p:cNvPr>
          <p:cNvPicPr>
            <a:picLocks noChangeAspect="1" noChangeArrowheads="1"/>
          </p:cNvPicPr>
          <p:nvPr/>
        </p:nvPicPr>
        <p:blipFill rotWithShape="1">
          <a:blip r:embed="rId16" cstate="screen">
            <a:extLst>
              <a:ext uri="{28A0092B-C50C-407E-A947-70E740481C1C}">
                <a14:useLocalDpi xmlns:a14="http://schemas.microsoft.com/office/drawing/2010/main"/>
              </a:ext>
            </a:extLst>
          </a:blip>
          <a:srcRect/>
          <a:stretch/>
        </p:blipFill>
        <p:spPr bwMode="auto">
          <a:xfrm>
            <a:off x="11143774" y="762602"/>
            <a:ext cx="887631" cy="468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002212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8046</TotalTime>
  <Words>2145</Words>
  <Application>Microsoft Office PowerPoint</Application>
  <PresentationFormat>Grand écran</PresentationFormat>
  <Paragraphs>255</Paragraphs>
  <Slides>4</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4</vt:i4>
      </vt:variant>
    </vt:vector>
  </HeadingPairs>
  <TitlesOfParts>
    <vt:vector size="12" baseType="lpstr">
      <vt:lpstr>Arial</vt:lpstr>
      <vt:lpstr>Calibri</vt:lpstr>
      <vt:lpstr>Calibri Light</vt:lpstr>
      <vt:lpstr>Pristina</vt:lpstr>
      <vt:lpstr>Symbol</vt:lpstr>
      <vt:lpstr>Times New Roman</vt:lpstr>
      <vt:lpstr>Wingdings</vt:lpstr>
      <vt:lpstr>Thème Office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Florence</dc:creator>
  <cp:lastModifiedBy>B Y</cp:lastModifiedBy>
  <cp:revision>447</cp:revision>
  <dcterms:created xsi:type="dcterms:W3CDTF">2020-08-17T09:48:45Z</dcterms:created>
  <dcterms:modified xsi:type="dcterms:W3CDTF">2021-11-12T12:00:50Z</dcterms:modified>
</cp:coreProperties>
</file>