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4" r:id="rId3"/>
    <p:sldId id="277" r:id="rId4"/>
    <p:sldId id="27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ence" initials="F" lastIdx="1" clrIdx="0"/>
  <p:cmAuthor id="2" name="Blandine Tissier" initials="BT" lastIdx="10" clrIdx="1">
    <p:extLst>
      <p:ext uri="{19B8F6BF-5375-455C-9EA6-DF929625EA0E}">
        <p15:presenceInfo xmlns:p15="http://schemas.microsoft.com/office/powerpoint/2012/main" userId="S-1-5-21-1750527873-1037266120-3498459047-6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1E9F"/>
    <a:srgbClr val="FEB8F7"/>
    <a:srgbClr val="FEDEFC"/>
    <a:srgbClr val="D498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4" d="100"/>
          <a:sy n="114" d="100"/>
        </p:scale>
        <p:origin x="36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C6648-388F-4D08-889F-EC5F342D2A9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C6D618A-D0AE-4161-B284-C19E8E1B4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53CCBE2-77C7-40D2-87DA-E76EB1E54021}"/>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8D3736D8-9FF3-4561-8B79-9283BD53CF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727DD2-3C4E-46D2-8253-336B6942ADE1}"/>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434967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50C5BC-14C3-4FC9-B94F-BB889288242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3C8185D-FA35-44A4-B479-BCCFF1AD7A1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7ADAE6-26DF-478E-80C8-20BFE68725DC}"/>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76A8E5FD-37C1-4F27-B60E-818045F1F4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9C347B-A5ED-492A-82E0-C22EF670349A}"/>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15303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31D7055-3FD9-4CDD-A1A1-C2AB5BBC2CF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621836-5C32-4D42-8921-E35DF516FE2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6AA22B-20E8-45B3-81D6-8E6925DE2763}"/>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E2463473-A190-41F5-B1D2-D0B5C846E4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697356A-4677-4CD9-8ED5-802ECF8EB13F}"/>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00842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7D43E-3774-474B-90F5-2E98B156FAD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CF029FF-6E59-4B54-85EA-1E344EA2EC6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0A70FA7-C441-49F1-AB9F-5641F6CDD7E2}"/>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3BCEE143-A66C-420D-9A60-3E21B21E56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534EA8-5FF8-4D64-8D87-24554CB9DCD6}"/>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417874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5D570E-FFD6-48B3-83AB-90F36B7F6DF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E35A779-0F0D-4910-8907-C5ED65E104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D838056-C9DD-4A83-AE32-8F616BCF4A6A}"/>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92B5814E-6F57-4352-99F9-FE1E1F006B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A85FBE-18F3-4DE5-BE34-D3BCBCEF69B0}"/>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35072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F4C8FA-107F-4B2A-A9E9-CB2264C1E11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46F9D9-5A60-4B80-8554-34EDD80E3BB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4BE6771-BFCB-4BEE-A22C-87A6EE9AF53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0123CA-FF85-44AE-9419-AB0A5E0BD922}"/>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399827B2-2611-4C08-BC59-D5FAA537C3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563F2A-7E1C-4EB7-AC49-045A3F9D7624}"/>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361942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619DB-1934-4FDF-9D52-9F084E4BB2C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CD2ED4-1570-4E0D-8354-AFEA8F418D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B8F05DC-20FC-4DCB-9DDA-F66DBA16B4D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8A9117D-FEA4-49D1-9C4C-02D2F64D4A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C079F5F-8C5D-42BD-8029-546FE115EC6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0260DF2-69CC-4CAE-805E-54497A8D80E3}"/>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8" name="Espace réservé du pied de page 7">
            <a:extLst>
              <a:ext uri="{FF2B5EF4-FFF2-40B4-BE49-F238E27FC236}">
                <a16:creationId xmlns:a16="http://schemas.microsoft.com/office/drawing/2014/main" id="{6EEE8B0D-E727-4DB6-ACB2-EA14E9609D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75F5953-B4FA-4E63-824D-631B67CCB508}"/>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56060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CB8F33-6528-4546-B978-F3FF0FB6831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6451645-B7B5-4D44-A607-52C69D1C2C6B}"/>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4" name="Espace réservé du pied de page 3">
            <a:extLst>
              <a:ext uri="{FF2B5EF4-FFF2-40B4-BE49-F238E27FC236}">
                <a16:creationId xmlns:a16="http://schemas.microsoft.com/office/drawing/2014/main" id="{A74D599C-9ED3-422B-B2DC-303ABA54F19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BD0F27F-9F0E-493E-B167-E10997C24CA8}"/>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199955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2D02E8F-F4C9-4A86-B6E3-05FA46F7882E}"/>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3" name="Espace réservé du pied de page 2">
            <a:extLst>
              <a:ext uri="{FF2B5EF4-FFF2-40B4-BE49-F238E27FC236}">
                <a16:creationId xmlns:a16="http://schemas.microsoft.com/office/drawing/2014/main" id="{FD02B393-C291-48B4-ACF6-F9591F42997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70750D1-6E24-4542-A49C-32B9D47A8EF1}"/>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44715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A0F891-C083-4037-B539-A31A1B4EB7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0B17744-476B-46B2-A539-DD171795F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FA384A0-6AC7-484C-9F45-4D243D8E7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67BE8D-ED56-4269-82D4-12A48492A111}"/>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5029EAE3-1E38-44BE-BC23-0B3C6D2AE90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E6BAF7C-CD70-40DC-B775-C95B36270E57}"/>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223992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C253F-2482-4FF4-9998-A56D3130CB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B9DEF61-E4F0-4B18-8D83-6BB6B7EC6B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340FD5E-89E0-402D-A4F9-57CB36885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694786E-D757-4C13-B41A-12D4BDC26E9A}"/>
              </a:ext>
            </a:extLst>
          </p:cNvPr>
          <p:cNvSpPr>
            <a:spLocks noGrp="1"/>
          </p:cNvSpPr>
          <p:nvPr>
            <p:ph type="dt" sz="half" idx="10"/>
          </p:nvPr>
        </p:nvSpPr>
        <p:spPr/>
        <p:txBody>
          <a:bodyPr/>
          <a:lstStyle/>
          <a:p>
            <a:fld id="{21BE4A4F-7B73-412C-AB49-2A975EED7C56}" type="datetimeFigureOut">
              <a:rPr lang="fr-FR" smtClean="0"/>
              <a:t>12/11/2021</a:t>
            </a:fld>
            <a:endParaRPr lang="fr-FR"/>
          </a:p>
        </p:txBody>
      </p:sp>
      <p:sp>
        <p:nvSpPr>
          <p:cNvPr id="6" name="Espace réservé du pied de page 5">
            <a:extLst>
              <a:ext uri="{FF2B5EF4-FFF2-40B4-BE49-F238E27FC236}">
                <a16:creationId xmlns:a16="http://schemas.microsoft.com/office/drawing/2014/main" id="{2DD086C1-FBA5-429F-940A-499BCF1AD7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DDC76F-FA9F-4EDC-B4AD-3F538739213C}"/>
              </a:ext>
            </a:extLst>
          </p:cNvPr>
          <p:cNvSpPr>
            <a:spLocks noGrp="1"/>
          </p:cNvSpPr>
          <p:nvPr>
            <p:ph type="sldNum" sz="quarter" idx="12"/>
          </p:nvPr>
        </p:nvSpPr>
        <p:spPr/>
        <p:txBody>
          <a:bodyPr/>
          <a:lstStyle/>
          <a:p>
            <a:fld id="{6A997ECE-7815-468E-9B4C-10BF7C5101AF}" type="slidenum">
              <a:rPr lang="fr-FR" smtClean="0"/>
              <a:t>‹N°›</a:t>
            </a:fld>
            <a:endParaRPr lang="fr-FR"/>
          </a:p>
        </p:txBody>
      </p:sp>
    </p:spTree>
    <p:extLst>
      <p:ext uri="{BB962C8B-B14F-4D97-AF65-F5344CB8AC3E}">
        <p14:creationId xmlns:p14="http://schemas.microsoft.com/office/powerpoint/2010/main" val="138377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D74AF99-CA58-4CF4-AC93-49F6FCD548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14E4D4C-7EBA-489A-B2F5-CB68B0DCCA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100654-D7B2-496E-BCC9-BDFE45437C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E4A4F-7B73-412C-AB49-2A975EED7C56}" type="datetimeFigureOut">
              <a:rPr lang="fr-FR" smtClean="0"/>
              <a:t>12/11/2021</a:t>
            </a:fld>
            <a:endParaRPr lang="fr-FR"/>
          </a:p>
        </p:txBody>
      </p:sp>
      <p:sp>
        <p:nvSpPr>
          <p:cNvPr id="5" name="Espace réservé du pied de page 4">
            <a:extLst>
              <a:ext uri="{FF2B5EF4-FFF2-40B4-BE49-F238E27FC236}">
                <a16:creationId xmlns:a16="http://schemas.microsoft.com/office/drawing/2014/main" id="{CEF33633-3637-454C-A10E-F0837ECE56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F27E990-0F65-47D2-AD6E-A785340FAB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97ECE-7815-468E-9B4C-10BF7C5101AF}" type="slidenum">
              <a:rPr lang="fr-FR" smtClean="0"/>
              <a:t>‹N°›</a:t>
            </a:fld>
            <a:endParaRPr lang="fr-FR"/>
          </a:p>
        </p:txBody>
      </p:sp>
    </p:spTree>
    <p:extLst>
      <p:ext uri="{BB962C8B-B14F-4D97-AF65-F5344CB8AC3E}">
        <p14:creationId xmlns:p14="http://schemas.microsoft.com/office/powerpoint/2010/main" val="169150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video.toutatice.fr/video/1204-michel-fayol-acquisition-de-la-conscience-phonologique-et-du-principe-alphabetique/" TargetMode="External"/><Relationship Id="rId13" Type="http://schemas.openxmlformats.org/officeDocument/2006/relationships/slide" Target="slide4.xml"/><Relationship Id="rId18" Type="http://schemas.openxmlformats.org/officeDocument/2006/relationships/hyperlink" Target="https://read.bookcreator.com/VfUTZg9tuFYqIzViZj9gaBm6gr02/-FC5rFH2SCeDuresqFhTyA" TargetMode="External"/><Relationship Id="rId26" Type="http://schemas.openxmlformats.org/officeDocument/2006/relationships/hyperlink" Target="https://acces-editions.com/produits/vers-la-phono-moyenne-section" TargetMode="External"/><Relationship Id="rId3" Type="http://schemas.openxmlformats.org/officeDocument/2006/relationships/hyperlink" Target="http://www.missionmaternelle78.ac-versailles.fr/" TargetMode="External"/><Relationship Id="rId21" Type="http://schemas.openxmlformats.org/officeDocument/2006/relationships/image" Target="../media/image3.jpeg"/><Relationship Id="rId7" Type="http://schemas.openxmlformats.org/officeDocument/2006/relationships/hyperlink" Target="https://www.youtube.com/watch?v=q-y-5LqlTJc&amp;feature=youtu.be" TargetMode="External"/><Relationship Id="rId12" Type="http://schemas.openxmlformats.org/officeDocument/2006/relationships/hyperlink" Target="http://scolawebtv.crdp-versailles.fr/?id=29355" TargetMode="External"/><Relationship Id="rId17" Type="http://schemas.openxmlformats.org/officeDocument/2006/relationships/hyperlink" Target="http://www.missionmaternelle78.ac-versailles.fr/wp-content/uploads/sites/447/2021/04/Lettre-academique-V4.pdf" TargetMode="External"/><Relationship Id="rId25" Type="http://schemas.openxmlformats.org/officeDocument/2006/relationships/image" Target="../media/image6.png"/><Relationship Id="rId2" Type="http://schemas.openxmlformats.org/officeDocument/2006/relationships/image" Target="../media/image1.jpeg"/><Relationship Id="rId16" Type="http://schemas.openxmlformats.org/officeDocument/2006/relationships/image" Target="../media/image2.png"/><Relationship Id="rId20" Type="http://schemas.openxmlformats.org/officeDocument/2006/relationships/hyperlink" Target="https://classedeflorent.fr/accueil/jeux/phonologie/index.php" TargetMode="External"/><Relationship Id="rId1" Type="http://schemas.openxmlformats.org/officeDocument/2006/relationships/slideLayout" Target="../slideLayouts/slideLayout2.xml"/><Relationship Id="rId6" Type="http://schemas.openxmlformats.org/officeDocument/2006/relationships/hyperlink" Target="https://www.youtube.com/watch?v=GrrhMayz1PQ" TargetMode="External"/><Relationship Id="rId11" Type="http://schemas.openxmlformats.org/officeDocument/2006/relationships/hyperlink" Target="https://www.reseau-canope.fr/notice/arts-visuels-portraits.html" TargetMode="External"/><Relationship Id="rId24" Type="http://schemas.openxmlformats.org/officeDocument/2006/relationships/image" Target="../media/image5.jpeg"/><Relationship Id="rId5" Type="http://schemas.openxmlformats.org/officeDocument/2006/relationships/hyperlink" Target="https://padlet.com/yannickbertrand19/glckyitzppr7" TargetMode="External"/><Relationship Id="rId15" Type="http://schemas.openxmlformats.org/officeDocument/2006/relationships/hyperlink" Target="mailto:missionmaternelle78@ac-versailles.fr" TargetMode="External"/><Relationship Id="rId23" Type="http://schemas.openxmlformats.org/officeDocument/2006/relationships/hyperlink" Target="https://www.editions-hatier.fr/livre/phono-maternelle-gs-ed2018-guide-pedagogique-9782401044739" TargetMode="External"/><Relationship Id="rId10" Type="http://schemas.openxmlformats.org/officeDocument/2006/relationships/hyperlink" Target="https://eduscol.education.fr/cid149109/cycle-1-conscience-phonologique.html" TargetMode="External"/><Relationship Id="rId19" Type="http://schemas.openxmlformats.org/officeDocument/2006/relationships/hyperlink" Target="http://www.missionmaternelle78.ac-versailles.fr/wp-content/uploads/sites/447/2021/05/Reportage-Action-Comptines-et-Chansons-V2-11.pdf" TargetMode="External"/><Relationship Id="rId4" Type="http://schemas.openxmlformats.org/officeDocument/2006/relationships/hyperlink" Target="https://www.youtube.com/channel/UCQ5HXt36tan-UQVQMdpYbPg" TargetMode="External"/><Relationship Id="rId9" Type="http://schemas.openxmlformats.org/officeDocument/2006/relationships/hyperlink" Target="https://cache.media.eduscol.education.fr/file/maternelle/41/4/Guide_phonologie_1172414.pdf" TargetMode="External"/><Relationship Id="rId14" Type="http://schemas.openxmlformats.org/officeDocument/2006/relationships/hyperlink" Target="http://www.missionmaternelle78.ac-versailles.fr/wp-content/uploads/sites/447/2020/12/07-KIT_Eveil_a_la_diversite_linguistique_1334522.pptx" TargetMode="External"/><Relationship Id="rId22" Type="http://schemas.openxmlformats.org/officeDocument/2006/relationships/image" Target="../media/image4.jpeg"/><Relationship Id="rId27"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hyperlink" Target="http://maternelle27.spip.ac-rouen.fr/spip.php?rubrique26" TargetMode="External"/><Relationship Id="rId2" Type="http://schemas.openxmlformats.org/officeDocument/2006/relationships/hyperlink" Target="http://www.missionmaternelle78.ac-versailles.fr/wp-content/uploads/sites/447/2020/12/07-Progression-conscience-phono-par-St&#233;phanie-Bocquiault-Boulay.pdf" TargetMode="External"/><Relationship Id="rId1" Type="http://schemas.openxmlformats.org/officeDocument/2006/relationships/slideLayout" Target="../slideLayouts/slideLayout2.xml"/><Relationship Id="rId4" Type="http://schemas.openxmlformats.org/officeDocument/2006/relationships/hyperlink" Target="https://cache.media.eduscol.education.fr/file/Langage/59/8/Ress_c1_Section_2_partie_2_Activites_phonologiques_569598.pdf" TargetMode="External"/></Relationships>
</file>

<file path=ppt/slides/_rels/slide3.xml.rels><?xml version="1.0" encoding="UTF-8" standalone="yes"?>
<Relationships xmlns="http://schemas.openxmlformats.org/package/2006/relationships"><Relationship Id="rId13" Type="http://schemas.openxmlformats.org/officeDocument/2006/relationships/hyperlink" Target="https://laclassedelaurene.blogspot.com/search?q=rime" TargetMode="External"/><Relationship Id="rId18" Type="http://schemas.openxmlformats.org/officeDocument/2006/relationships/hyperlink" Target="https://www.editions-retz.com/materiel-scolaire/maitrise-de-la-langue/syllabozoo-gs-cp-9782725624792.html" TargetMode="External"/><Relationship Id="rId26" Type="http://schemas.openxmlformats.org/officeDocument/2006/relationships/hyperlink" Target="https://scolawebtv.crdp-versailles.fr/?id=33565" TargetMode="External"/><Relationship Id="rId39" Type="http://schemas.openxmlformats.org/officeDocument/2006/relationships/hyperlink" Target="Vid&#233;o%20-%20Son%20voyelle%20i.mp4" TargetMode="External"/><Relationship Id="rId21" Type="http://schemas.openxmlformats.org/officeDocument/2006/relationships/image" Target="../media/image10.jpeg"/><Relationship Id="rId34" Type="http://schemas.openxmlformats.org/officeDocument/2006/relationships/image" Target="../media/image15.jpeg"/><Relationship Id="rId42" Type="http://schemas.openxmlformats.org/officeDocument/2006/relationships/hyperlink" Target="http://www.missionmaternelle78.ac-versailles.fr/wp-content/uploads/sites/447/2020/12/Vid&#233;o-Phono-c-Localiser-le-phon&#232;me-dans-la-syll.mp4" TargetMode="External"/><Relationship Id="rId7" Type="http://schemas.openxmlformats.org/officeDocument/2006/relationships/hyperlink" Target="http://www.missionmaternelle78.ac-versailles.fr/wp-content/uploads/sites/447/2020/12/Vid&#233;o-Phono-a-Supprimer-une-syllabe.mp4" TargetMode="External"/><Relationship Id="rId2" Type="http://schemas.openxmlformats.org/officeDocument/2006/relationships/hyperlink" Target="https://www.youtube.com/watch?v=zV0q0G0K5Do&amp;feature=emb_logo" TargetMode="External"/><Relationship Id="rId16" Type="http://schemas.openxmlformats.org/officeDocument/2006/relationships/hyperlink" Target="https://www.hachette.fr/livre/lecoute-de-bruits-et-de-sons-pour-leveil-la-conscience-phonologique-maternelleash" TargetMode="External"/><Relationship Id="rId29" Type="http://schemas.openxmlformats.org/officeDocument/2006/relationships/hyperlink" Target="http://www.seuiljeunesse.com/ouvrage/meli-melo-de-mots-valerie-yagoubi/9791023504781" TargetMode="External"/><Relationship Id="rId1" Type="http://schemas.openxmlformats.org/officeDocument/2006/relationships/slideLayout" Target="../slideLayouts/slideLayout2.xml"/><Relationship Id="rId6" Type="http://schemas.openxmlformats.org/officeDocument/2006/relationships/hyperlink" Target="http://www.missionmaternelle78.ac-versailles.fr/wp-content/uploads/sites/447/2020/12/Vid&#233;o-Phono-a-Ajouter-une-syllabe.mp4" TargetMode="External"/><Relationship Id="rId11" Type="http://schemas.openxmlformats.org/officeDocument/2006/relationships/hyperlink" Target="http://www.missionmaternelle78.ac-versailles.fr/wp-content/uploads/sites/447/2020/12/Vid&#233;o-Phono-a-Inverser-deux-syllabes.mp4" TargetMode="External"/><Relationship Id="rId24" Type="http://schemas.openxmlformats.org/officeDocument/2006/relationships/image" Target="../media/image12.png"/><Relationship Id="rId32" Type="http://schemas.openxmlformats.org/officeDocument/2006/relationships/image" Target="../media/image14.jpeg"/><Relationship Id="rId37" Type="http://schemas.openxmlformats.org/officeDocument/2006/relationships/hyperlink" Target="Vid&#233;o%20-%20Son%20voyelle%20a.mp4" TargetMode="External"/><Relationship Id="rId40" Type="http://schemas.openxmlformats.org/officeDocument/2006/relationships/hyperlink" Target="http://www.missionmaternelle78.ac-versailles.fr/wp-content/uploads/sites/447/2020/12/Vid&#233;o-Son-voyelle-u.mp4" TargetMode="External"/><Relationship Id="rId45" Type="http://schemas.openxmlformats.org/officeDocument/2006/relationships/hyperlink" Target="http://www.missionmaternelle78.ac-versailles.fr/wp-content/uploads/sites/447/2020/12/07-Syllabozoo.pdf" TargetMode="External"/><Relationship Id="rId5" Type="http://schemas.openxmlformats.org/officeDocument/2006/relationships/hyperlink" Target="http://www.missionmaternelle78.ac-versailles.fr/wp-content/uploads/sites/447/2020/12/Vid&#233;o-Phono-a-Scander-et-d&#233;nombrer-syllabe.mp4" TargetMode="External"/><Relationship Id="rId15" Type="http://schemas.openxmlformats.org/officeDocument/2006/relationships/hyperlink" Target="http://www.missionmaternelle78.ac-versailles.fr/wp-content/uploads/sites/447/2020/12/Vid&#233;o-Phono-b-Trier-phon&#232;me-rime.mp4" TargetMode="External"/><Relationship Id="rId23" Type="http://schemas.openxmlformats.org/officeDocument/2006/relationships/image" Target="../media/image11.jpeg"/><Relationship Id="rId28" Type="http://schemas.openxmlformats.org/officeDocument/2006/relationships/hyperlink" Target="https://www.youtube.com/watch?v=x4W_dLilI3M" TargetMode="External"/><Relationship Id="rId36" Type="http://schemas.openxmlformats.org/officeDocument/2006/relationships/hyperlink" Target="http://www.missionmaternelle78.ac-versailles.fr/wp-content/uploads/sites/447/2020/12/Vid&#233;o-Son-voyelle-a.mp4" TargetMode="External"/><Relationship Id="rId10" Type="http://schemas.openxmlformats.org/officeDocument/2006/relationships/hyperlink" Target="http://www.missionmaternelle78.ac-versailles.fr/wp-content/uploads/sites/447/2020/12/Vid&#233;o-Phono-a-Localiser-une-syllabe-et-Analyse.mp4" TargetMode="External"/><Relationship Id="rId19" Type="http://schemas.openxmlformats.org/officeDocument/2006/relationships/image" Target="../media/image9.jpeg"/><Relationship Id="rId31" Type="http://schemas.openxmlformats.org/officeDocument/2006/relationships/hyperlink" Target="https://www.hachette.fr/livre/le-travail-sur-les-rimes-et-les-phonemes-pour-leveil-la-conscience-phonologique-gs-cp-et-ash" TargetMode="External"/><Relationship Id="rId44" Type="http://schemas.openxmlformats.org/officeDocument/2006/relationships/hyperlink" Target="http://www.missionmaternelle78.ac-versailles.fr/wp-content/uploads/sites/447/2020/12/Vid&#233;o-Phono-a-Livre-rigolo.mp4" TargetMode="External"/><Relationship Id="rId4" Type="http://schemas.openxmlformats.org/officeDocument/2006/relationships/hyperlink" Target="https://vimeo.com/217391890" TargetMode="External"/><Relationship Id="rId9" Type="http://schemas.openxmlformats.org/officeDocument/2006/relationships/hyperlink" Target="http://www.missionmaternelle78.ac-versailles.fr/wp-content/uploads/sites/447/2020/12/Vid&#233;o-Phono-a-Localiser-une-syllabe.mp4" TargetMode="External"/><Relationship Id="rId14" Type="http://schemas.openxmlformats.org/officeDocument/2006/relationships/hyperlink" Target="http://www.missionmaternelle78.ac-versailles.fr/wp-content/uploads/sites/447/2020/12/Vid&#233;o-Phono-b-Comparer-et-Trier-les-mots-Attaque-et-DerniR-syll.mp4" TargetMode="External"/><Relationship Id="rId22" Type="http://schemas.openxmlformats.org/officeDocument/2006/relationships/hyperlink" Target="https://www.editions-retz.com/pedagogie/francais/30-phonemes-en-30-chansons-ressources-numeriques-9782725638638.html" TargetMode="External"/><Relationship Id="rId27" Type="http://schemas.openxmlformats.org/officeDocument/2006/relationships/hyperlink" Target="http://www.missionmaternelle78.ac-versailles.fr/wp-content/uploads/sites/447/2020/12/Vid&#233;o-PSMS-La-famille-tortue.mp4" TargetMode="External"/><Relationship Id="rId30" Type="http://schemas.openxmlformats.org/officeDocument/2006/relationships/image" Target="../media/image13.png"/><Relationship Id="rId35" Type="http://schemas.openxmlformats.org/officeDocument/2006/relationships/hyperlink" Target="https://lesfondamentaux.reseau-canope.fr/discipline/langue-francaise/lecture.html" TargetMode="External"/><Relationship Id="rId43" Type="http://schemas.openxmlformats.org/officeDocument/2006/relationships/hyperlink" Target="http://www.missionmaternelle78.ac-versailles.fr/wp-content/uploads/sites/447/2020/12/07-Defi-Phono-chasse-aux-sons.pdf" TargetMode="External"/><Relationship Id="rId8" Type="http://schemas.openxmlformats.org/officeDocument/2006/relationships/hyperlink" Target="http://www.missionmaternelle78.ac-versailles.fr/wp-content/uploads/sites/447/2020/12/Vid&#233;o-Phono-a-Voleur-de-syllabes.mp4" TargetMode="External"/><Relationship Id="rId3" Type="http://schemas.openxmlformats.org/officeDocument/2006/relationships/hyperlink" Target="https://www.youtube.com/watch?v=whwGP4u2y-A" TargetMode="External"/><Relationship Id="rId12" Type="http://schemas.openxmlformats.org/officeDocument/2006/relationships/hyperlink" Target="http://www.missionmaternelle78.ac-versailles.fr/wp-content/uploads/sites/447/2020/12/Vid&#233;o-Phono-Conscience-phonologique.mp4" TargetMode="External"/><Relationship Id="rId17" Type="http://schemas.openxmlformats.org/officeDocument/2006/relationships/image" Target="../media/image8.jpeg"/><Relationship Id="rId25" Type="http://schemas.openxmlformats.org/officeDocument/2006/relationships/hyperlink" Target="https://dessinemoiunehistoire.net/loto-sonore/" TargetMode="External"/><Relationship Id="rId33" Type="http://schemas.openxmlformats.org/officeDocument/2006/relationships/hyperlink" Target="https://www.editions-retz.com/pedagogie/francais/30-phonemes-en-30-comptines-gs-cp-ressources-numeriques-9782725639598.html" TargetMode="External"/><Relationship Id="rId38" Type="http://schemas.openxmlformats.org/officeDocument/2006/relationships/hyperlink" Target="http://www.missionmaternelle78.ac-versailles.fr/wp-content/uploads/sites/447/2020/12/Vid&#233;o-Son-voyelle-i.mp4" TargetMode="External"/><Relationship Id="rId46" Type="http://schemas.openxmlformats.org/officeDocument/2006/relationships/hyperlink" Target="http://www.missionmaternelle78.ac-versailles.fr/wp-content/uploads/sites/447/2020/12/07-Defi-Phono-syllabozon.pdf" TargetMode="External"/><Relationship Id="rId20" Type="http://schemas.openxmlformats.org/officeDocument/2006/relationships/hyperlink" Target="https://www.fondation-lamap.org/sites/default/files/upload/media/ressources/activites/20224_ouie_et_le_son/03-19a%20Dossier-LCM209.pdf" TargetMode="External"/><Relationship Id="rId41" Type="http://schemas.openxmlformats.org/officeDocument/2006/relationships/hyperlink" Target="http://www.missionmaternelle78.ac-versailles.fr/wp-content/uploads/sites/447/2020/12/Vid&#233;o-Phono-c-Identifier-Phon&#232;me-dune-syll.mp4"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hyperlink" Target="https://www.arbrealettres.com/livre/9782725626635-realiser-un-abecedaire-grande-section-elisabeth-tresallet/" TargetMode="External"/><Relationship Id="rId7" Type="http://schemas.openxmlformats.org/officeDocument/2006/relationships/image" Target="../media/image18.jpeg"/><Relationship Id="rId2" Type="http://schemas.openxmlformats.org/officeDocument/2006/relationships/hyperlink" Target="http://scolawebtv.crdp-versailles.fr/?id=52435"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http://www.missionmaternelle78.ac-versailles.fr/wp-content/uploads/sites/447/2021/06/Article-Lettres-de-lalphabet-V52.pdf" TargetMode="External"/><Relationship Id="rId4" Type="http://schemas.openxmlformats.org/officeDocument/2006/relationships/image" Target="../media/image16.jpe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e 32">
            <a:extLst>
              <a:ext uri="{FF2B5EF4-FFF2-40B4-BE49-F238E27FC236}">
                <a16:creationId xmlns:a16="http://schemas.microsoft.com/office/drawing/2014/main" id="{B4003769-6B4C-45C7-B824-294787F68FE9}"/>
              </a:ext>
            </a:extLst>
          </p:cNvPr>
          <p:cNvGrpSpPr>
            <a:grpSpLocks noChangeAspect="1"/>
          </p:cNvGrpSpPr>
          <p:nvPr/>
        </p:nvGrpSpPr>
        <p:grpSpPr>
          <a:xfrm>
            <a:off x="2375739" y="2772054"/>
            <a:ext cx="1137138" cy="1067077"/>
            <a:chOff x="12445124" y="2437017"/>
            <a:chExt cx="2009775" cy="1885950"/>
          </a:xfrm>
        </p:grpSpPr>
        <p:pic>
          <p:nvPicPr>
            <p:cNvPr id="1026" name="Picture 2" descr="Phonologie - [Groupe départemental Ecole Maternelle 69]">
              <a:extLst>
                <a:ext uri="{FF2B5EF4-FFF2-40B4-BE49-F238E27FC236}">
                  <a16:creationId xmlns:a16="http://schemas.microsoft.com/office/drawing/2014/main" id="{21C52D60-D773-4919-81A9-3B64B6C896C4}"/>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445124" y="2437017"/>
              <a:ext cx="2009775" cy="188595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EB91543F-47C2-415B-A124-2308CAF67A1B}"/>
                </a:ext>
              </a:extLst>
            </p:cNvPr>
            <p:cNvSpPr/>
            <p:nvPr/>
          </p:nvSpPr>
          <p:spPr>
            <a:xfrm>
              <a:off x="13303045" y="3982201"/>
              <a:ext cx="1151854" cy="3094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1" name="Rectangle 10">
            <a:extLst>
              <a:ext uri="{FF2B5EF4-FFF2-40B4-BE49-F238E27FC236}">
                <a16:creationId xmlns:a16="http://schemas.microsoft.com/office/drawing/2014/main" id="{22E644BE-02DA-4552-BF95-2318C35B2273}"/>
              </a:ext>
            </a:extLst>
          </p:cNvPr>
          <p:cNvSpPr/>
          <p:nvPr/>
        </p:nvSpPr>
        <p:spPr>
          <a:xfrm>
            <a:off x="7401181" y="4935118"/>
            <a:ext cx="4637474" cy="156924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a:extLst>
              <a:ext uri="{FF2B5EF4-FFF2-40B4-BE49-F238E27FC236}">
                <a16:creationId xmlns:a16="http://schemas.microsoft.com/office/drawing/2014/main" id="{88A81204-150D-4F48-8078-F0DC765662C3}"/>
              </a:ext>
            </a:extLst>
          </p:cNvPr>
          <p:cNvSpPr/>
          <p:nvPr/>
        </p:nvSpPr>
        <p:spPr>
          <a:xfrm>
            <a:off x="2371414" y="5617694"/>
            <a:ext cx="3390023" cy="88424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DC2EBDAD-1305-4593-8D20-01CA91FE4B99}"/>
              </a:ext>
            </a:extLst>
          </p:cNvPr>
          <p:cNvSpPr/>
          <p:nvPr/>
        </p:nvSpPr>
        <p:spPr>
          <a:xfrm>
            <a:off x="2371415" y="586122"/>
            <a:ext cx="4954865" cy="363104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6FD7F31E-CC97-4014-B50F-671F35DAA4BD}"/>
              </a:ext>
            </a:extLst>
          </p:cNvPr>
          <p:cNvSpPr/>
          <p:nvPr/>
        </p:nvSpPr>
        <p:spPr>
          <a:xfrm>
            <a:off x="2371415" y="545508"/>
            <a:ext cx="4970472" cy="707886"/>
          </a:xfrm>
          <a:prstGeom prst="rect">
            <a:avLst/>
          </a:prstGeom>
          <a:noFill/>
        </p:spPr>
        <p:txBody>
          <a:bodyPr wrap="square" lIns="91440" tIns="45720" rIns="91440" bIns="45720">
            <a:spAutoFit/>
          </a:bodyPr>
          <a:lstStyle/>
          <a:p>
            <a:pPr algn="ctr"/>
            <a:r>
              <a:rPr lang="fr-FR" sz="40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E</a:t>
            </a:r>
            <a:r>
              <a:rPr lang="fr-FR" sz="3200" b="1" cap="none" spc="0" dirty="0">
                <a:ln w="9525">
                  <a:solidFill>
                    <a:schemeClr val="bg1"/>
                  </a:solidFill>
                  <a:prstDash val="solid"/>
                </a:ln>
                <a:solidFill>
                  <a:srgbClr val="7030A0"/>
                </a:solidFill>
                <a:effectLst>
                  <a:outerShdw blurRad="12700" dist="38100" dir="2700000" algn="tl" rotWithShape="0">
                    <a:schemeClr val="bg1">
                      <a:lumMod val="50000"/>
                    </a:schemeClr>
                  </a:outerShdw>
                </a:effectLst>
              </a:rPr>
              <a:t>DITO</a:t>
            </a:r>
          </a:p>
        </p:txBody>
      </p:sp>
      <p:sp>
        <p:nvSpPr>
          <p:cNvPr id="35" name="ZoneTexte 34">
            <a:extLst>
              <a:ext uri="{FF2B5EF4-FFF2-40B4-BE49-F238E27FC236}">
                <a16:creationId xmlns:a16="http://schemas.microsoft.com/office/drawing/2014/main" id="{ED36A63E-8B93-4E11-A26E-26C82272BD07}"/>
              </a:ext>
            </a:extLst>
          </p:cNvPr>
          <p:cNvSpPr txBox="1"/>
          <p:nvPr/>
        </p:nvSpPr>
        <p:spPr>
          <a:xfrm>
            <a:off x="2379382" y="5622518"/>
            <a:ext cx="2694064" cy="830997"/>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Ressources de la Mission Maternelle 78</a:t>
            </a:r>
          </a:p>
          <a:p>
            <a:endParaRPr lang="fr-FR" sz="400" b="1" dirty="0">
              <a:solidFill>
                <a:srgbClr val="7030A0"/>
              </a:solidFill>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3"/>
              </a:rPr>
              <a:t>Site de la mission maternelle</a:t>
            </a:r>
            <a:endParaRPr lang="fr-FR" sz="1100" dirty="0">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4"/>
              </a:rPr>
              <a:t>Chaine </a:t>
            </a:r>
            <a:r>
              <a:rPr lang="fr-FR" sz="1100" dirty="0" err="1">
                <a:latin typeface="Times New Roman" panose="02020603050405020304" pitchFamily="18" charset="0"/>
                <a:cs typeface="Times New Roman" panose="02020603050405020304" pitchFamily="18" charset="0"/>
                <a:hlinkClick r:id="rId4"/>
              </a:rPr>
              <a:t>Youtube</a:t>
            </a:r>
            <a:endParaRPr lang="fr-FR" sz="1100" dirty="0">
              <a:latin typeface="Times New Roman" panose="02020603050405020304" pitchFamily="18" charset="0"/>
              <a:cs typeface="Times New Roman" panose="02020603050405020304" pitchFamily="18" charset="0"/>
            </a:endParaRPr>
          </a:p>
          <a:p>
            <a:r>
              <a:rPr lang="fr-FR" sz="1100" dirty="0" err="1">
                <a:latin typeface="Times New Roman" panose="02020603050405020304" pitchFamily="18" charset="0"/>
                <a:cs typeface="Times New Roman" panose="02020603050405020304" pitchFamily="18" charset="0"/>
                <a:hlinkClick r:id="rId5"/>
              </a:rPr>
              <a:t>Padlet</a:t>
            </a:r>
            <a:r>
              <a:rPr lang="fr-FR" sz="1100" dirty="0">
                <a:latin typeface="Times New Roman" panose="02020603050405020304" pitchFamily="18" charset="0"/>
                <a:cs typeface="Times New Roman" panose="02020603050405020304" pitchFamily="18" charset="0"/>
                <a:hlinkClick r:id="rId5"/>
              </a:rPr>
              <a:t> pour une continuité pédagogique</a:t>
            </a:r>
            <a:endParaRPr lang="fr-FR" sz="1100"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9F6AF7B6-CCEA-460F-B01D-EC10FC1AD3EE}"/>
              </a:ext>
            </a:extLst>
          </p:cNvPr>
          <p:cNvSpPr/>
          <p:nvPr/>
        </p:nvSpPr>
        <p:spPr>
          <a:xfrm>
            <a:off x="7401181" y="131540"/>
            <a:ext cx="4637474" cy="163986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a:t>
            </a:r>
          </a:p>
        </p:txBody>
      </p:sp>
      <p:sp>
        <p:nvSpPr>
          <p:cNvPr id="24" name="ZoneTexte 23">
            <a:extLst>
              <a:ext uri="{FF2B5EF4-FFF2-40B4-BE49-F238E27FC236}">
                <a16:creationId xmlns:a16="http://schemas.microsoft.com/office/drawing/2014/main" id="{716F6F4F-BCE9-4A55-A8F9-403417E95580}"/>
              </a:ext>
            </a:extLst>
          </p:cNvPr>
          <p:cNvSpPr txBox="1"/>
          <p:nvPr/>
        </p:nvSpPr>
        <p:spPr>
          <a:xfrm>
            <a:off x="2371413" y="131541"/>
            <a:ext cx="4949864" cy="430887"/>
          </a:xfrm>
          <a:prstGeom prst="rect">
            <a:avLst/>
          </a:prstGeom>
          <a:noFill/>
        </p:spPr>
        <p:txBody>
          <a:bodyPr wrap="square">
            <a:spAutoFit/>
          </a:bodyPr>
          <a:lstStyle/>
          <a:p>
            <a:pPr algn="ctr"/>
            <a:r>
              <a:rPr lang="fr-FR" sz="1100" b="0" i="0" dirty="0">
                <a:solidFill>
                  <a:srgbClr val="7030A0"/>
                </a:solidFill>
                <a:effectLst/>
                <a:latin typeface="Times New Roman" panose="02020603050405020304" pitchFamily="18" charset="0"/>
                <a:cs typeface="Times New Roman" panose="02020603050405020304" pitchFamily="18" charset="0"/>
              </a:rPr>
              <a:t>« Ce qui mobilise un élève, l’engage dans un apprentissage, lui permet d’en assumer les difficultés, c’est le désir de savoir et la volonté de connaitre ». </a:t>
            </a:r>
            <a:r>
              <a:rPr lang="fr-FR" sz="1100" dirty="0">
                <a:latin typeface="Times New Roman" panose="02020603050405020304" pitchFamily="18" charset="0"/>
                <a:cs typeface="Times New Roman" panose="02020603050405020304" pitchFamily="18" charset="0"/>
              </a:rPr>
              <a:t>Philippe Meirieu.</a:t>
            </a:r>
          </a:p>
        </p:txBody>
      </p:sp>
      <p:sp>
        <p:nvSpPr>
          <p:cNvPr id="12" name="Rectangle 11">
            <a:extLst>
              <a:ext uri="{FF2B5EF4-FFF2-40B4-BE49-F238E27FC236}">
                <a16:creationId xmlns:a16="http://schemas.microsoft.com/office/drawing/2014/main" id="{63206545-8359-4BD4-934B-4158279D40D4}"/>
              </a:ext>
            </a:extLst>
          </p:cNvPr>
          <p:cNvSpPr/>
          <p:nvPr/>
        </p:nvSpPr>
        <p:spPr>
          <a:xfrm>
            <a:off x="181934" y="165013"/>
            <a:ext cx="2113280" cy="6519111"/>
          </a:xfrm>
          <a:prstGeom prst="rect">
            <a:avLst/>
          </a:prstGeom>
          <a:pattFill prst="lgConfetti">
            <a:fgClr>
              <a:srgbClr val="7030A0"/>
            </a:fgClr>
            <a:bgClr>
              <a:schemeClr val="tx1"/>
            </a:bgClr>
          </a:patt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CCC0A745-E984-4084-882C-AA38783B972A}"/>
              </a:ext>
            </a:extLst>
          </p:cNvPr>
          <p:cNvSpPr txBox="1"/>
          <p:nvPr/>
        </p:nvSpPr>
        <p:spPr>
          <a:xfrm>
            <a:off x="153345" y="5065409"/>
            <a:ext cx="2122538" cy="1631216"/>
          </a:xfrm>
          <a:prstGeom prst="rect">
            <a:avLst/>
          </a:prstGeom>
          <a:noFill/>
        </p:spPr>
        <p:txBody>
          <a:bodyPr wrap="square" rtlCol="0">
            <a:spAutoFit/>
          </a:bodyPr>
          <a:lstStyle/>
          <a:p>
            <a:pPr algn="ctr"/>
            <a:r>
              <a:rPr lang="fr-FR"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Jouer avec les lettres et les sonorités de la langue</a:t>
            </a:r>
          </a:p>
          <a:p>
            <a:pPr algn="ctr"/>
            <a:r>
              <a:rPr lang="fr-FR" sz="2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2021</a:t>
            </a:r>
          </a:p>
        </p:txBody>
      </p:sp>
      <p:sp>
        <p:nvSpPr>
          <p:cNvPr id="14" name="ZoneTexte 13">
            <a:extLst>
              <a:ext uri="{FF2B5EF4-FFF2-40B4-BE49-F238E27FC236}">
                <a16:creationId xmlns:a16="http://schemas.microsoft.com/office/drawing/2014/main" id="{EC268B58-F161-4039-9B3B-AC61E9A377BF}"/>
              </a:ext>
            </a:extLst>
          </p:cNvPr>
          <p:cNvSpPr txBox="1"/>
          <p:nvPr/>
        </p:nvSpPr>
        <p:spPr>
          <a:xfrm rot="16200000">
            <a:off x="-790252" y="2510137"/>
            <a:ext cx="4057652" cy="923330"/>
          </a:xfrm>
          <a:prstGeom prst="rect">
            <a:avLst/>
          </a:prstGeom>
          <a:noFill/>
        </p:spPr>
        <p:txBody>
          <a:bodyPr wrap="square" rtlCol="0">
            <a:spAutoFit/>
          </a:bodyPr>
          <a:lstStyle/>
          <a:p>
            <a:r>
              <a:rPr lang="fr-FR" sz="5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Maternelle 78</a:t>
            </a:r>
          </a:p>
        </p:txBody>
      </p:sp>
      <p:sp>
        <p:nvSpPr>
          <p:cNvPr id="16" name="Rectangle 15">
            <a:extLst>
              <a:ext uri="{FF2B5EF4-FFF2-40B4-BE49-F238E27FC236}">
                <a16:creationId xmlns:a16="http://schemas.microsoft.com/office/drawing/2014/main" id="{800057B5-9A59-4B5D-89AA-ED13454DE1FF}"/>
              </a:ext>
            </a:extLst>
          </p:cNvPr>
          <p:cNvSpPr/>
          <p:nvPr/>
        </p:nvSpPr>
        <p:spPr>
          <a:xfrm>
            <a:off x="314014" y="333726"/>
            <a:ext cx="1849120" cy="1106766"/>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BDA67132-9568-45D8-BA80-701E2C0AE2C9}"/>
              </a:ext>
            </a:extLst>
          </p:cNvPr>
          <p:cNvSpPr txBox="1"/>
          <p:nvPr/>
        </p:nvSpPr>
        <p:spPr>
          <a:xfrm flipH="1">
            <a:off x="314013" y="384804"/>
            <a:ext cx="1849120" cy="1015663"/>
          </a:xfrm>
          <a:prstGeom prst="rect">
            <a:avLst/>
          </a:prstGeom>
          <a:noFill/>
        </p:spPr>
        <p:txBody>
          <a:bodyPr wrap="square" rtlCol="0">
            <a:spAutoFit/>
          </a:bodyPr>
          <a:lstStyle/>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Lettre</a:t>
            </a:r>
          </a:p>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Maternelle</a:t>
            </a:r>
          </a:p>
          <a:p>
            <a:pPr algn="ctr"/>
            <a:r>
              <a:rPr lang="fr-FR" sz="2000" b="1" cap="small"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DSDEN 78</a:t>
            </a:r>
          </a:p>
        </p:txBody>
      </p:sp>
      <p:sp>
        <p:nvSpPr>
          <p:cNvPr id="7" name="ZoneTexte 6">
            <a:extLst>
              <a:ext uri="{FF2B5EF4-FFF2-40B4-BE49-F238E27FC236}">
                <a16:creationId xmlns:a16="http://schemas.microsoft.com/office/drawing/2014/main" id="{809FB877-C219-4A5A-98A8-FAEC402B7A46}"/>
              </a:ext>
            </a:extLst>
          </p:cNvPr>
          <p:cNvSpPr txBox="1"/>
          <p:nvPr/>
        </p:nvSpPr>
        <p:spPr>
          <a:xfrm>
            <a:off x="7416788" y="113206"/>
            <a:ext cx="4621867" cy="1677382"/>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Ressources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100" b="1" i="0" strike="noStrike" dirty="0">
                <a:effectLst/>
                <a:latin typeface="Times New Roman" panose="02020603050405020304" pitchFamily="18" charset="0"/>
                <a:cs typeface="Times New Roman" panose="02020603050405020304" pitchFamily="18" charset="0"/>
              </a:rPr>
              <a:t>Conférences :</a:t>
            </a:r>
          </a:p>
          <a:p>
            <a:pPr marL="171450" indent="-171450">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6"/>
              </a:rPr>
              <a:t>Connaissance des lettres</a:t>
            </a:r>
            <a:r>
              <a:rPr lang="fr-FR" sz="1100" dirty="0">
                <a:latin typeface="Times New Roman" panose="02020603050405020304" pitchFamily="18" charset="0"/>
                <a:cs typeface="Times New Roman" panose="02020603050405020304" pitchFamily="18" charset="0"/>
              </a:rPr>
              <a:t> de B. Tissier, IEN Mission Maternelle 78</a:t>
            </a:r>
            <a:r>
              <a:rPr lang="fr-FR" sz="1100" i="0" strike="noStrike" dirty="0">
                <a:effectLst/>
                <a:latin typeface="Times New Roman" panose="02020603050405020304" pitchFamily="18" charset="0"/>
                <a:cs typeface="Times New Roman" panose="02020603050405020304" pitchFamily="18" charset="0"/>
              </a:rPr>
              <a:t> </a:t>
            </a:r>
            <a:endParaRPr lang="fr-FR" sz="1100" i="0" strike="noStrike" dirty="0">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endParaRPr>
          </a:p>
          <a:p>
            <a:pPr marL="171450" indent="-171450">
              <a:buFont typeface="Wingdings" panose="05000000000000000000" pitchFamily="2" charset="2"/>
              <a:buChar char="!"/>
            </a:pPr>
            <a:r>
              <a:rPr lang="fr-FR" sz="1100" i="0" u="none" strike="noStrike" dirty="0">
                <a:solidFill>
                  <a:srgbClr val="0563C1"/>
                </a:solidFill>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Comment construire la conscience phonologique ?</a:t>
            </a:r>
            <a:r>
              <a:rPr lang="fr-FR" sz="1100" b="1" i="0" u="none" strike="noStrike" dirty="0">
                <a:effectLst/>
                <a:latin typeface="Times New Roman" panose="02020603050405020304" pitchFamily="18" charset="0"/>
                <a:cs typeface="Times New Roman" panose="02020603050405020304" pitchFamily="18" charset="0"/>
              </a:rPr>
              <a:t> </a:t>
            </a:r>
            <a:r>
              <a:rPr lang="fr-FR" sz="1100" i="0" u="none" strike="noStrike" dirty="0">
                <a:effectLst/>
                <a:latin typeface="Times New Roman" panose="02020603050405020304" pitchFamily="18" charset="0"/>
                <a:cs typeface="Times New Roman" panose="02020603050405020304" pitchFamily="18" charset="0"/>
              </a:rPr>
              <a:t>E. </a:t>
            </a:r>
            <a:r>
              <a:rPr lang="fr-FR" sz="1100" i="0" u="none" strike="noStrike" dirty="0" err="1">
                <a:effectLst/>
                <a:latin typeface="Times New Roman" panose="02020603050405020304" pitchFamily="18" charset="0"/>
                <a:cs typeface="Times New Roman" panose="02020603050405020304" pitchFamily="18" charset="0"/>
              </a:rPr>
              <a:t>Tresallet</a:t>
            </a:r>
            <a:r>
              <a:rPr lang="fr-FR" sz="1100" i="0" u="none" strike="noStrike" dirty="0">
                <a:effectLst/>
                <a:latin typeface="Times New Roman" panose="02020603050405020304" pitchFamily="18" charset="0"/>
                <a:cs typeface="Times New Roman" panose="02020603050405020304" pitchFamily="18" charset="0"/>
              </a:rPr>
              <a:t>, IEN</a:t>
            </a:r>
            <a:endParaRPr lang="fr-FR" sz="1100" b="1" i="0" u="none" strike="noStrike" dirty="0">
              <a:effectLst/>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8"/>
              </a:rPr>
              <a:t>Acquisition de la conscience phonologique et du principe alphabétique</a:t>
            </a:r>
            <a:r>
              <a:rPr lang="fr-FR" sz="1100" i="0" u="none" strike="noStrike" dirty="0">
                <a:effectLst/>
                <a:latin typeface="Times New Roman" panose="02020603050405020304" pitchFamily="18" charset="0"/>
                <a:cs typeface="Times New Roman" panose="02020603050405020304" pitchFamily="18" charset="0"/>
              </a:rPr>
              <a:t> par M. Fayol (chercheur, professeur émérite en psychologie du développement)</a:t>
            </a:r>
          </a:p>
          <a:p>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fr-FR" sz="1100" b="1" i="0" strike="noStrike" dirty="0">
                <a:effectLst/>
                <a:latin typeface="Times New Roman" panose="02020603050405020304" pitchFamily="18" charset="0"/>
                <a:cs typeface="Times New Roman" panose="02020603050405020304" pitchFamily="18" charset="0"/>
              </a:rPr>
              <a:t>Eduscol </a:t>
            </a:r>
            <a:endParaRPr lang="fr-FR" sz="1100" b="1" i="0" strike="noStrike" dirty="0">
              <a:solidFill>
                <a:srgbClr val="FF0000"/>
              </a:solidFill>
              <a:effectLst/>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9"/>
              </a:rPr>
              <a:t>Pour préparer l’apprentissage de la lecture et de l’écriture</a:t>
            </a:r>
            <a:endParaRPr lang="fr-FR" sz="11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0"/>
              </a:rPr>
              <a:t>Je rentre au CP : conscience phonologique</a:t>
            </a:r>
            <a:endParaRPr lang="fr-FR" sz="11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CBAAD953-C1FD-42CD-A21D-D4B6280C7710}"/>
              </a:ext>
            </a:extLst>
          </p:cNvPr>
          <p:cNvSpPr/>
          <p:nvPr/>
        </p:nvSpPr>
        <p:spPr>
          <a:xfrm>
            <a:off x="7405226" y="1837652"/>
            <a:ext cx="4633429" cy="303121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a:t>
            </a:r>
          </a:p>
        </p:txBody>
      </p:sp>
      <p:sp>
        <p:nvSpPr>
          <p:cNvPr id="3" name="ZoneTexte 2">
            <a:extLst>
              <a:ext uri="{FF2B5EF4-FFF2-40B4-BE49-F238E27FC236}">
                <a16:creationId xmlns:a16="http://schemas.microsoft.com/office/drawing/2014/main" id="{37628268-7092-433C-99EA-E17C12B24A8B}"/>
              </a:ext>
            </a:extLst>
          </p:cNvPr>
          <p:cNvSpPr txBox="1"/>
          <p:nvPr/>
        </p:nvSpPr>
        <p:spPr>
          <a:xfrm>
            <a:off x="5826379" y="4292042"/>
            <a:ext cx="1508733" cy="523220"/>
          </a:xfrm>
          <a:prstGeom prst="rect">
            <a:avLst/>
          </a:prstGeom>
          <a:noFill/>
        </p:spPr>
        <p:txBody>
          <a:bodyPr wrap="square" rtlCol="0">
            <a:spAutoFit/>
          </a:bodyPr>
          <a:lstStyle/>
          <a:p>
            <a:r>
              <a:rPr lang="fr-FR" sz="1100" b="1" i="0" strike="noStrike" dirty="0">
                <a:solidFill>
                  <a:srgbClr val="7030A0"/>
                </a:solidFill>
                <a:effectLst/>
                <a:latin typeface="Times New Roman" panose="02020603050405020304" pitchFamily="18" charset="0"/>
                <a:cs typeface="Times New Roman" panose="02020603050405020304" pitchFamily="18" charset="0"/>
              </a:rPr>
              <a:t>Ouvrages</a:t>
            </a:r>
          </a:p>
          <a:p>
            <a:endParaRPr lang="fr-FR" sz="600" dirty="0">
              <a:latin typeface="Times New Roman" panose="02020603050405020304" pitchFamily="18" charset="0"/>
              <a:cs typeface="Times New Roman" panose="02020603050405020304" pitchFamily="18" charset="0"/>
              <a:hlinkClick r:id="rId11"/>
            </a:endParaRPr>
          </a:p>
          <a:p>
            <a:endParaRPr lang="fr-FR" sz="1100"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04A4451A-F752-4E2E-8762-2D75C65C251C}"/>
              </a:ext>
            </a:extLst>
          </p:cNvPr>
          <p:cNvSpPr/>
          <p:nvPr/>
        </p:nvSpPr>
        <p:spPr>
          <a:xfrm>
            <a:off x="2371413" y="4293704"/>
            <a:ext cx="1963735" cy="124050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48223373-665B-4A8B-AE12-010D0DFEA7F5}"/>
              </a:ext>
            </a:extLst>
          </p:cNvPr>
          <p:cNvSpPr/>
          <p:nvPr/>
        </p:nvSpPr>
        <p:spPr>
          <a:xfrm>
            <a:off x="5849390" y="4294293"/>
            <a:ext cx="1471887" cy="2203015"/>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649A4D11-94C2-478A-A753-383C46D524E7}"/>
              </a:ext>
            </a:extLst>
          </p:cNvPr>
          <p:cNvSpPr txBox="1"/>
          <p:nvPr/>
        </p:nvSpPr>
        <p:spPr>
          <a:xfrm>
            <a:off x="2345094" y="4292222"/>
            <a:ext cx="1990054" cy="492443"/>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Perspective de la prochaine lettre (réédition)</a:t>
            </a:r>
          </a:p>
          <a:p>
            <a:endParaRPr lang="fr-FR" sz="400" b="1" dirty="0">
              <a:solidFill>
                <a:srgbClr val="7030A0"/>
              </a:solidFill>
              <a:latin typeface="Times New Roman" panose="02020603050405020304" pitchFamily="18" charset="0"/>
              <a:cs typeface="Times New Roman" panose="02020603050405020304" pitchFamily="18" charset="0"/>
            </a:endParaRPr>
          </a:p>
        </p:txBody>
      </p:sp>
      <p:sp>
        <p:nvSpPr>
          <p:cNvPr id="41" name="ZoneTexte 40">
            <a:extLst>
              <a:ext uri="{FF2B5EF4-FFF2-40B4-BE49-F238E27FC236}">
                <a16:creationId xmlns:a16="http://schemas.microsoft.com/office/drawing/2014/main" id="{8EDB62F5-9D0A-4B67-AD54-269B3B6F98A6}"/>
              </a:ext>
            </a:extLst>
          </p:cNvPr>
          <p:cNvSpPr txBox="1"/>
          <p:nvPr/>
        </p:nvSpPr>
        <p:spPr>
          <a:xfrm>
            <a:off x="7424776" y="1848804"/>
            <a:ext cx="4585290" cy="3062377"/>
          </a:xfrm>
          <a:prstGeom prst="rect">
            <a:avLst/>
          </a:prstGeom>
          <a:noFill/>
        </p:spPr>
        <p:txBody>
          <a:bodyPr wrap="square">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Connaissance du fonctionnement de l’écrit</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6 axes</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rPr>
              <a:t>Comprendre la correspondance entre l’oral et l’écrit</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Découvrir le principe alphabétique</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rPr>
              <a:t>Développer la </a:t>
            </a:r>
            <a:r>
              <a:rPr lang="fr-FR" sz="1100" i="0" u="none" strike="noStrike" dirty="0">
                <a:effectLst/>
                <a:latin typeface="Times New Roman" panose="02020603050405020304" pitchFamily="18" charset="0"/>
                <a:cs typeface="Times New Roman" panose="02020603050405020304" pitchFamily="18" charset="0"/>
                <a:hlinkClick r:id="rId12"/>
              </a:rPr>
              <a:t>conscience phonologique</a:t>
            </a:r>
            <a:r>
              <a:rPr lang="fr-FR" sz="1100" i="0" u="none" strike="noStrike" dirty="0">
                <a:effectLst/>
                <a:latin typeface="Times New Roman" panose="02020603050405020304" pitchFamily="18" charset="0"/>
                <a:cs typeface="Times New Roman" panose="02020603050405020304" pitchFamily="18" charset="0"/>
              </a:rPr>
              <a:t>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3" action="ppaction://hlinksldjump"/>
              </a:rPr>
              <a:t>Connaître les lettres</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rPr>
              <a:t>Conna</a:t>
            </a:r>
            <a:r>
              <a:rPr lang="fr-FR" sz="1100" dirty="0">
                <a:latin typeface="Times New Roman" panose="02020603050405020304" pitchFamily="18" charset="0"/>
                <a:cs typeface="Times New Roman" panose="02020603050405020304" pitchFamily="18" charset="0"/>
              </a:rPr>
              <a:t>ître le principe signifiant-signifié</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rPr>
              <a:t>Encoder</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A savoir</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La prise de conscience phonologique ainsi que la compréhension du principe alphabétique sont travaillées conjointement et en complémentarité, en tenant compte de l’âge des élèves et de leurs capacités motrices, visuelles et cognitives.</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La </a:t>
            </a:r>
            <a:r>
              <a:rPr lang="fr-FR" sz="1100" dirty="0">
                <a:latin typeface="Times New Roman" panose="02020603050405020304" pitchFamily="18" charset="0"/>
                <a:cs typeface="Times New Roman" panose="02020603050405020304" pitchFamily="18" charset="0"/>
                <a:hlinkClick r:id="rId13" action="ppaction://hlinksldjump"/>
              </a:rPr>
              <a:t>connaissance des lettres</a:t>
            </a:r>
            <a:r>
              <a:rPr lang="fr-FR" sz="1100" dirty="0">
                <a:latin typeface="Times New Roman" panose="02020603050405020304" pitchFamily="18" charset="0"/>
                <a:cs typeface="Times New Roman" panose="02020603050405020304" pitchFamily="18" charset="0"/>
              </a:rPr>
              <a:t> implique que l’élève apprenne le son, le nom et le tracé de la lettre, non pas de manière successive mais en même temps.</a:t>
            </a:r>
          </a:p>
          <a:p>
            <a:pPr marL="171450" indent="-171450" algn="just">
              <a:buFont typeface="Wingdings" panose="05000000000000000000" pitchFamily="2" charset="2"/>
              <a:buChar char="!"/>
            </a:pPr>
            <a:r>
              <a:rPr lang="fr-FR" sz="1100" u="sng" dirty="0">
                <a:solidFill>
                  <a:srgbClr val="00B050"/>
                </a:solidFill>
                <a:latin typeface="Times New Roman" panose="02020603050405020304" pitchFamily="18" charset="0"/>
                <a:cs typeface="Times New Roman" panose="02020603050405020304" pitchFamily="18" charset="0"/>
              </a:rPr>
              <a:t>L’éveil linguistique</a:t>
            </a:r>
            <a:r>
              <a:rPr lang="fr-FR" sz="1100" dirty="0">
                <a:solidFill>
                  <a:srgbClr val="00B050"/>
                </a:solidFill>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et la conscience phonologique sont étroitement liés car les élèves doivent envisager la langue comme objet. Cf. </a:t>
            </a:r>
            <a:r>
              <a:rPr lang="fr-FR" sz="1100" dirty="0">
                <a:latin typeface="Times New Roman" panose="02020603050405020304" pitchFamily="18" charset="0"/>
                <a:cs typeface="Times New Roman" panose="02020603050405020304" pitchFamily="18" charset="0"/>
                <a:hlinkClick r:id="rId14"/>
              </a:rPr>
              <a:t>Kit d’éveil cycle 1</a:t>
            </a:r>
            <a:r>
              <a:rPr lang="fr-FR" sz="1100" dirty="0">
                <a:latin typeface="Times New Roman" panose="02020603050405020304" pitchFamily="18" charset="0"/>
                <a:cs typeface="Times New Roman" panose="02020603050405020304" pitchFamily="18" charset="0"/>
              </a:rPr>
              <a:t>.</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1" name="ZoneTexte 20">
            <a:extLst>
              <a:ext uri="{FF2B5EF4-FFF2-40B4-BE49-F238E27FC236}">
                <a16:creationId xmlns:a16="http://schemas.microsoft.com/office/drawing/2014/main" id="{A02D7A59-7136-4207-A692-8635934D639D}"/>
              </a:ext>
            </a:extLst>
          </p:cNvPr>
          <p:cNvSpPr txBox="1"/>
          <p:nvPr/>
        </p:nvSpPr>
        <p:spPr>
          <a:xfrm>
            <a:off x="4384450" y="4291609"/>
            <a:ext cx="1451603" cy="661720"/>
          </a:xfrm>
          <a:prstGeom prst="rect">
            <a:avLst/>
          </a:prstGeom>
          <a:noFill/>
        </p:spPr>
        <p:txBody>
          <a:bodyPr wrap="square" rtlCol="0">
            <a:spAutoFit/>
          </a:bodyPr>
          <a:lstStyle/>
          <a:p>
            <a:r>
              <a:rPr lang="fr-FR" sz="1100" b="1" dirty="0">
                <a:solidFill>
                  <a:srgbClr val="7030A0"/>
                </a:solidFill>
                <a:latin typeface="Times New Roman" panose="02020603050405020304" pitchFamily="18" charset="0"/>
                <a:cs typeface="Times New Roman" panose="02020603050405020304" pitchFamily="18" charset="0"/>
              </a:rPr>
              <a:t>Pour nous contacter</a:t>
            </a:r>
          </a:p>
          <a:p>
            <a:endParaRPr lang="fr-FR" sz="400" b="1" dirty="0">
              <a:solidFill>
                <a:srgbClr val="7030A0"/>
              </a:solidFill>
              <a:latin typeface="Times New Roman" panose="02020603050405020304" pitchFamily="18" charset="0"/>
              <a:cs typeface="Times New Roman" panose="02020603050405020304" pitchFamily="18" charset="0"/>
            </a:endParaRPr>
          </a:p>
          <a:p>
            <a:r>
              <a:rPr lang="fr-FR" sz="1100" dirty="0">
                <a:latin typeface="Times New Roman" panose="02020603050405020304" pitchFamily="18" charset="0"/>
                <a:cs typeface="Times New Roman" panose="02020603050405020304" pitchFamily="18" charset="0"/>
                <a:hlinkClick r:id="rId15"/>
              </a:rPr>
              <a:t>missionmaternelle78@ac-versailles.fr</a:t>
            </a:r>
            <a:endParaRPr lang="fr-FR" sz="11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84255AF8-3710-4B1E-9599-73C2C81EABD9}"/>
              </a:ext>
            </a:extLst>
          </p:cNvPr>
          <p:cNvSpPr/>
          <p:nvPr/>
        </p:nvSpPr>
        <p:spPr>
          <a:xfrm>
            <a:off x="4419097" y="4293704"/>
            <a:ext cx="1344582" cy="1240499"/>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 name="Picture 2" descr="Traiter efficacement ses emails - Frédéric DAVI">
            <a:extLst>
              <a:ext uri="{FF2B5EF4-FFF2-40B4-BE49-F238E27FC236}">
                <a16:creationId xmlns:a16="http://schemas.microsoft.com/office/drawing/2014/main" id="{0AF99850-BD96-49F5-92B0-0619F6852DCB}"/>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134006" y="4953329"/>
            <a:ext cx="542733" cy="539116"/>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2244E15C-408E-4B0B-B09D-63F8080FF295}"/>
              </a:ext>
            </a:extLst>
          </p:cNvPr>
          <p:cNvSpPr txBox="1"/>
          <p:nvPr/>
        </p:nvSpPr>
        <p:spPr>
          <a:xfrm>
            <a:off x="2368978" y="1176610"/>
            <a:ext cx="4949864" cy="1446550"/>
          </a:xfrm>
          <a:prstGeom prst="rect">
            <a:avLst/>
          </a:prstGeom>
          <a:noFill/>
        </p:spPr>
        <p:txBody>
          <a:bodyPr wrap="square" rtlCol="0">
            <a:spAutoFit/>
          </a:bodyPr>
          <a:lstStyle/>
          <a:p>
            <a:pPr algn="just"/>
            <a:r>
              <a:rPr lang="fr-FR" sz="1100" dirty="0">
                <a:latin typeface="Times New Roman" panose="02020603050405020304" pitchFamily="18" charset="0"/>
                <a:cs typeface="Times New Roman" panose="02020603050405020304" pitchFamily="18" charset="0"/>
              </a:rPr>
              <a:t>Une solide conscience phonologique, la connaissance des lettres sont des prédicteurs de la réussite ultérieure en lecture-écriture. Cette lettre accorde donc une place centrale à ces sujets. Pour se préparer à apprendre à lire et à écrire, l’élève doit prendre conscience que le langage qu’il entend est composé d’éléments (mots, syllabes, phonèmes) qui peuvent être isolés et manipulés. Il découvre à l’écrit que  ces éléments sont représentés par des lettres. Il apprend à connaitre leurs différentes composantes (nom, forme et son). Le travail autour de la lettre (rapports nom/son de la lettre et sa graphie) constitue un enjeu essentiel à l’école maternelle. </a:t>
            </a:r>
            <a:endParaRPr lang="fr-FR" sz="1100" dirty="0">
              <a:solidFill>
                <a:srgbClr val="1A171B"/>
              </a:solidFill>
              <a:effectLst/>
              <a:latin typeface="Times New Roman" panose="02020603050405020304" pitchFamily="18" charset="0"/>
              <a:cs typeface="Times New Roman" panose="02020603050405020304" pitchFamily="18" charset="0"/>
            </a:endParaRPr>
          </a:p>
        </p:txBody>
      </p:sp>
      <p:sp>
        <p:nvSpPr>
          <p:cNvPr id="38" name="ZoneTexte 37">
            <a:extLst>
              <a:ext uri="{FF2B5EF4-FFF2-40B4-BE49-F238E27FC236}">
                <a16:creationId xmlns:a16="http://schemas.microsoft.com/office/drawing/2014/main" id="{9B6B4C0E-9673-45B1-8F47-FCAB5D71C7F4}"/>
              </a:ext>
            </a:extLst>
          </p:cNvPr>
          <p:cNvSpPr txBox="1"/>
          <p:nvPr/>
        </p:nvSpPr>
        <p:spPr>
          <a:xfrm>
            <a:off x="2349955" y="4617951"/>
            <a:ext cx="1367857" cy="938719"/>
          </a:xfrm>
          <a:prstGeom prst="rect">
            <a:avLst/>
          </a:prstGeom>
          <a:noFill/>
        </p:spPr>
        <p:txBody>
          <a:bodyPr wrap="square" rtlCol="0">
            <a:spAutoFit/>
          </a:bodyPr>
          <a:lstStyle/>
          <a:p>
            <a:r>
              <a:rPr lang="fr-FR" sz="1100" dirty="0">
                <a:latin typeface="Times New Roman" panose="02020603050405020304" pitchFamily="18" charset="0"/>
                <a:cs typeface="Times New Roman" panose="02020603050405020304" pitchFamily="18" charset="0"/>
              </a:rPr>
              <a:t>Des projets d’écriture pour découvrir le</a:t>
            </a:r>
          </a:p>
          <a:p>
            <a:r>
              <a:rPr lang="fr-FR" sz="1100" dirty="0">
                <a:latin typeface="Times New Roman" panose="02020603050405020304" pitchFamily="18" charset="0"/>
                <a:cs typeface="Times New Roman" panose="02020603050405020304" pitchFamily="18" charset="0"/>
              </a:rPr>
              <a:t>principe alphabétique</a:t>
            </a:r>
            <a:endParaRPr lang="fr-FR" sz="200" i="0" u="none" strike="noStrike" dirty="0">
              <a:effectLst/>
              <a:latin typeface="Times New Roman" panose="02020603050405020304" pitchFamily="18" charset="0"/>
              <a:cs typeface="Times New Roman" panose="02020603050405020304" pitchFamily="18" charset="0"/>
            </a:endParaRPr>
          </a:p>
        </p:txBody>
      </p:sp>
      <p:sp>
        <p:nvSpPr>
          <p:cNvPr id="28" name="ZoneTexte 27">
            <a:extLst>
              <a:ext uri="{FF2B5EF4-FFF2-40B4-BE49-F238E27FC236}">
                <a16:creationId xmlns:a16="http://schemas.microsoft.com/office/drawing/2014/main" id="{C3FA58D2-411F-4469-98DC-271368904FAA}"/>
              </a:ext>
            </a:extLst>
          </p:cNvPr>
          <p:cNvSpPr txBox="1"/>
          <p:nvPr/>
        </p:nvSpPr>
        <p:spPr>
          <a:xfrm>
            <a:off x="7411637" y="4946270"/>
            <a:ext cx="4598429" cy="1569660"/>
          </a:xfrm>
          <a:prstGeom prst="rect">
            <a:avLst/>
          </a:prstGeom>
          <a:noFill/>
        </p:spPr>
        <p:txBody>
          <a:bodyPr wrap="square">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A découvrir ou redécouvrir</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i="0" strike="noStrike" dirty="0">
                <a:effectLst/>
                <a:latin typeface="Times New Roman" panose="02020603050405020304" pitchFamily="18" charset="0"/>
                <a:cs typeface="Times New Roman" panose="02020603050405020304" pitchFamily="18" charset="0"/>
              </a:rPr>
              <a:t>Lettre académique</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17"/>
              </a:rPr>
              <a:t>Lettre académique 2021 : partie « Principe alphabétique »</a:t>
            </a:r>
            <a:endParaRPr lang="fr-FR" sz="1100" i="0" u="none" strike="noStrike" dirty="0">
              <a:effectLst/>
              <a:latin typeface="Times New Roman" panose="02020603050405020304" pitchFamily="18" charset="0"/>
              <a:cs typeface="Times New Roman" panose="02020603050405020304" pitchFamily="18" charset="0"/>
            </a:endParaRPr>
          </a:p>
          <a:p>
            <a:pPr algn="just"/>
            <a:endParaRPr lang="fr-FR" sz="200" i="0" u="none" strike="noStrike" dirty="0">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Ressources élaborées par les Missions Maternelles 78, 91, 92, 95</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18"/>
              </a:rPr>
              <a:t>Livre Numérique : C’est parti pour le CP</a:t>
            </a:r>
            <a:endParaRPr lang="fr-FR" sz="1100" i="0" u="none"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9"/>
              </a:rPr>
              <a:t>Article « Oralisons, créons, animons une comptine »</a:t>
            </a:r>
            <a:endParaRPr lang="fr-FR" sz="1100" dirty="0">
              <a:latin typeface="Times New Roman" panose="02020603050405020304" pitchFamily="18" charset="0"/>
              <a:cs typeface="Times New Roman" panose="02020603050405020304" pitchFamily="18" charset="0"/>
            </a:endParaRPr>
          </a:p>
          <a:p>
            <a:pPr algn="just"/>
            <a:endParaRPr lang="fr-FR" sz="200" b="1" dirty="0">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Site de Florent</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hlinkClick r:id="rId20"/>
              </a:rPr>
              <a:t>Jeux de phonologie</a:t>
            </a:r>
            <a:r>
              <a:rPr lang="fr-FR" sz="1100" i="0" u="none" strike="noStrike" dirty="0">
                <a:effectLst/>
                <a:latin typeface="Times New Roman" panose="02020603050405020304" pitchFamily="18" charset="0"/>
                <a:cs typeface="Times New Roman" panose="02020603050405020304" pitchFamily="18" charset="0"/>
              </a:rPr>
              <a:t> (MS/GS)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ZoneTexte 4">
            <a:extLst>
              <a:ext uri="{FF2B5EF4-FFF2-40B4-BE49-F238E27FC236}">
                <a16:creationId xmlns:a16="http://schemas.microsoft.com/office/drawing/2014/main" id="{77ACB9B4-6DAF-46DD-B63C-E5AA41EC18F8}"/>
              </a:ext>
            </a:extLst>
          </p:cNvPr>
          <p:cNvSpPr txBox="1"/>
          <p:nvPr/>
        </p:nvSpPr>
        <p:spPr>
          <a:xfrm>
            <a:off x="2356615" y="6504361"/>
            <a:ext cx="9682040" cy="261610"/>
          </a:xfrm>
          <a:prstGeom prst="rect">
            <a:avLst/>
          </a:prstGeom>
          <a:noFill/>
        </p:spPr>
        <p:txBody>
          <a:bodyPr wrap="square" rtlCol="0">
            <a:spAutoFit/>
          </a:bodyPr>
          <a:lstStyle/>
          <a:p>
            <a:pPr algn="ctr"/>
            <a:r>
              <a:rPr lang="fr-FR" sz="1100" b="1" cap="small"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Comité éditorial</a:t>
            </a:r>
            <a:r>
              <a:rPr lang="fr-FR" sz="1100" dirty="0">
                <a:solidFill>
                  <a:srgbClr val="7030A0"/>
                </a:solidFill>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 B. </a:t>
            </a:r>
            <a:r>
              <a:rPr lang="fr-FR" sz="1100" cap="small" dirty="0">
                <a:latin typeface="Times New Roman" panose="02020603050405020304" pitchFamily="18" charset="0"/>
                <a:cs typeface="Times New Roman" panose="02020603050405020304" pitchFamily="18" charset="0"/>
              </a:rPr>
              <a:t>Tissier</a:t>
            </a:r>
            <a:r>
              <a:rPr lang="fr-FR" sz="1100" dirty="0">
                <a:latin typeface="Times New Roman" panose="02020603050405020304" pitchFamily="18" charset="0"/>
                <a:cs typeface="Times New Roman" panose="02020603050405020304" pitchFamily="18" charset="0"/>
              </a:rPr>
              <a:t> IEN Mission Maternelle, Y. </a:t>
            </a:r>
            <a:r>
              <a:rPr lang="fr-FR" sz="1100" cap="small" dirty="0">
                <a:latin typeface="Times New Roman" panose="02020603050405020304" pitchFamily="18" charset="0"/>
                <a:cs typeface="Times New Roman" panose="02020603050405020304" pitchFamily="18" charset="0"/>
              </a:rPr>
              <a:t>Bertrand</a:t>
            </a:r>
            <a:r>
              <a:rPr lang="fr-FR" sz="1100" dirty="0">
                <a:latin typeface="Times New Roman" panose="02020603050405020304" pitchFamily="18" charset="0"/>
                <a:cs typeface="Times New Roman" panose="02020603050405020304" pitchFamily="18" charset="0"/>
              </a:rPr>
              <a:t> CP numérique Maternelle, F. </a:t>
            </a:r>
            <a:r>
              <a:rPr lang="fr-FR" sz="1100" cap="small" dirty="0" err="1">
                <a:latin typeface="Times New Roman" panose="02020603050405020304" pitchFamily="18" charset="0"/>
                <a:cs typeface="Times New Roman" panose="02020603050405020304" pitchFamily="18" charset="0"/>
              </a:rPr>
              <a:t>Carité</a:t>
            </a:r>
            <a:r>
              <a:rPr lang="fr-FR" sz="1100" dirty="0">
                <a:latin typeface="Times New Roman" panose="02020603050405020304" pitchFamily="18" charset="0"/>
                <a:cs typeface="Times New Roman" panose="02020603050405020304" pitchFamily="18" charset="0"/>
              </a:rPr>
              <a:t> CP Maternelle, S. </a:t>
            </a:r>
            <a:r>
              <a:rPr lang="fr-FR" sz="1100" dirty="0" err="1">
                <a:latin typeface="Times New Roman" panose="02020603050405020304" pitchFamily="18" charset="0"/>
                <a:cs typeface="Times New Roman" panose="02020603050405020304" pitchFamily="18" charset="0"/>
              </a:rPr>
              <a:t>B</a:t>
            </a:r>
            <a:r>
              <a:rPr lang="fr-FR" sz="1100" cap="small" dirty="0" err="1">
                <a:latin typeface="Times New Roman" panose="02020603050405020304" pitchFamily="18" charset="0"/>
                <a:cs typeface="Times New Roman" panose="02020603050405020304" pitchFamily="18" charset="0"/>
              </a:rPr>
              <a:t>ocquiault-Boulay</a:t>
            </a:r>
            <a:r>
              <a:rPr lang="fr-FR" sz="1100" dirty="0">
                <a:latin typeface="Times New Roman" panose="02020603050405020304" pitchFamily="18" charset="0"/>
                <a:cs typeface="Times New Roman" panose="02020603050405020304" pitchFamily="18" charset="0"/>
              </a:rPr>
              <a:t> CPC Rosny</a:t>
            </a:r>
            <a:endParaRPr lang="fr-FR" sz="1100" i="0" u="none" strike="noStrike" dirty="0">
              <a:effectLst/>
              <a:latin typeface="Times New Roman" panose="02020603050405020304" pitchFamily="18" charset="0"/>
              <a:cs typeface="Times New Roman" panose="02020603050405020304" pitchFamily="18" charset="0"/>
            </a:endParaRPr>
          </a:p>
        </p:txBody>
      </p:sp>
      <p:sp>
        <p:nvSpPr>
          <p:cNvPr id="27" name="ZoneTexte 26">
            <a:extLst>
              <a:ext uri="{FF2B5EF4-FFF2-40B4-BE49-F238E27FC236}">
                <a16:creationId xmlns:a16="http://schemas.microsoft.com/office/drawing/2014/main" id="{5AAEF121-6784-406F-97FE-2EB15AA96F0B}"/>
              </a:ext>
            </a:extLst>
          </p:cNvPr>
          <p:cNvSpPr txBox="1"/>
          <p:nvPr/>
        </p:nvSpPr>
        <p:spPr>
          <a:xfrm>
            <a:off x="3329643" y="2628246"/>
            <a:ext cx="3976413" cy="1585049"/>
          </a:xfrm>
          <a:prstGeom prst="rect">
            <a:avLst/>
          </a:prstGeom>
          <a:noFill/>
        </p:spPr>
        <p:txBody>
          <a:bodyPr wrap="square" rtlCol="0">
            <a:spAutoFit/>
          </a:bodyPr>
          <a:lstStyle/>
          <a:p>
            <a:pPr algn="just"/>
            <a:r>
              <a:rPr lang="fr-FR" sz="1100" dirty="0">
                <a:latin typeface="Times New Roman" panose="02020603050405020304" pitchFamily="18" charset="0"/>
                <a:cs typeface="Times New Roman" panose="02020603050405020304" pitchFamily="18" charset="0"/>
              </a:rPr>
              <a:t>Dans cette lettre, nous apportons un éclairage sur ce qu’est la conscience phonologique. Nous vous proposons également des exemples d’activités sur la connaissance des lettres à mettre en place dès la PS pour permettre aux enfants d’entrer au CP sécurisés.</a:t>
            </a:r>
          </a:p>
          <a:p>
            <a:pPr algn="just"/>
            <a:endParaRPr lang="fr-FR" sz="800" dirty="0">
              <a:latin typeface="Times New Roman" panose="02020603050405020304" pitchFamily="18" charset="0"/>
              <a:cs typeface="Times New Roman" panose="02020603050405020304" pitchFamily="18" charset="0"/>
            </a:endParaRPr>
          </a:p>
          <a:p>
            <a:pPr algn="just"/>
            <a:r>
              <a:rPr lang="fr-FR" sz="1100" dirty="0">
                <a:latin typeface="Times New Roman" panose="02020603050405020304" pitchFamily="18" charset="0"/>
                <a:cs typeface="Times New Roman" panose="02020603050405020304" pitchFamily="18" charset="0"/>
              </a:rPr>
              <a:t>La formation « Jouer avec les lettres et les sonorités de la langue » assurée par la Mission Maternelle s’appuiera sur cette lettre.</a:t>
            </a:r>
          </a:p>
          <a:p>
            <a:pPr algn="just"/>
            <a:endParaRPr lang="fr-FR" sz="800" dirty="0">
              <a:latin typeface="Times New Roman" panose="02020603050405020304" pitchFamily="18" charset="0"/>
              <a:cs typeface="Times New Roman" panose="02020603050405020304" pitchFamily="18" charset="0"/>
            </a:endParaRPr>
          </a:p>
          <a:p>
            <a:pPr algn="ctr">
              <a:spcAft>
                <a:spcPts val="800"/>
              </a:spcAft>
            </a:pPr>
            <a:r>
              <a:rPr lang="fr-FR" sz="14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Bonne lecture</a:t>
            </a:r>
          </a:p>
        </p:txBody>
      </p:sp>
      <p:pic>
        <p:nvPicPr>
          <p:cNvPr id="43" name="Picture 2" descr="Acquérir une conscience phonologique - Construire des savoirsConstruire des  savoirs">
            <a:extLst>
              <a:ext uri="{FF2B5EF4-FFF2-40B4-BE49-F238E27FC236}">
                <a16:creationId xmlns:a16="http://schemas.microsoft.com/office/drawing/2014/main" id="{69F06A35-9F8E-4EC2-85C4-0D0C024B5592}"/>
              </a:ext>
            </a:extLst>
          </p:cNvPr>
          <p:cNvPicPr>
            <a:picLocks noChangeAspect="1" noChangeArrowheads="1"/>
          </p:cNvPicPr>
          <p:nvPr/>
        </p:nvPicPr>
        <p:blipFill>
          <a:blip r:embed="rId21" cstate="screen">
            <a:extLst>
              <a:ext uri="{28A0092B-C50C-407E-A947-70E740481C1C}">
                <a14:useLocalDpi xmlns:a14="http://schemas.microsoft.com/office/drawing/2010/main"/>
              </a:ext>
            </a:extLst>
          </a:blip>
          <a:srcRect/>
          <a:stretch>
            <a:fillRect/>
          </a:stretch>
        </p:blipFill>
        <p:spPr bwMode="auto">
          <a:xfrm flipH="1">
            <a:off x="10893194" y="1913698"/>
            <a:ext cx="1043795" cy="97630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Aix - Marseille - ECRITURE - Maîtrise de la langue et prévention de  l'illettrisme">
            <a:extLst>
              <a:ext uri="{FF2B5EF4-FFF2-40B4-BE49-F238E27FC236}">
                <a16:creationId xmlns:a16="http://schemas.microsoft.com/office/drawing/2014/main" id="{ACBB1017-2B55-4309-9875-E7BDC359F29A}"/>
              </a:ext>
            </a:extLst>
          </p:cNvPr>
          <p:cNvPicPr>
            <a:picLocks noChangeAspect="1" noChangeArrowheads="1"/>
          </p:cNvPicPr>
          <p:nvPr/>
        </p:nvPicPr>
        <p:blipFill rotWithShape="1">
          <a:blip r:embed="rId22" cstate="screen">
            <a:extLst>
              <a:ext uri="{28A0092B-C50C-407E-A947-70E740481C1C}">
                <a14:useLocalDpi xmlns:a14="http://schemas.microsoft.com/office/drawing/2010/main"/>
              </a:ext>
            </a:extLst>
          </a:blip>
          <a:srcRect/>
          <a:stretch/>
        </p:blipFill>
        <p:spPr bwMode="auto">
          <a:xfrm>
            <a:off x="3427951" y="4631421"/>
            <a:ext cx="833980" cy="817609"/>
          </a:xfrm>
          <a:prstGeom prst="rect">
            <a:avLst/>
          </a:prstGeom>
          <a:noFill/>
          <a:extLst>
            <a:ext uri="{909E8E84-426E-40DD-AFC4-6F175D3DCCD1}">
              <a14:hiddenFill xmlns:a14="http://schemas.microsoft.com/office/drawing/2010/main">
                <a:solidFill>
                  <a:srgbClr val="FFFFFF"/>
                </a:solidFill>
              </a14:hiddenFill>
            </a:ext>
          </a:extLst>
        </p:spPr>
      </p:pic>
      <p:sp>
        <p:nvSpPr>
          <p:cNvPr id="42" name="ZoneTexte 41">
            <a:extLst>
              <a:ext uri="{FF2B5EF4-FFF2-40B4-BE49-F238E27FC236}">
                <a16:creationId xmlns:a16="http://schemas.microsoft.com/office/drawing/2014/main" id="{2EC26274-FB71-4432-96BF-ED7E6BC6A781}"/>
              </a:ext>
            </a:extLst>
          </p:cNvPr>
          <p:cNvSpPr txBox="1"/>
          <p:nvPr/>
        </p:nvSpPr>
        <p:spPr>
          <a:xfrm>
            <a:off x="5827844" y="4564734"/>
            <a:ext cx="978361" cy="861774"/>
          </a:xfrm>
          <a:prstGeom prst="rect">
            <a:avLst/>
          </a:prstGeom>
          <a:noFill/>
        </p:spPr>
        <p:txBody>
          <a:bodyPr wrap="square" rtlCol="0">
            <a:spAutoFit/>
          </a:bodyPr>
          <a:lstStyle/>
          <a:p>
            <a:r>
              <a:rPr lang="fr-FR" sz="1000" dirty="0">
                <a:latin typeface="Times New Roman" panose="02020603050405020304" pitchFamily="18" charset="0"/>
                <a:cs typeface="Times New Roman" panose="02020603050405020304" pitchFamily="18" charset="0"/>
                <a:hlinkClick r:id="rId23"/>
              </a:rPr>
              <a:t>Phono GS</a:t>
            </a:r>
          </a:p>
          <a:p>
            <a:r>
              <a:rPr lang="fr-FR" sz="1000" dirty="0">
                <a:latin typeface="Times New Roman" panose="02020603050405020304" pitchFamily="18" charset="0"/>
                <a:cs typeface="Times New Roman" panose="02020603050405020304" pitchFamily="18" charset="0"/>
                <a:hlinkClick r:id="rId23"/>
              </a:rPr>
              <a:t>de </a:t>
            </a:r>
            <a:r>
              <a:rPr lang="fr-FR" sz="1000" dirty="0" err="1">
                <a:latin typeface="Times New Roman" panose="02020603050405020304" pitchFamily="18" charset="0"/>
                <a:cs typeface="Times New Roman" panose="02020603050405020304" pitchFamily="18" charset="0"/>
                <a:hlinkClick r:id="rId23"/>
              </a:rPr>
              <a:t>Goigoux</a:t>
            </a:r>
            <a:r>
              <a:rPr lang="fr-FR" sz="1000" dirty="0">
                <a:latin typeface="Times New Roman" panose="02020603050405020304" pitchFamily="18" charset="0"/>
                <a:cs typeface="Times New Roman" panose="02020603050405020304" pitchFamily="18" charset="0"/>
                <a:hlinkClick r:id="rId23"/>
              </a:rPr>
              <a:t>, Cèbe, Paour, </a:t>
            </a:r>
            <a:r>
              <a:rPr lang="fr-FR" sz="1000" dirty="0" err="1">
                <a:latin typeface="Times New Roman" panose="02020603050405020304" pitchFamily="18" charset="0"/>
                <a:cs typeface="Times New Roman" panose="02020603050405020304" pitchFamily="18" charset="0"/>
                <a:hlinkClick r:id="rId23"/>
              </a:rPr>
              <a:t>Bailleux</a:t>
            </a:r>
            <a:endParaRPr lang="fr-FR" sz="1000" dirty="0">
              <a:latin typeface="Times New Roman" panose="02020603050405020304" pitchFamily="18" charset="0"/>
              <a:cs typeface="Times New Roman" panose="02020603050405020304" pitchFamily="18" charset="0"/>
              <a:hlinkClick r:id="rId23"/>
            </a:endParaRPr>
          </a:p>
          <a:p>
            <a:r>
              <a:rPr lang="fr-FR" sz="1000" dirty="0">
                <a:latin typeface="Times New Roman" panose="02020603050405020304" pitchFamily="18" charset="0"/>
                <a:cs typeface="Times New Roman" panose="02020603050405020304" pitchFamily="18" charset="0"/>
                <a:hlinkClick r:id="rId23"/>
              </a:rPr>
              <a:t>chez Hatier</a:t>
            </a:r>
            <a:endParaRPr lang="fr-FR" sz="1100" dirty="0">
              <a:latin typeface="Times New Roman" panose="02020603050405020304" pitchFamily="18" charset="0"/>
              <a:cs typeface="Times New Roman" panose="02020603050405020304" pitchFamily="18" charset="0"/>
            </a:endParaRPr>
          </a:p>
        </p:txBody>
      </p:sp>
      <p:pic>
        <p:nvPicPr>
          <p:cNvPr id="6" name="Picture 2" descr="PHONO Maternelle GS - Éd.2018 - Guide pédagogique">
            <a:hlinkClick r:id="rId23"/>
            <a:extLst>
              <a:ext uri="{FF2B5EF4-FFF2-40B4-BE49-F238E27FC236}">
                <a16:creationId xmlns:a16="http://schemas.microsoft.com/office/drawing/2014/main" id="{02F807A4-0017-4D4A-A4A1-1B9E668760C2}"/>
              </a:ext>
            </a:extLst>
          </p:cNvPr>
          <p:cNvPicPr>
            <a:picLocks noChangeAspect="1" noChangeArrowheads="1"/>
          </p:cNvPicPr>
          <p:nvPr/>
        </p:nvPicPr>
        <p:blipFill>
          <a:blip r:embed="rId24" cstate="screen">
            <a:extLst>
              <a:ext uri="{28A0092B-C50C-407E-A947-70E740481C1C}">
                <a14:useLocalDpi xmlns:a14="http://schemas.microsoft.com/office/drawing/2010/main"/>
              </a:ext>
            </a:extLst>
          </a:blip>
          <a:srcRect/>
          <a:stretch>
            <a:fillRect/>
          </a:stretch>
        </p:blipFill>
        <p:spPr bwMode="auto">
          <a:xfrm>
            <a:off x="6627583" y="4442899"/>
            <a:ext cx="644933" cy="911712"/>
          </a:xfrm>
          <a:prstGeom prst="rect">
            <a:avLst/>
          </a:prstGeom>
          <a:noFill/>
          <a:extLst>
            <a:ext uri="{909E8E84-426E-40DD-AFC4-6F175D3DCCD1}">
              <a14:hiddenFill xmlns:a14="http://schemas.microsoft.com/office/drawing/2010/main">
                <a:solidFill>
                  <a:srgbClr val="FFFFFF"/>
                </a:solidFill>
              </a14:hiddenFill>
            </a:ext>
          </a:extLst>
        </p:spPr>
      </p:pic>
      <p:pic>
        <p:nvPicPr>
          <p:cNvPr id="55" name="Image 54">
            <a:extLst>
              <a:ext uri="{FF2B5EF4-FFF2-40B4-BE49-F238E27FC236}">
                <a16:creationId xmlns:a16="http://schemas.microsoft.com/office/drawing/2014/main" id="{648A3446-9009-4F16-A5FE-57E4BA8822B3}"/>
              </a:ext>
            </a:extLst>
          </p:cNvPr>
          <p:cNvPicPr>
            <a:picLocks noChangeAspect="1"/>
          </p:cNvPicPr>
          <p:nvPr/>
        </p:nvPicPr>
        <p:blipFill>
          <a:blip r:embed="rId25" cstate="screen">
            <a:extLst>
              <a:ext uri="{28A0092B-C50C-407E-A947-70E740481C1C}">
                <a14:useLocalDpi xmlns:a14="http://schemas.microsoft.com/office/drawing/2010/main"/>
              </a:ext>
            </a:extLst>
          </a:blip>
          <a:stretch>
            <a:fillRect/>
          </a:stretch>
        </p:blipFill>
        <p:spPr>
          <a:xfrm>
            <a:off x="4817851" y="5686275"/>
            <a:ext cx="858388" cy="741219"/>
          </a:xfrm>
          <a:prstGeom prst="rect">
            <a:avLst/>
          </a:prstGeom>
        </p:spPr>
      </p:pic>
      <p:pic>
        <p:nvPicPr>
          <p:cNvPr id="29" name="Picture 2" descr="Couverture de l'ouvrage pédagogique Vers la phono moyenne section publié par Accès Éditions sur laquelle des enfants miment des sons.">
            <a:hlinkClick r:id="rId26"/>
            <a:extLst>
              <a:ext uri="{FF2B5EF4-FFF2-40B4-BE49-F238E27FC236}">
                <a16:creationId xmlns:a16="http://schemas.microsoft.com/office/drawing/2014/main" id="{EE09CD5C-4DAC-4AF5-AE0C-568D01B9549A}"/>
              </a:ext>
            </a:extLst>
          </p:cNvPr>
          <p:cNvPicPr>
            <a:picLocks noChangeAspect="1" noChangeArrowheads="1"/>
          </p:cNvPicPr>
          <p:nvPr/>
        </p:nvPicPr>
        <p:blipFill>
          <a:blip r:embed="rId27" cstate="screen">
            <a:extLst>
              <a:ext uri="{28A0092B-C50C-407E-A947-70E740481C1C}">
                <a14:useLocalDpi xmlns:a14="http://schemas.microsoft.com/office/drawing/2010/main"/>
              </a:ext>
            </a:extLst>
          </a:blip>
          <a:srcRect/>
          <a:stretch>
            <a:fillRect/>
          </a:stretch>
        </p:blipFill>
        <p:spPr bwMode="auto">
          <a:xfrm>
            <a:off x="5919133" y="5518847"/>
            <a:ext cx="691671" cy="910093"/>
          </a:xfrm>
          <a:prstGeom prst="rect">
            <a:avLst/>
          </a:prstGeom>
          <a:noFill/>
          <a:extLst>
            <a:ext uri="{909E8E84-426E-40DD-AFC4-6F175D3DCCD1}">
              <a14:hiddenFill xmlns:a14="http://schemas.microsoft.com/office/drawing/2010/main">
                <a:solidFill>
                  <a:srgbClr val="FFFFFF"/>
                </a:solidFill>
              </a14:hiddenFill>
            </a:ext>
          </a:extLst>
        </p:spPr>
      </p:pic>
      <p:sp>
        <p:nvSpPr>
          <p:cNvPr id="40" name="ZoneTexte 39">
            <a:extLst>
              <a:ext uri="{FF2B5EF4-FFF2-40B4-BE49-F238E27FC236}">
                <a16:creationId xmlns:a16="http://schemas.microsoft.com/office/drawing/2014/main" id="{F8965B26-5F60-47B0-A87B-C6A6916F13D3}"/>
              </a:ext>
            </a:extLst>
          </p:cNvPr>
          <p:cNvSpPr txBox="1"/>
          <p:nvPr/>
        </p:nvSpPr>
        <p:spPr>
          <a:xfrm>
            <a:off x="6557453" y="5566510"/>
            <a:ext cx="824398" cy="861774"/>
          </a:xfrm>
          <a:prstGeom prst="rect">
            <a:avLst/>
          </a:prstGeom>
          <a:noFill/>
        </p:spPr>
        <p:txBody>
          <a:bodyPr wrap="square" rtlCol="0">
            <a:spAutoFit/>
          </a:bodyPr>
          <a:lstStyle/>
          <a:p>
            <a:r>
              <a:rPr lang="fr-FR" sz="1000" dirty="0">
                <a:latin typeface="Times New Roman" panose="02020603050405020304" pitchFamily="18" charset="0"/>
                <a:cs typeface="Times New Roman" panose="02020603050405020304" pitchFamily="18" charset="0"/>
                <a:hlinkClick r:id="rId26"/>
              </a:rPr>
              <a:t>Vers la phono MS</a:t>
            </a:r>
          </a:p>
          <a:p>
            <a:r>
              <a:rPr lang="fr-FR" sz="1000" dirty="0">
                <a:latin typeface="Times New Roman" panose="02020603050405020304" pitchFamily="18" charset="0"/>
                <a:cs typeface="Times New Roman" panose="02020603050405020304" pitchFamily="18" charset="0"/>
                <a:hlinkClick r:id="rId26"/>
              </a:rPr>
              <a:t>de Christina Dorner, </a:t>
            </a:r>
          </a:p>
          <a:p>
            <a:r>
              <a:rPr lang="fr-FR" sz="1000" dirty="0">
                <a:latin typeface="Times New Roman" panose="02020603050405020304" pitchFamily="18" charset="0"/>
                <a:cs typeface="Times New Roman" panose="02020603050405020304" pitchFamily="18" charset="0"/>
                <a:hlinkClick r:id="rId26"/>
              </a:rPr>
              <a:t>chez Retz</a:t>
            </a:r>
            <a:endParaRPr lang="fr-FR"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34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ZoneTexte 30">
            <a:extLst>
              <a:ext uri="{FF2B5EF4-FFF2-40B4-BE49-F238E27FC236}">
                <a16:creationId xmlns:a16="http://schemas.microsoft.com/office/drawing/2014/main" id="{2B6C7198-165E-4B9E-ADF5-F32DECBB0C83}"/>
              </a:ext>
            </a:extLst>
          </p:cNvPr>
          <p:cNvSpPr txBox="1"/>
          <p:nvPr/>
        </p:nvSpPr>
        <p:spPr>
          <a:xfrm>
            <a:off x="156444" y="815631"/>
            <a:ext cx="7017852" cy="5955476"/>
          </a:xfrm>
          <a:prstGeom prst="rect">
            <a:avLst/>
          </a:prstGeom>
          <a:noFill/>
        </p:spPr>
        <p:txBody>
          <a:bodyPr wrap="square" rtlCol="0">
            <a:spAutoFit/>
          </a:bodyPr>
          <a:lstStyle/>
          <a:p>
            <a:pPr algn="just"/>
            <a:r>
              <a:rPr lang="fr-FR" sz="1100" b="1" dirty="0">
                <a:latin typeface="Times New Roman" panose="02020603050405020304" pitchFamily="18" charset="0"/>
                <a:cs typeface="Times New Roman" panose="02020603050405020304" pitchFamily="18" charset="0"/>
              </a:rPr>
              <a:t>La conscience phonologique </a:t>
            </a:r>
            <a:r>
              <a:rPr lang="fr-FR" sz="1100" dirty="0">
                <a:latin typeface="Times New Roman" panose="02020603050405020304" pitchFamily="18" charset="0"/>
                <a:cs typeface="Times New Roman" panose="02020603050405020304" pitchFamily="18" charset="0"/>
              </a:rPr>
              <a:t>est la capacité à percevoir, à découper, à manipuler de façon intentionnelle les unités sonores de la langue (mot, syllabe, phonème).</a:t>
            </a:r>
          </a:p>
          <a:p>
            <a:pPr algn="just"/>
            <a:endParaRPr lang="fr-FR" sz="600" b="1" dirty="0">
              <a:solidFill>
                <a:srgbClr val="7030A0"/>
              </a:solidFill>
              <a:latin typeface="Times New Roman" panose="02020603050405020304" pitchFamily="18" charset="0"/>
              <a:cs typeface="Times New Roman" panose="02020603050405020304" pitchFamily="18" charset="0"/>
            </a:endParaRPr>
          </a:p>
          <a:p>
            <a:pPr algn="just"/>
            <a:r>
              <a:rPr lang="fr-FR" sz="1100" b="1" dirty="0">
                <a:solidFill>
                  <a:srgbClr val="7030A0"/>
                </a:solidFill>
                <a:latin typeface="Times New Roman" panose="02020603050405020304" pitchFamily="18" charset="0"/>
                <a:cs typeface="Times New Roman" panose="02020603050405020304" pitchFamily="18" charset="0"/>
              </a:rPr>
              <a:t>Principes pour développer la conscience phonologique</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Principes généraux =&gt; </a:t>
            </a:r>
            <a:r>
              <a:rPr lang="fr-FR" sz="1100" dirty="0">
                <a:latin typeface="Times New Roman" panose="02020603050405020304" pitchFamily="18" charset="0"/>
                <a:cs typeface="Times New Roman" panose="02020603050405020304" pitchFamily="18" charset="0"/>
              </a:rPr>
              <a:t>Installer les conditions d’une écoute active (éviter les distracteurs potentiels)</a:t>
            </a:r>
            <a:endParaRPr lang="fr-FR" sz="1100" i="0" u="none" strike="noStrike" dirty="0">
              <a:effectLst/>
              <a:latin typeface="Times New Roman" panose="02020603050405020304" pitchFamily="18" charset="0"/>
              <a:cs typeface="Times New Roman" panose="02020603050405020304" pitchFamily="18" charset="0"/>
            </a:endParaRP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Enseignement progressif</a:t>
            </a:r>
          </a:p>
          <a:p>
            <a:pPr algn="just"/>
            <a:r>
              <a:rPr lang="fr-FR" sz="1100" dirty="0">
                <a:latin typeface="Times New Roman" panose="02020603050405020304" pitchFamily="18" charset="0"/>
                <a:cs typeface="Times New Roman" panose="02020603050405020304" pitchFamily="18" charset="0"/>
              </a:rPr>
              <a:t>Elaborer des  progressions : de la sensibilisation à la manipulation intentionnelle</a:t>
            </a:r>
          </a:p>
          <a:p>
            <a:pPr marL="171450" indent="-171450" algn="just">
              <a:buFont typeface="Wingdings" panose="05000000000000000000" pitchFamily="2" charset="2"/>
              <a:buChar char="!"/>
            </a:pPr>
            <a:r>
              <a:rPr lang="fr-FR" sz="1100" dirty="0">
                <a:solidFill>
                  <a:srgbClr val="0070C0"/>
                </a:solidFill>
                <a:latin typeface="Times New Roman" panose="02020603050405020304" pitchFamily="18" charset="0"/>
                <a:cs typeface="Times New Roman" panose="02020603050405020304" pitchFamily="18" charset="0"/>
                <a:hlinkClick r:id="rId2"/>
              </a:rPr>
              <a:t>Repères pour élaborer une progression de cycle en équipe de la PS à la GS (lien à penser avec le CP) en phonologie </a:t>
            </a:r>
            <a:r>
              <a:rPr lang="fr-FR" sz="1100" dirty="0">
                <a:latin typeface="Times New Roman" panose="02020603050405020304" pitchFamily="18" charset="0"/>
                <a:cs typeface="Times New Roman" panose="02020603050405020304" pitchFamily="18" charset="0"/>
              </a:rPr>
              <a:t>(réalisée par Stéphanie </a:t>
            </a:r>
            <a:r>
              <a:rPr lang="fr-FR" sz="1100" dirty="0" err="1">
                <a:latin typeface="Times New Roman" panose="02020603050405020304" pitchFamily="18" charset="0"/>
                <a:cs typeface="Times New Roman" panose="02020603050405020304" pitchFamily="18" charset="0"/>
              </a:rPr>
              <a:t>Bocquiault-Boulay</a:t>
            </a:r>
            <a:r>
              <a:rPr lang="fr-FR" sz="1100" dirty="0">
                <a:latin typeface="Times New Roman" panose="02020603050405020304" pitchFamily="18" charset="0"/>
                <a:cs typeface="Times New Roman" panose="02020603050405020304" pitchFamily="18" charset="0"/>
              </a:rPr>
              <a:t>, CPC) </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Modalités d’enseignement</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Prévoir des activités courtes  (car mobilisation forte de la concentration), structurées, précises, répétitives et quotidiennes, </a:t>
            </a:r>
            <a:r>
              <a:rPr lang="fr-FR" sz="1100" dirty="0">
                <a:latin typeface="Times New Roman" panose="02020603050405020304" pitchFamily="18" charset="0"/>
                <a:cs typeface="Times New Roman" panose="02020603050405020304" pitchFamily="18" charset="0"/>
                <a:hlinkClick r:id="rId3"/>
              </a:rPr>
              <a:t>basées sur le jeu</a:t>
            </a:r>
            <a:r>
              <a:rPr lang="fr-FR" sz="1100" dirty="0">
                <a:latin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Organisation :</a:t>
            </a:r>
          </a:p>
          <a:p>
            <a:pPr marL="628650" lvl="1" indent="-171450" algn="just">
              <a:buFont typeface="Wingdings" panose="05000000000000000000" pitchFamily="2" charset="2"/>
              <a:buChar char="Ø"/>
            </a:pPr>
            <a:r>
              <a:rPr lang="fr-FR" sz="1100" i="0" u="none" strike="noStrike" dirty="0">
                <a:effectLst/>
                <a:latin typeface="Times New Roman" panose="02020603050405020304" pitchFamily="18" charset="0"/>
                <a:cs typeface="Times New Roman" panose="02020603050405020304" pitchFamily="18" charset="0"/>
              </a:rPr>
              <a:t>En grand groupe : pour les activités de sensibilisation, les découvertes, les entrainements</a:t>
            </a:r>
          </a:p>
          <a:p>
            <a:pPr marL="628650" lvl="1"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En petits groupes, en autonomie ou dirigé : pour des activités d’entrainement</a:t>
            </a:r>
            <a:endParaRPr lang="fr-FR" sz="1100" i="0" u="none" strike="noStrike" dirty="0">
              <a:effectLst/>
              <a:latin typeface="Times New Roman" panose="02020603050405020304" pitchFamily="18" charset="0"/>
              <a:cs typeface="Times New Roman" panose="02020603050405020304" pitchFamily="18" charset="0"/>
            </a:endParaRPr>
          </a:p>
          <a:p>
            <a:pPr marL="628650" lvl="1"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En petits groupes de besoins avec l’enseignant : pour des activités de renforcement</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Prévoir un espace dans la classe pour permettre de réinvestir les jeux en autonomie et favoriser la répétition.</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Gestes professionnels</a:t>
            </a:r>
            <a:endParaRPr lang="fr-FR" sz="1100" b="1" i="0"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Débuter la séance par un rappel avec la reprise d’un jeu qui a été fait précédemment (pour rendre les élèves disponibles et les mettre en confiance) et clôturer la séance par un bilan en terme d’apprentissage, ce sera l’occasion de formaliser les opérations intellectuelles mobilisées au travers des tâches proposées (qui aidera au rappel le lendemain).</a:t>
            </a:r>
            <a:endParaRPr lang="fr-FR" sz="1100" i="0" u="none" strike="noStrike" dirty="0">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Faire comprendre aux élèves que l’activité repose sur la forme sonore des mots et non leur sens (nécessité de se concentrer pour bien entendre).</a:t>
            </a:r>
          </a:p>
          <a:p>
            <a:pPr marL="171450" indent="-171450" algn="just">
              <a:buFont typeface="Wingdings" panose="05000000000000000000" pitchFamily="2" charset="2"/>
              <a:buChar char="!"/>
            </a:pPr>
            <a:r>
              <a:rPr lang="fr-FR" sz="1100" i="0" u="none" strike="noStrike" dirty="0">
                <a:effectLst/>
                <a:latin typeface="Times New Roman" panose="02020603050405020304" pitchFamily="18" charset="0"/>
                <a:cs typeface="Times New Roman" panose="02020603050405020304" pitchFamily="18" charset="0"/>
              </a:rPr>
              <a:t>Travailler à partir de mots connus des enfants (mobiliser les mots familiers pour faciliter leur mise en mémoire par les enfants). Le travail ponctuel sur des pseudo-mots permet de comprendre qu’il s’agit de travailler sur les sonorités et non sur le sens des mots.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Points de vigilance</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Expliciter les finalités de l’apprentissage, faire le lien avec la lecture et l’écriture</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Utiliser un lexique précis adapté aux enfants : mot, lettre, syllabe, rime.</a:t>
            </a: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A savoir</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Il est plus facile de travailler sur les syllabes que les phonèmes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Il est plus facile d’entendre une syllabe (ou un son) en début de mot, puis en fin de mot et plus difficile en milieu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Il est plus facile d’entendre une voyelle qu’une consonne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Il est plus facile d’entendre une consonne que l’on peut prolonger (l, v, f, …) qu’une qui explose (t, p, b, …).</a:t>
            </a:r>
          </a:p>
        </p:txBody>
      </p:sp>
      <p:sp>
        <p:nvSpPr>
          <p:cNvPr id="2" name="Rectangle : coins arrondis 1">
            <a:extLst>
              <a:ext uri="{FF2B5EF4-FFF2-40B4-BE49-F238E27FC236}">
                <a16:creationId xmlns:a16="http://schemas.microsoft.com/office/drawing/2014/main" id="{C27A25EA-F5D7-4C3D-AFFC-E22EC079534C}"/>
              </a:ext>
            </a:extLst>
          </p:cNvPr>
          <p:cNvSpPr/>
          <p:nvPr/>
        </p:nvSpPr>
        <p:spPr>
          <a:xfrm>
            <a:off x="125507" y="148856"/>
            <a:ext cx="7017851" cy="572281"/>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9B07427F-E131-4A1A-A596-E004266EC912}"/>
              </a:ext>
            </a:extLst>
          </p:cNvPr>
          <p:cNvSpPr txBox="1"/>
          <p:nvPr/>
        </p:nvSpPr>
        <p:spPr>
          <a:xfrm>
            <a:off x="125508" y="216941"/>
            <a:ext cx="7017849"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Conscience phonologique</a:t>
            </a:r>
          </a:p>
        </p:txBody>
      </p:sp>
      <p:sp>
        <p:nvSpPr>
          <p:cNvPr id="5" name="Rectangle 4">
            <a:extLst>
              <a:ext uri="{FF2B5EF4-FFF2-40B4-BE49-F238E27FC236}">
                <a16:creationId xmlns:a16="http://schemas.microsoft.com/office/drawing/2014/main" id="{34E30502-18A5-48CD-8F59-38300D0059BB}"/>
              </a:ext>
            </a:extLst>
          </p:cNvPr>
          <p:cNvSpPr/>
          <p:nvPr/>
        </p:nvSpPr>
        <p:spPr>
          <a:xfrm>
            <a:off x="147953" y="810487"/>
            <a:ext cx="6995404" cy="5919923"/>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88155BD7-1508-4B40-85E8-311B51ADAD1A}"/>
              </a:ext>
            </a:extLst>
          </p:cNvPr>
          <p:cNvSpPr txBox="1"/>
          <p:nvPr/>
        </p:nvSpPr>
        <p:spPr>
          <a:xfrm>
            <a:off x="7236049" y="152451"/>
            <a:ext cx="4870891" cy="1107996"/>
          </a:xfrm>
          <a:prstGeom prst="rect">
            <a:avLst/>
          </a:prstGeom>
          <a:noFill/>
        </p:spPr>
        <p:txBody>
          <a:bodyPr wrap="square">
            <a:spAutoFit/>
          </a:bodyPr>
          <a:lstStyle/>
          <a:p>
            <a:pPr algn="just">
              <a:defRPr/>
            </a:pPr>
            <a:r>
              <a:rPr lang="fr-FR" sz="1100" b="1" dirty="0">
                <a:latin typeface="Times New Roman" panose="02020603050405020304" pitchFamily="18" charset="0"/>
                <a:cs typeface="Times New Roman" panose="02020603050405020304" pitchFamily="18" charset="0"/>
              </a:rPr>
              <a:t>Quelques repères de ce que l’enfant découvre naturellement (</a:t>
            </a:r>
            <a:r>
              <a:rPr lang="fr-FR" sz="1100" dirty="0">
                <a:latin typeface="Times New Roman" panose="02020603050405020304" pitchFamily="18" charset="0"/>
                <a:cs typeface="Times New Roman" panose="02020603050405020304" pitchFamily="18" charset="0"/>
                <a:hlinkClick r:id="rId4"/>
              </a:rPr>
              <a:t>Eduscol</a:t>
            </a:r>
            <a:r>
              <a:rPr lang="fr-FR" sz="1100" b="1" dirty="0">
                <a:latin typeface="Times New Roman" panose="02020603050405020304" pitchFamily="18" charset="0"/>
                <a:cs typeface="Times New Roman" panose="02020603050405020304" pitchFamily="18" charset="0"/>
              </a:rPr>
              <a:t>)</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defRPr/>
            </a:pPr>
            <a:r>
              <a:rPr lang="fr-FR" sz="1100" dirty="0">
                <a:latin typeface="Times New Roman" panose="02020603050405020304" pitchFamily="18" charset="0"/>
                <a:cs typeface="Times New Roman" panose="02020603050405020304" pitchFamily="18" charset="0"/>
              </a:rPr>
              <a:t>à 3 ou 4 ans, pour l’enfant, l’intuition des rimes est possible, mais le repérage n’est pas conscient ;</a:t>
            </a:r>
          </a:p>
          <a:p>
            <a:pPr marL="171450" indent="-171450" algn="just">
              <a:buFont typeface="Wingdings" panose="05000000000000000000" pitchFamily="2" charset="2"/>
              <a:buChar char="!"/>
              <a:defRPr/>
            </a:pPr>
            <a:r>
              <a:rPr lang="fr-FR" sz="1100" dirty="0">
                <a:latin typeface="Times New Roman" panose="02020603050405020304" pitchFamily="18" charset="0"/>
                <a:cs typeface="Times New Roman" panose="02020603050405020304" pitchFamily="18" charset="0"/>
              </a:rPr>
              <a:t>à 4 ou 5 ans, apparaissent l’identification et la segmentation en syllabes orales ;</a:t>
            </a:r>
          </a:p>
          <a:p>
            <a:pPr marL="171450" indent="-171450" algn="just">
              <a:buFont typeface="Wingdings" panose="05000000000000000000" pitchFamily="2" charset="2"/>
              <a:buChar char="!"/>
              <a:defRPr/>
            </a:pPr>
            <a:r>
              <a:rPr lang="fr-FR" sz="1100" dirty="0">
                <a:latin typeface="Times New Roman" panose="02020603050405020304" pitchFamily="18" charset="0"/>
                <a:cs typeface="Times New Roman" panose="02020603050405020304" pitchFamily="18" charset="0"/>
              </a:rPr>
              <a:t>à 6 ans environ, les premiers signes d’une conscience phonémique apparaissent chez les enfants exposés au contact de l’écrit.</a:t>
            </a:r>
          </a:p>
        </p:txBody>
      </p:sp>
      <p:sp>
        <p:nvSpPr>
          <p:cNvPr id="20" name="ZoneTexte 19">
            <a:extLst>
              <a:ext uri="{FF2B5EF4-FFF2-40B4-BE49-F238E27FC236}">
                <a16:creationId xmlns:a16="http://schemas.microsoft.com/office/drawing/2014/main" id="{96B88C65-5335-428C-AB7E-6ACB9F72DF83}"/>
              </a:ext>
            </a:extLst>
          </p:cNvPr>
          <p:cNvSpPr txBox="1"/>
          <p:nvPr/>
        </p:nvSpPr>
        <p:spPr>
          <a:xfrm>
            <a:off x="7236049" y="5279700"/>
            <a:ext cx="4880948" cy="1446550"/>
          </a:xfrm>
          <a:prstGeom prst="rect">
            <a:avLst/>
          </a:prstGeom>
          <a:noFill/>
        </p:spPr>
        <p:txBody>
          <a:bodyPr wrap="square">
            <a:spAutoFit/>
          </a:bodyPr>
          <a:lstStyle/>
          <a:p>
            <a:pPr algn="just"/>
            <a:r>
              <a:rPr lang="fr-FR" altLang="fr-FR" sz="1100" dirty="0">
                <a:latin typeface="Times New Roman" panose="02020603050405020304" pitchFamily="18" charset="0"/>
                <a:cs typeface="Times New Roman" panose="02020603050405020304" pitchFamily="18" charset="0"/>
              </a:rPr>
              <a:t>Le travail sur les unités de la langue n’est pas à envisager de manière chronologique mais de façon transversale, en prenant en compte les capacités des enfants et en intégrant de façon systématique la variable : sensibilisation / manipulation intentionnelle.</a:t>
            </a:r>
          </a:p>
          <a:p>
            <a:pPr algn="just"/>
            <a:r>
              <a:rPr lang="fr-FR" altLang="fr-FR" sz="1100" dirty="0">
                <a:latin typeface="Times New Roman" panose="02020603050405020304" pitchFamily="18" charset="0"/>
                <a:cs typeface="Times New Roman" panose="02020603050405020304" pitchFamily="18" charset="0"/>
              </a:rPr>
              <a:t>Lorsque l’enfant a acquis cette conscience phonologique, on considèrera le but comme atteint. Mais tout le monde ne l’atteint pas en même temps… (En fin de GS, la conscience phonémique s’arrête au stade de la discrimination. La capacité à segmenter en phonèmes est plus tardive).</a:t>
            </a:r>
          </a:p>
        </p:txBody>
      </p:sp>
      <p:sp>
        <p:nvSpPr>
          <p:cNvPr id="24" name="Rectangle 23">
            <a:extLst>
              <a:ext uri="{FF2B5EF4-FFF2-40B4-BE49-F238E27FC236}">
                <a16:creationId xmlns:a16="http://schemas.microsoft.com/office/drawing/2014/main" id="{AF1B0660-5467-440A-9F4D-686093644566}"/>
              </a:ext>
            </a:extLst>
          </p:cNvPr>
          <p:cNvSpPr/>
          <p:nvPr/>
        </p:nvSpPr>
        <p:spPr>
          <a:xfrm>
            <a:off x="7254078" y="152451"/>
            <a:ext cx="4838686" cy="11055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A23382C1-9911-4C07-AC0C-AC55CDD82EB2}"/>
              </a:ext>
            </a:extLst>
          </p:cNvPr>
          <p:cNvSpPr/>
          <p:nvPr/>
        </p:nvSpPr>
        <p:spPr>
          <a:xfrm>
            <a:off x="7254078" y="5279700"/>
            <a:ext cx="4838686" cy="144655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 coins arrondis 21">
            <a:extLst>
              <a:ext uri="{FF2B5EF4-FFF2-40B4-BE49-F238E27FC236}">
                <a16:creationId xmlns:a16="http://schemas.microsoft.com/office/drawing/2014/main" id="{76F84B87-6E59-417C-8A39-711ACFE22B90}"/>
              </a:ext>
            </a:extLst>
          </p:cNvPr>
          <p:cNvSpPr/>
          <p:nvPr/>
        </p:nvSpPr>
        <p:spPr>
          <a:xfrm>
            <a:off x="9327963" y="3217757"/>
            <a:ext cx="2744066" cy="1033476"/>
          </a:xfrm>
          <a:prstGeom prst="roundRect">
            <a:avLst/>
          </a:prstGeom>
          <a:solidFill>
            <a:srgbClr val="FEDEFC"/>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E8B92806-E122-4A41-873F-82419F259806}"/>
              </a:ext>
            </a:extLst>
          </p:cNvPr>
          <p:cNvSpPr/>
          <p:nvPr/>
        </p:nvSpPr>
        <p:spPr>
          <a:xfrm>
            <a:off x="9320059" y="3221005"/>
            <a:ext cx="2751971" cy="1046440"/>
          </a:xfrm>
          <a:prstGeom prst="rect">
            <a:avLst/>
          </a:prstGeom>
          <a:noFill/>
          <a:ln>
            <a:noFill/>
          </a:ln>
        </p:spPr>
        <p:txBody>
          <a:bodyPr wrap="square" lIns="91440" tIns="45720" rIns="91440" bIns="45720">
            <a:spAutoFit/>
          </a:bodyPr>
          <a:lstStyle/>
          <a:p>
            <a:pPr algn="ctr"/>
            <a:r>
              <a:rPr lang="fr-FR" sz="1600" b="1" cap="none" spc="0" dirty="0">
                <a:ln w="0"/>
                <a:solidFill>
                  <a:schemeClr val="tx1"/>
                </a:solidFill>
              </a:rPr>
              <a:t>La conscience des</a:t>
            </a:r>
          </a:p>
          <a:p>
            <a:pPr algn="ctr"/>
            <a:r>
              <a:rPr lang="fr-FR" sz="1600" b="1" cap="none" spc="0" dirty="0">
                <a:ln w="0"/>
                <a:solidFill>
                  <a:schemeClr val="tx1"/>
                </a:solidFill>
              </a:rPr>
              <a:t>unités-intra-syllabiques</a:t>
            </a:r>
            <a:r>
              <a:rPr lang="fr-FR" sz="1600" b="0" cap="none" spc="0" dirty="0">
                <a:ln w="0"/>
                <a:solidFill>
                  <a:schemeClr val="tx1"/>
                </a:solidFill>
                <a:effectLst>
                  <a:outerShdw blurRad="38100" dist="19050" dir="2700000" algn="tl" rotWithShape="0">
                    <a:schemeClr val="dk1">
                      <a:alpha val="40000"/>
                    </a:schemeClr>
                  </a:outerShdw>
                </a:effectLst>
              </a:rPr>
              <a:t> :</a:t>
            </a:r>
          </a:p>
          <a:p>
            <a:pPr algn="ctr"/>
            <a:endParaRPr lang="fr-FR" sz="200" b="0" cap="none" spc="0" dirty="0">
              <a:ln w="0"/>
              <a:solidFill>
                <a:schemeClr val="tx1"/>
              </a:solidFill>
              <a:effectLst>
                <a:outerShdw blurRad="38100" dist="19050" dir="2700000" algn="tl" rotWithShape="0">
                  <a:schemeClr val="dk1">
                    <a:alpha val="40000"/>
                  </a:schemeClr>
                </a:outerShdw>
              </a:effectLst>
            </a:endParaRPr>
          </a:p>
          <a:p>
            <a:pPr algn="ctr"/>
            <a:r>
              <a:rPr lang="fr-FR" sz="1400" i="1" dirty="0">
                <a:ln w="0"/>
                <a:effectLst>
                  <a:outerShdw blurRad="38100" dist="19050" dir="2700000" algn="tl" rotWithShape="0">
                    <a:schemeClr val="dk1">
                      <a:alpha val="40000"/>
                    </a:schemeClr>
                  </a:outerShdw>
                </a:effectLst>
              </a:rPr>
              <a:t>capacité à segmenter une syllabe en en attaque et en rime.</a:t>
            </a:r>
            <a:endParaRPr lang="fr-FR" sz="1400" b="0" i="1" cap="none" spc="0" dirty="0">
              <a:ln w="0"/>
              <a:solidFill>
                <a:schemeClr val="tx1"/>
              </a:solidFill>
              <a:effectLst>
                <a:outerShdw blurRad="38100" dist="19050" dir="2700000" algn="tl" rotWithShape="0">
                  <a:schemeClr val="dk1">
                    <a:alpha val="40000"/>
                  </a:schemeClr>
                </a:outerShdw>
              </a:effectLst>
            </a:endParaRPr>
          </a:p>
        </p:txBody>
      </p:sp>
      <p:sp>
        <p:nvSpPr>
          <p:cNvPr id="14" name="Flèche : droite 13">
            <a:extLst>
              <a:ext uri="{FF2B5EF4-FFF2-40B4-BE49-F238E27FC236}">
                <a16:creationId xmlns:a16="http://schemas.microsoft.com/office/drawing/2014/main" id="{9AEE315C-353B-4DBB-87DD-2BFF2CBFA324}"/>
              </a:ext>
            </a:extLst>
          </p:cNvPr>
          <p:cNvSpPr/>
          <p:nvPr/>
        </p:nvSpPr>
        <p:spPr>
          <a:xfrm rot="19153201">
            <a:off x="7701391" y="2249157"/>
            <a:ext cx="1766900" cy="244389"/>
          </a:xfrm>
          <a:prstGeom prst="rightArrow">
            <a:avLst/>
          </a:prstGeom>
          <a:solidFill>
            <a:srgbClr val="FEB8F7"/>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Flèche : droite 27">
            <a:extLst>
              <a:ext uri="{FF2B5EF4-FFF2-40B4-BE49-F238E27FC236}">
                <a16:creationId xmlns:a16="http://schemas.microsoft.com/office/drawing/2014/main" id="{0E594CBC-9EB7-4BDD-85F4-2AFC4E6B2953}"/>
              </a:ext>
            </a:extLst>
          </p:cNvPr>
          <p:cNvSpPr/>
          <p:nvPr/>
        </p:nvSpPr>
        <p:spPr>
          <a:xfrm rot="2452740">
            <a:off x="7559536" y="3967761"/>
            <a:ext cx="1951132" cy="256480"/>
          </a:xfrm>
          <a:prstGeom prst="rightArrow">
            <a:avLst/>
          </a:prstGeom>
          <a:solidFill>
            <a:srgbClr val="FEB8F7"/>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Flèche : droite 28">
            <a:extLst>
              <a:ext uri="{FF2B5EF4-FFF2-40B4-BE49-F238E27FC236}">
                <a16:creationId xmlns:a16="http://schemas.microsoft.com/office/drawing/2014/main" id="{DD85004B-6741-4142-99C0-4E0BA4686537}"/>
              </a:ext>
            </a:extLst>
          </p:cNvPr>
          <p:cNvSpPr/>
          <p:nvPr/>
        </p:nvSpPr>
        <p:spPr>
          <a:xfrm rot="19897228">
            <a:off x="7959293" y="2886976"/>
            <a:ext cx="1388714" cy="266784"/>
          </a:xfrm>
          <a:prstGeom prst="rightArrow">
            <a:avLst/>
          </a:prstGeom>
          <a:solidFill>
            <a:srgbClr val="FEB8F7"/>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 coins arrondis 18">
            <a:extLst>
              <a:ext uri="{FF2B5EF4-FFF2-40B4-BE49-F238E27FC236}">
                <a16:creationId xmlns:a16="http://schemas.microsoft.com/office/drawing/2014/main" id="{3AB8AF6C-1429-4FEC-91FB-A6DFAEB60ED8}"/>
              </a:ext>
            </a:extLst>
          </p:cNvPr>
          <p:cNvSpPr/>
          <p:nvPr/>
        </p:nvSpPr>
        <p:spPr>
          <a:xfrm>
            <a:off x="9317529" y="2315537"/>
            <a:ext cx="2744066" cy="803468"/>
          </a:xfrm>
          <a:prstGeom prst="roundRect">
            <a:avLst/>
          </a:prstGeom>
          <a:solidFill>
            <a:srgbClr val="FEDEFC"/>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Flèche : droite 29">
            <a:extLst>
              <a:ext uri="{FF2B5EF4-FFF2-40B4-BE49-F238E27FC236}">
                <a16:creationId xmlns:a16="http://schemas.microsoft.com/office/drawing/2014/main" id="{A0F78D4C-9423-4351-8CCB-18E9E17CF121}"/>
              </a:ext>
            </a:extLst>
          </p:cNvPr>
          <p:cNvSpPr/>
          <p:nvPr/>
        </p:nvSpPr>
        <p:spPr>
          <a:xfrm rot="1309663">
            <a:off x="7916999" y="3335754"/>
            <a:ext cx="1388714" cy="266784"/>
          </a:xfrm>
          <a:prstGeom prst="rightArrow">
            <a:avLst/>
          </a:prstGeom>
          <a:solidFill>
            <a:srgbClr val="FEB8F7"/>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 coins arrondis 3">
            <a:extLst>
              <a:ext uri="{FF2B5EF4-FFF2-40B4-BE49-F238E27FC236}">
                <a16:creationId xmlns:a16="http://schemas.microsoft.com/office/drawing/2014/main" id="{C447D7A6-B6CA-435F-A832-706E6067511E}"/>
              </a:ext>
            </a:extLst>
          </p:cNvPr>
          <p:cNvSpPr/>
          <p:nvPr/>
        </p:nvSpPr>
        <p:spPr>
          <a:xfrm>
            <a:off x="7242790" y="2768563"/>
            <a:ext cx="1605517" cy="941120"/>
          </a:xfrm>
          <a:prstGeom prst="roundRect">
            <a:avLst/>
          </a:prstGeom>
          <a:solidFill>
            <a:srgbClr val="A21E9F"/>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28575">
                <a:solidFill>
                  <a:srgbClr val="A21E9F"/>
                </a:solidFill>
              </a:ln>
              <a:solidFill>
                <a:schemeClr val="bg1"/>
              </a:solidFill>
            </a:endParaRPr>
          </a:p>
        </p:txBody>
      </p:sp>
      <p:sp>
        <p:nvSpPr>
          <p:cNvPr id="21" name="Rectangle 20">
            <a:extLst>
              <a:ext uri="{FF2B5EF4-FFF2-40B4-BE49-F238E27FC236}">
                <a16:creationId xmlns:a16="http://schemas.microsoft.com/office/drawing/2014/main" id="{EBD27B19-1E79-4ADC-97EE-70F238692C03}"/>
              </a:ext>
            </a:extLst>
          </p:cNvPr>
          <p:cNvSpPr/>
          <p:nvPr/>
        </p:nvSpPr>
        <p:spPr>
          <a:xfrm>
            <a:off x="9334332" y="2318786"/>
            <a:ext cx="2727263" cy="800219"/>
          </a:xfrm>
          <a:prstGeom prst="rect">
            <a:avLst/>
          </a:prstGeom>
          <a:noFill/>
          <a:ln>
            <a:noFill/>
          </a:ln>
        </p:spPr>
        <p:txBody>
          <a:bodyPr wrap="square" lIns="91440" tIns="45720" rIns="91440" bIns="45720">
            <a:spAutoFit/>
          </a:bodyPr>
          <a:lstStyle/>
          <a:p>
            <a:pPr algn="ctr"/>
            <a:r>
              <a:rPr lang="fr-FR" sz="1600" b="1" cap="none" spc="0" dirty="0">
                <a:ln w="0"/>
                <a:solidFill>
                  <a:schemeClr val="tx1"/>
                </a:solidFill>
              </a:rPr>
              <a:t>La conscience syllabique</a:t>
            </a:r>
            <a:r>
              <a:rPr lang="fr-FR" sz="1600" b="0" cap="none" spc="0" dirty="0">
                <a:ln w="0"/>
                <a:solidFill>
                  <a:schemeClr val="tx1"/>
                </a:solidFill>
                <a:effectLst>
                  <a:outerShdw blurRad="38100" dist="19050" dir="2700000" algn="tl" rotWithShape="0">
                    <a:schemeClr val="dk1">
                      <a:alpha val="40000"/>
                    </a:schemeClr>
                  </a:outerShdw>
                </a:effectLst>
              </a:rPr>
              <a:t> :</a:t>
            </a:r>
          </a:p>
          <a:p>
            <a:pPr algn="ctr"/>
            <a:endParaRPr lang="fr-FR" sz="200" b="0" cap="none" spc="0" dirty="0">
              <a:ln w="0"/>
              <a:solidFill>
                <a:schemeClr val="tx1"/>
              </a:solidFill>
              <a:effectLst>
                <a:outerShdw blurRad="38100" dist="19050" dir="2700000" algn="tl" rotWithShape="0">
                  <a:schemeClr val="dk1">
                    <a:alpha val="40000"/>
                  </a:schemeClr>
                </a:outerShdw>
              </a:effectLst>
            </a:endParaRPr>
          </a:p>
          <a:p>
            <a:pPr algn="ctr"/>
            <a:r>
              <a:rPr lang="fr-FR" sz="1400" i="1" dirty="0">
                <a:ln w="0"/>
                <a:effectLst>
                  <a:outerShdw blurRad="38100" dist="19050" dir="2700000" algn="tl" rotWithShape="0">
                    <a:schemeClr val="dk1">
                      <a:alpha val="40000"/>
                    </a:schemeClr>
                  </a:outerShdw>
                </a:effectLst>
              </a:rPr>
              <a:t>capacité à segmenter un mot en syllabes.</a:t>
            </a:r>
            <a:endParaRPr lang="fr-FR" sz="1400" b="0" i="1"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09B39A06-BBC1-44FE-BA0B-A91B71CCEA96}"/>
              </a:ext>
            </a:extLst>
          </p:cNvPr>
          <p:cNvSpPr/>
          <p:nvPr/>
        </p:nvSpPr>
        <p:spPr>
          <a:xfrm>
            <a:off x="7118984" y="2788842"/>
            <a:ext cx="1864406" cy="923330"/>
          </a:xfrm>
          <a:prstGeom prst="rect">
            <a:avLst/>
          </a:prstGeom>
          <a:noFill/>
        </p:spPr>
        <p:txBody>
          <a:bodyPr wrap="square" lIns="91440" tIns="45720" rIns="91440" bIns="45720">
            <a:spAutoFit/>
          </a:bodyPr>
          <a:lstStyle/>
          <a:p>
            <a:pPr algn="ctr"/>
            <a:r>
              <a:rPr lang="fr-FR" sz="20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rPr>
              <a:t>La conscience</a:t>
            </a:r>
          </a:p>
          <a:p>
            <a:pPr algn="ctr"/>
            <a:r>
              <a:rPr lang="fr-FR" sz="20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phonologique</a:t>
            </a:r>
          </a:p>
          <a:p>
            <a:pPr algn="ctr"/>
            <a:r>
              <a:rPr lang="fr-FR" sz="14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rPr>
              <a:t>(D. </a:t>
            </a:r>
            <a:r>
              <a:rPr lang="fr-FR" sz="1400" b="1" cap="none" spc="0" dirty="0" err="1">
                <a:ln w="10160">
                  <a:solidFill>
                    <a:schemeClr val="accent5"/>
                  </a:solidFill>
                  <a:prstDash val="solid"/>
                </a:ln>
                <a:solidFill>
                  <a:schemeClr val="bg1"/>
                </a:solidFill>
                <a:effectLst>
                  <a:outerShdw blurRad="38100" dist="22860" dir="5400000" algn="tl" rotWithShape="0">
                    <a:srgbClr val="000000">
                      <a:alpha val="30000"/>
                    </a:srgbClr>
                  </a:outerShdw>
                </a:effectLst>
              </a:rPr>
              <a:t>Quilan</a:t>
            </a:r>
            <a:r>
              <a:rPr lang="fr-FR" sz="1400" b="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rPr>
              <a:t>)</a:t>
            </a:r>
          </a:p>
        </p:txBody>
      </p:sp>
      <p:sp>
        <p:nvSpPr>
          <p:cNvPr id="25" name="Rectangle : coins arrondis 24">
            <a:extLst>
              <a:ext uri="{FF2B5EF4-FFF2-40B4-BE49-F238E27FC236}">
                <a16:creationId xmlns:a16="http://schemas.microsoft.com/office/drawing/2014/main" id="{59FF8A9B-BA84-4EDF-A161-78DBCD39ADF3}"/>
              </a:ext>
            </a:extLst>
          </p:cNvPr>
          <p:cNvSpPr/>
          <p:nvPr/>
        </p:nvSpPr>
        <p:spPr>
          <a:xfrm>
            <a:off x="9339847" y="4354768"/>
            <a:ext cx="2744066" cy="803467"/>
          </a:xfrm>
          <a:prstGeom prst="roundRect">
            <a:avLst/>
          </a:prstGeom>
          <a:solidFill>
            <a:srgbClr val="FEDEFC"/>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a16="http://schemas.microsoft.com/office/drawing/2014/main" id="{1C0CF0B3-F732-405A-BE5F-0CDF0D7FA127}"/>
              </a:ext>
            </a:extLst>
          </p:cNvPr>
          <p:cNvSpPr/>
          <p:nvPr/>
        </p:nvSpPr>
        <p:spPr>
          <a:xfrm>
            <a:off x="9339847" y="1356916"/>
            <a:ext cx="2744066" cy="859403"/>
          </a:xfrm>
          <a:prstGeom prst="roundRect">
            <a:avLst/>
          </a:prstGeom>
          <a:solidFill>
            <a:srgbClr val="FEDEFC"/>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8E7B0056-6F61-4D25-A3F7-4587FEFDA673}"/>
              </a:ext>
            </a:extLst>
          </p:cNvPr>
          <p:cNvSpPr/>
          <p:nvPr/>
        </p:nvSpPr>
        <p:spPr>
          <a:xfrm>
            <a:off x="9356650" y="4358016"/>
            <a:ext cx="2727263" cy="800219"/>
          </a:xfrm>
          <a:prstGeom prst="rect">
            <a:avLst/>
          </a:prstGeom>
          <a:noFill/>
          <a:ln>
            <a:noFill/>
          </a:ln>
        </p:spPr>
        <p:txBody>
          <a:bodyPr wrap="square" lIns="91440" tIns="45720" rIns="91440" bIns="45720">
            <a:spAutoFit/>
          </a:bodyPr>
          <a:lstStyle/>
          <a:p>
            <a:pPr algn="ctr"/>
            <a:r>
              <a:rPr lang="fr-FR" sz="1600" b="1" cap="none" spc="0" dirty="0">
                <a:ln w="0"/>
                <a:solidFill>
                  <a:schemeClr val="tx1"/>
                </a:solidFill>
              </a:rPr>
              <a:t>La conscience phonémique</a:t>
            </a:r>
            <a:r>
              <a:rPr lang="fr-FR" sz="1600" b="0" cap="none" spc="0" dirty="0">
                <a:ln w="0"/>
                <a:solidFill>
                  <a:schemeClr val="tx1"/>
                </a:solidFill>
                <a:effectLst>
                  <a:outerShdw blurRad="38100" dist="19050" dir="2700000" algn="tl" rotWithShape="0">
                    <a:schemeClr val="dk1">
                      <a:alpha val="40000"/>
                    </a:schemeClr>
                  </a:outerShdw>
                </a:effectLst>
              </a:rPr>
              <a:t> :</a:t>
            </a:r>
          </a:p>
          <a:p>
            <a:pPr algn="ctr"/>
            <a:endParaRPr lang="fr-FR" sz="200" b="0" cap="none" spc="0" dirty="0">
              <a:ln w="0"/>
              <a:solidFill>
                <a:schemeClr val="tx1"/>
              </a:solidFill>
              <a:effectLst>
                <a:outerShdw blurRad="38100" dist="19050" dir="2700000" algn="tl" rotWithShape="0">
                  <a:schemeClr val="dk1">
                    <a:alpha val="40000"/>
                  </a:schemeClr>
                </a:outerShdw>
              </a:effectLst>
            </a:endParaRPr>
          </a:p>
          <a:p>
            <a:pPr algn="ctr"/>
            <a:r>
              <a:rPr lang="fr-FR" sz="1400" i="1" dirty="0">
                <a:ln w="0"/>
                <a:effectLst>
                  <a:outerShdw blurRad="38100" dist="19050" dir="2700000" algn="tl" rotWithShape="0">
                    <a:schemeClr val="dk1">
                      <a:alpha val="40000"/>
                    </a:schemeClr>
                  </a:outerShdw>
                </a:effectLst>
              </a:rPr>
              <a:t>capacité à segmenter une syllabe ou un mot en phonèmes.</a:t>
            </a:r>
            <a:endParaRPr lang="fr-FR" sz="1400" b="0" i="1"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082D54AB-3219-4A12-B150-A4300FF507AB}"/>
              </a:ext>
            </a:extLst>
          </p:cNvPr>
          <p:cNvSpPr/>
          <p:nvPr/>
        </p:nvSpPr>
        <p:spPr>
          <a:xfrm>
            <a:off x="9356650" y="1360164"/>
            <a:ext cx="2727263" cy="800219"/>
          </a:xfrm>
          <a:prstGeom prst="rect">
            <a:avLst/>
          </a:prstGeom>
          <a:noFill/>
        </p:spPr>
        <p:txBody>
          <a:bodyPr wrap="square" lIns="91440" tIns="45720" rIns="91440" bIns="45720">
            <a:spAutoFit/>
          </a:bodyPr>
          <a:lstStyle/>
          <a:p>
            <a:pPr algn="ctr"/>
            <a:r>
              <a:rPr lang="fr-FR" sz="1600" b="1" cap="none" spc="0" dirty="0">
                <a:ln w="0"/>
                <a:solidFill>
                  <a:schemeClr val="tx1"/>
                </a:solidFill>
              </a:rPr>
              <a:t>La conscience lexicale</a:t>
            </a:r>
            <a:r>
              <a:rPr lang="fr-FR" sz="1600" b="0" cap="none" spc="0" dirty="0">
                <a:ln w="0"/>
                <a:solidFill>
                  <a:schemeClr val="tx1"/>
                </a:solidFill>
                <a:effectLst>
                  <a:outerShdw blurRad="38100" dist="19050" dir="2700000" algn="tl" rotWithShape="0">
                    <a:schemeClr val="dk1">
                      <a:alpha val="40000"/>
                    </a:schemeClr>
                  </a:outerShdw>
                </a:effectLst>
              </a:rPr>
              <a:t> :</a:t>
            </a:r>
          </a:p>
          <a:p>
            <a:pPr algn="ctr"/>
            <a:endParaRPr lang="fr-FR" sz="200" b="0" cap="none" spc="0" dirty="0">
              <a:ln w="0"/>
              <a:solidFill>
                <a:schemeClr val="tx1"/>
              </a:solidFill>
              <a:effectLst>
                <a:outerShdw blurRad="38100" dist="19050" dir="2700000" algn="tl" rotWithShape="0">
                  <a:schemeClr val="dk1">
                    <a:alpha val="40000"/>
                  </a:schemeClr>
                </a:outerShdw>
              </a:effectLst>
            </a:endParaRPr>
          </a:p>
          <a:p>
            <a:pPr algn="ctr"/>
            <a:r>
              <a:rPr lang="fr-FR" sz="1400" i="1" dirty="0">
                <a:ln w="0"/>
                <a:effectLst>
                  <a:outerShdw blurRad="38100" dist="19050" dir="2700000" algn="tl" rotWithShape="0">
                    <a:schemeClr val="dk1">
                      <a:alpha val="40000"/>
                    </a:schemeClr>
                  </a:outerShdw>
                </a:effectLst>
              </a:rPr>
              <a:t>capacité à isoler un mot dans un énoncé et à en comprendre le sens.</a:t>
            </a:r>
            <a:endParaRPr lang="fr-FR" sz="1400" b="0" i="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56179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C27A25EA-F5D7-4C3D-AFFC-E22EC079534C}"/>
              </a:ext>
            </a:extLst>
          </p:cNvPr>
          <p:cNvSpPr/>
          <p:nvPr/>
        </p:nvSpPr>
        <p:spPr>
          <a:xfrm>
            <a:off x="125508" y="148856"/>
            <a:ext cx="5644356" cy="659219"/>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9B07427F-E131-4A1A-A596-E004266EC912}"/>
              </a:ext>
            </a:extLst>
          </p:cNvPr>
          <p:cNvSpPr txBox="1"/>
          <p:nvPr/>
        </p:nvSpPr>
        <p:spPr>
          <a:xfrm>
            <a:off x="125508" y="259472"/>
            <a:ext cx="5644356"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Conscience phonologique : mise en œuvre dans les classes</a:t>
            </a:r>
          </a:p>
        </p:txBody>
      </p:sp>
      <p:sp>
        <p:nvSpPr>
          <p:cNvPr id="23" name="Rectangle 22">
            <a:extLst>
              <a:ext uri="{FF2B5EF4-FFF2-40B4-BE49-F238E27FC236}">
                <a16:creationId xmlns:a16="http://schemas.microsoft.com/office/drawing/2014/main" id="{01DF3F7D-0FE9-440B-A61F-2130390C4B1C}"/>
              </a:ext>
            </a:extLst>
          </p:cNvPr>
          <p:cNvSpPr/>
          <p:nvPr/>
        </p:nvSpPr>
        <p:spPr>
          <a:xfrm>
            <a:off x="5869131" y="3063506"/>
            <a:ext cx="6211459" cy="153448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a:extLst>
              <a:ext uri="{FF2B5EF4-FFF2-40B4-BE49-F238E27FC236}">
                <a16:creationId xmlns:a16="http://schemas.microsoft.com/office/drawing/2014/main" id="{EB376E1C-FDB3-4774-9D7A-419745D2EACA}"/>
              </a:ext>
            </a:extLst>
          </p:cNvPr>
          <p:cNvSpPr txBox="1"/>
          <p:nvPr/>
        </p:nvSpPr>
        <p:spPr>
          <a:xfrm>
            <a:off x="5892377" y="123324"/>
            <a:ext cx="4909329" cy="2385268"/>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Développer la conscience syllabique (fin PS/MS/GS)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Etapes sur le cycle</a:t>
            </a:r>
          </a:p>
          <a:p>
            <a:pPr algn="just"/>
            <a:r>
              <a:rPr lang="fr-FR" sz="1100" dirty="0">
                <a:latin typeface="Times New Roman" panose="02020603050405020304" pitchFamily="18" charset="0"/>
                <a:cs typeface="Times New Roman" panose="02020603050405020304" pitchFamily="18" charset="0"/>
              </a:rPr>
              <a:t>Frapper, scander, isoler, identifier, manipuler les syllabes orales (fusionner, doubler, inverser, supprimer, associer).</a:t>
            </a:r>
          </a:p>
          <a:p>
            <a:pPr algn="just"/>
            <a:r>
              <a:rPr lang="fr-FR" sz="1100" dirty="0">
                <a:latin typeface="Times New Roman" panose="02020603050405020304" pitchFamily="18" charset="0"/>
                <a:cs typeface="Times New Roman" panose="02020603050405020304" pitchFamily="18" charset="0"/>
              </a:rPr>
              <a:t>Illustration de</a:t>
            </a:r>
            <a:r>
              <a:rPr lang="fr-FR" sz="1100" dirty="0">
                <a:solidFill>
                  <a:srgbClr val="FF0000"/>
                </a:solidFill>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rPr>
              <a:t>jeux à proposer en vidéo : </a:t>
            </a:r>
            <a:r>
              <a:rPr lang="fr-FR" sz="1100" dirty="0">
                <a:latin typeface="Times New Roman" panose="02020603050405020304" pitchFamily="18" charset="0"/>
                <a:cs typeface="Times New Roman" panose="02020603050405020304" pitchFamily="18" charset="0"/>
                <a:hlinkClick r:id="rId2"/>
              </a:rPr>
              <a:t>Jeu de la sorcière 1</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3"/>
              </a:rPr>
              <a:t>Jeu de la sorcière 2</a:t>
            </a:r>
            <a:r>
              <a:rPr lang="fr-FR" sz="1100" dirty="0">
                <a:latin typeface="Times New Roman" panose="02020603050405020304" pitchFamily="18" charset="0"/>
                <a:cs typeface="Times New Roman" panose="02020603050405020304" pitchFamily="18" charset="0"/>
              </a:rPr>
              <a:t> (réalisés par C. Galante, PEMF aux Mureaux).</a:t>
            </a:r>
          </a:p>
          <a:p>
            <a:pPr algn="just"/>
            <a:r>
              <a:rPr lang="fr-FR" sz="1100" dirty="0">
                <a:latin typeface="Times New Roman" panose="02020603050405020304" pitchFamily="18" charset="0"/>
                <a:cs typeface="Times New Roman" panose="02020603050405020304" pitchFamily="18" charset="0"/>
                <a:hlinkClick r:id="rId4"/>
              </a:rPr>
              <a:t>Méli-Mélo de mots</a:t>
            </a:r>
            <a:r>
              <a:rPr lang="fr-FR" sz="1100" dirty="0">
                <a:latin typeface="Times New Roman" panose="02020603050405020304" pitchFamily="18" charset="0"/>
                <a:cs typeface="Times New Roman" panose="02020603050405020304" pitchFamily="18" charset="0"/>
              </a:rPr>
              <a:t> : un album pour se détacher du sens des mots (rébus).</a:t>
            </a: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Exemples en classe</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5"/>
              </a:rPr>
              <a:t>Scander et dénombrer </a:t>
            </a:r>
            <a:r>
              <a:rPr lang="fr-FR" sz="1100" dirty="0">
                <a:latin typeface="Times New Roman" panose="02020603050405020304" pitchFamily="18" charset="0"/>
                <a:cs typeface="Times New Roman" panose="02020603050405020304" pitchFamily="18" charset="0"/>
              </a:rPr>
              <a:t>(Vigilance : biberon =&gt; dans le sur : 3 syllabes orales, chez nous : 2 syllabes orales), </a:t>
            </a:r>
            <a:r>
              <a:rPr lang="fr-FR" sz="1100" dirty="0">
                <a:latin typeface="Times New Roman" panose="02020603050405020304" pitchFamily="18" charset="0"/>
                <a:cs typeface="Times New Roman" panose="02020603050405020304" pitchFamily="18" charset="0"/>
                <a:hlinkClick r:id="rId6"/>
              </a:rPr>
              <a:t>Ajouter une syllabe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7"/>
              </a:rPr>
              <a:t>Supprimer une syllabe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8"/>
              </a:rPr>
              <a:t>Nommer une syllabe localisée (jeu du voleur de syllabes </a:t>
            </a:r>
            <a:r>
              <a:rPr lang="fr-FR" sz="1100" dirty="0">
                <a:latin typeface="Times New Roman" panose="02020603050405020304" pitchFamily="18" charset="0"/>
                <a:cs typeface="Times New Roman" panose="02020603050405020304" pitchFamily="18" charset="0"/>
              </a:rPr>
              <a:t>de </a:t>
            </a:r>
            <a:r>
              <a:rPr lang="fr-FR" sz="1100" dirty="0" err="1">
                <a:latin typeface="Times New Roman" panose="02020603050405020304" pitchFamily="18" charset="0"/>
                <a:cs typeface="Times New Roman" panose="02020603050405020304" pitchFamily="18" charset="0"/>
              </a:rPr>
              <a:t>Blog’Atine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9"/>
              </a:rPr>
              <a:t>Localiser une syllabe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10"/>
              </a:rPr>
              <a:t>Localiser une syllabe suivi d’une analyse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11"/>
              </a:rPr>
              <a:t>Inverser deux syllabes</a:t>
            </a:r>
            <a:r>
              <a:rPr lang="fr-FR" sz="1100" dirty="0">
                <a:latin typeface="Times New Roman" panose="02020603050405020304" pitchFamily="18" charset="0"/>
                <a:cs typeface="Times New Roman" panose="02020603050405020304" pitchFamily="18" charset="0"/>
              </a:rPr>
              <a:t>, …</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2"/>
              </a:rPr>
              <a:t>Conscience phonologique en GS</a:t>
            </a:r>
            <a:endParaRPr lang="fr-FR" sz="1100" dirty="0">
              <a:latin typeface="Times New Roman" panose="02020603050405020304" pitchFamily="18" charset="0"/>
              <a:cs typeface="Times New Roman" panose="02020603050405020304" pitchFamily="18" charset="0"/>
            </a:endParaRPr>
          </a:p>
          <a:p>
            <a:pPr algn="just"/>
            <a:endParaRPr lang="fr-FR" sz="200" b="1" dirty="0">
              <a:latin typeface="Times New Roman" panose="02020603050405020304" pitchFamily="18" charset="0"/>
              <a:cs typeface="Times New Roman" panose="02020603050405020304" pitchFamily="18" charset="0"/>
            </a:endParaRPr>
          </a:p>
        </p:txBody>
      </p:sp>
      <p:sp>
        <p:nvSpPr>
          <p:cNvPr id="35" name="ZoneTexte 34">
            <a:extLst>
              <a:ext uri="{FF2B5EF4-FFF2-40B4-BE49-F238E27FC236}">
                <a16:creationId xmlns:a16="http://schemas.microsoft.com/office/drawing/2014/main" id="{D3A419F2-421A-41CF-A0CE-920360B0CCA8}"/>
              </a:ext>
            </a:extLst>
          </p:cNvPr>
          <p:cNvSpPr txBox="1"/>
          <p:nvPr/>
        </p:nvSpPr>
        <p:spPr>
          <a:xfrm>
            <a:off x="6943345" y="3063506"/>
            <a:ext cx="5137246" cy="1508105"/>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Sensibiliser aux attaques (début de mots) et aux rimes (PS/MS/GS)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Etapes sur le cycle</a:t>
            </a:r>
          </a:p>
          <a:p>
            <a:pPr algn="just"/>
            <a:r>
              <a:rPr lang="fr-FR" sz="1100" dirty="0">
                <a:latin typeface="Times New Roman" panose="02020603050405020304" pitchFamily="18" charset="0"/>
                <a:cs typeface="Times New Roman" panose="02020603050405020304" pitchFamily="18" charset="0"/>
              </a:rPr>
              <a:t>Sensibiliser à l’écoute des rimes. Ecouter et dire des formulettes qui riment. Identifier des mots qui riment. Trier des mots qui commencent / qui finissent pareil, jeux de mémo (prendre des images dont les mots commencent par la même syllabe).</a:t>
            </a:r>
          </a:p>
          <a:p>
            <a:pPr algn="just"/>
            <a:r>
              <a:rPr lang="fr-FR" sz="1100" dirty="0">
                <a:latin typeface="Times New Roman" panose="02020603050405020304" pitchFamily="18" charset="0"/>
                <a:cs typeface="Times New Roman" panose="02020603050405020304" pitchFamily="18" charset="0"/>
              </a:rPr>
              <a:t>Jeu à imprimer sur les rimes : </a:t>
            </a:r>
            <a:r>
              <a:rPr lang="fr-FR" sz="1100" dirty="0">
                <a:latin typeface="Times New Roman" panose="02020603050405020304" pitchFamily="18" charset="0"/>
                <a:cs typeface="Times New Roman" panose="02020603050405020304" pitchFamily="18" charset="0"/>
                <a:hlinkClick r:id="rId13"/>
              </a:rPr>
              <a:t>Classe de Laurène</a:t>
            </a:r>
            <a:endParaRPr lang="fr-FR" sz="1100" dirty="0">
              <a:latin typeface="Times New Roman" panose="02020603050405020304" pitchFamily="18" charset="0"/>
              <a:cs typeface="Times New Roman" panose="02020603050405020304" pitchFamily="18" charset="0"/>
            </a:endParaRP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Exemples en classe</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14"/>
              </a:rPr>
              <a:t>Comparer, trier les mots (attaque) / jouer avec les syllabes finales</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15"/>
              </a:rPr>
              <a:t>Trier par rimes</a:t>
            </a:r>
            <a:endParaRPr lang="fr-FR" sz="700" dirty="0">
              <a:solidFill>
                <a:srgbClr val="FF0000"/>
              </a:solidFill>
              <a:latin typeface="Times New Roman" panose="02020603050405020304" pitchFamily="18" charset="0"/>
              <a:cs typeface="Times New Roman" panose="02020603050405020304" pitchFamily="18" charset="0"/>
            </a:endParaRPr>
          </a:p>
        </p:txBody>
      </p:sp>
      <p:sp>
        <p:nvSpPr>
          <p:cNvPr id="37" name="ZoneTexte 36">
            <a:extLst>
              <a:ext uri="{FF2B5EF4-FFF2-40B4-BE49-F238E27FC236}">
                <a16:creationId xmlns:a16="http://schemas.microsoft.com/office/drawing/2014/main" id="{4F10626A-15EB-40F3-ABEA-41F00621C5E1}"/>
              </a:ext>
            </a:extLst>
          </p:cNvPr>
          <p:cNvSpPr txBox="1"/>
          <p:nvPr/>
        </p:nvSpPr>
        <p:spPr>
          <a:xfrm>
            <a:off x="5886024" y="4638926"/>
            <a:ext cx="6194566" cy="1169551"/>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Ecouter, discriminer, manipuler des phonèmes (PS/MS/GS)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Etapes sur le cycle</a:t>
            </a:r>
          </a:p>
          <a:p>
            <a:pPr algn="just"/>
            <a:r>
              <a:rPr lang="fr-FR" sz="1100" dirty="0">
                <a:latin typeface="Times New Roman" panose="02020603050405020304" pitchFamily="18" charset="0"/>
                <a:cs typeface="Times New Roman" panose="02020603050405020304" pitchFamily="18" charset="0"/>
              </a:rPr>
              <a:t>Sensibiliser à l’écoute des phonèmes. Percevoir et discriminer des phonèmes. Ecouter et dire des formulettes qui riment. Substituer des phonèmes. Isoler-Identifier des phonèmes (jeu sur la devinette de mots à partir de la </a:t>
            </a:r>
            <a:r>
              <a:rPr lang="fr-FR" sz="1100" dirty="0" err="1">
                <a:latin typeface="Times New Roman" panose="02020603050405020304" pitchFamily="18" charset="0"/>
                <a:cs typeface="Times New Roman" panose="02020603050405020304" pitchFamily="18" charset="0"/>
              </a:rPr>
              <a:t>phonémisation</a:t>
            </a:r>
            <a:r>
              <a:rPr lang="fr-FR" sz="1100" dirty="0">
                <a:latin typeface="Times New Roman" panose="02020603050405020304" pitchFamily="18" charset="0"/>
                <a:cs typeface="Times New Roman" panose="02020603050405020304" pitchFamily="18" charset="0"/>
              </a:rPr>
              <a:t>). Fusionner des phonèmes . Ajouter-Supprimer des phonèmes. </a:t>
            </a:r>
          </a:p>
          <a:p>
            <a:pPr algn="just"/>
            <a:endParaRPr lang="fr-FR" sz="200" dirty="0">
              <a:latin typeface="Times New Roman" panose="02020603050405020304" pitchFamily="18" charset="0"/>
              <a:cs typeface="Times New Roman" panose="02020603050405020304" pitchFamily="18" charset="0"/>
            </a:endParaRPr>
          </a:p>
          <a:p>
            <a:pPr algn="just"/>
            <a:endParaRPr lang="fr-FR" sz="1100" dirty="0">
              <a:latin typeface="Times New Roman" panose="02020603050405020304" pitchFamily="18" charset="0"/>
              <a:cs typeface="Times New Roman" panose="02020603050405020304" pitchFamily="18" charset="0"/>
            </a:endParaRPr>
          </a:p>
        </p:txBody>
      </p:sp>
      <p:pic>
        <p:nvPicPr>
          <p:cNvPr id="1026" name="Picture 2" descr="L'écoute de bruits et de sons pour l'éveil à la conscience phonologique - Maternelle/ASH">
            <a:hlinkClick r:id="rId16"/>
            <a:extLst>
              <a:ext uri="{FF2B5EF4-FFF2-40B4-BE49-F238E27FC236}">
                <a16:creationId xmlns:a16="http://schemas.microsoft.com/office/drawing/2014/main" id="{FE3107EC-86CB-4709-B3B1-3FEE25F277F6}"/>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671327" y="934991"/>
            <a:ext cx="1016252" cy="13144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yllabozoo GS/CP de André Ouzoulias - Livre - Decitre">
            <a:hlinkClick r:id="rId18"/>
            <a:extLst>
              <a:ext uri="{FF2B5EF4-FFF2-40B4-BE49-F238E27FC236}">
                <a16:creationId xmlns:a16="http://schemas.microsoft.com/office/drawing/2014/main" id="{ABBD6585-B13D-4CBE-B2DB-B25E361C6F18}"/>
              </a:ext>
            </a:extLst>
          </p:cNvPr>
          <p:cNvPicPr>
            <a:picLocks noChangeAspect="1" noChangeArrowheads="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10924219" y="1761773"/>
            <a:ext cx="1057844" cy="821385"/>
          </a:xfrm>
          <a:prstGeom prst="rect">
            <a:avLst/>
          </a:prstGeom>
          <a:noFill/>
          <a:extLst>
            <a:ext uri="{909E8E84-426E-40DD-AFC4-6F175D3DCCD1}">
              <a14:hiddenFill xmlns:a14="http://schemas.microsoft.com/office/drawing/2010/main">
                <a:solidFill>
                  <a:srgbClr val="FFFFFF"/>
                </a:solidFill>
              </a14:hiddenFill>
            </a:ext>
          </a:extLst>
        </p:spPr>
      </p:pic>
      <p:pic>
        <p:nvPicPr>
          <p:cNvPr id="12" name="Image 11">
            <a:hlinkClick r:id="rId20"/>
            <a:extLst>
              <a:ext uri="{FF2B5EF4-FFF2-40B4-BE49-F238E27FC236}">
                <a16:creationId xmlns:a16="http://schemas.microsoft.com/office/drawing/2014/main" id="{B16F494A-AC7C-45F6-AA1E-FE4478791F64}"/>
              </a:ext>
            </a:extLst>
          </p:cNvPr>
          <p:cNvPicPr>
            <a:picLocks noChangeAspect="1"/>
          </p:cNvPicPr>
          <p:nvPr/>
        </p:nvPicPr>
        <p:blipFill rotWithShape="1">
          <a:blip r:embed="rId21" cstate="screen">
            <a:extLst>
              <a:ext uri="{28A0092B-C50C-407E-A947-70E740481C1C}">
                <a14:useLocalDpi xmlns:a14="http://schemas.microsoft.com/office/drawing/2010/main"/>
              </a:ext>
            </a:extLst>
          </a:blip>
          <a:srcRect/>
          <a:stretch/>
        </p:blipFill>
        <p:spPr>
          <a:xfrm>
            <a:off x="4037035" y="2552414"/>
            <a:ext cx="1650543" cy="883123"/>
          </a:xfrm>
          <a:prstGeom prst="rect">
            <a:avLst/>
          </a:prstGeom>
        </p:spPr>
      </p:pic>
      <p:pic>
        <p:nvPicPr>
          <p:cNvPr id="4" name="Picture 2" descr="30 phonèmes en 30 chansons (+ ressources numériques)">
            <a:hlinkClick r:id="rId22"/>
            <a:extLst>
              <a:ext uri="{FF2B5EF4-FFF2-40B4-BE49-F238E27FC236}">
                <a16:creationId xmlns:a16="http://schemas.microsoft.com/office/drawing/2014/main" id="{9C55AFB6-BD82-4888-AE65-7A1024B81B2A}"/>
              </a:ext>
            </a:extLst>
          </p:cNvPr>
          <p:cNvPicPr>
            <a:picLocks noChangeAspect="1" noChangeArrowheads="1"/>
          </p:cNvPicPr>
          <p:nvPr/>
        </p:nvPicPr>
        <p:blipFill>
          <a:blip r:embed="rId23" cstate="screen">
            <a:extLst>
              <a:ext uri="{28A0092B-C50C-407E-A947-70E740481C1C}">
                <a14:useLocalDpi xmlns:a14="http://schemas.microsoft.com/office/drawing/2010/main"/>
              </a:ext>
            </a:extLst>
          </a:blip>
          <a:srcRect/>
          <a:stretch>
            <a:fillRect/>
          </a:stretch>
        </p:blipFill>
        <p:spPr bwMode="auto">
          <a:xfrm>
            <a:off x="10816116" y="5575882"/>
            <a:ext cx="717922" cy="102628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a:extLst>
              <a:ext uri="{FF2B5EF4-FFF2-40B4-BE49-F238E27FC236}">
                <a16:creationId xmlns:a16="http://schemas.microsoft.com/office/drawing/2014/main" id="{A4A6E6D7-9538-42D4-91F8-4DE3B3CA4448}"/>
              </a:ext>
            </a:extLst>
          </p:cNvPr>
          <p:cNvSpPr/>
          <p:nvPr/>
        </p:nvSpPr>
        <p:spPr>
          <a:xfrm>
            <a:off x="5869714" y="4666696"/>
            <a:ext cx="6196778" cy="20978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2B155E23-922E-4207-8E15-8FA1A0D505EA}"/>
              </a:ext>
            </a:extLst>
          </p:cNvPr>
          <p:cNvSpPr/>
          <p:nvPr/>
        </p:nvSpPr>
        <p:spPr>
          <a:xfrm>
            <a:off x="5869133" y="148857"/>
            <a:ext cx="6211458" cy="285248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A76A4BEA-B1DC-49E4-99EB-27678F49F66B}"/>
              </a:ext>
            </a:extLst>
          </p:cNvPr>
          <p:cNvSpPr/>
          <p:nvPr/>
        </p:nvSpPr>
        <p:spPr>
          <a:xfrm>
            <a:off x="125508" y="899026"/>
            <a:ext cx="5639867" cy="3845289"/>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D7C2C276-B195-4A45-A79F-A855A5BB122D}"/>
              </a:ext>
            </a:extLst>
          </p:cNvPr>
          <p:cNvSpPr txBox="1"/>
          <p:nvPr/>
        </p:nvSpPr>
        <p:spPr>
          <a:xfrm>
            <a:off x="147079" y="869672"/>
            <a:ext cx="4524247" cy="1308050"/>
          </a:xfrm>
          <a:prstGeom prst="rect">
            <a:avLst/>
          </a:prstGeom>
          <a:noFill/>
        </p:spPr>
        <p:txBody>
          <a:bodyPr wrap="square">
            <a:spAutoFit/>
          </a:bodyPr>
          <a:lstStyle/>
          <a:p>
            <a:pPr algn="just">
              <a:spcBef>
                <a:spcPct val="0"/>
              </a:spcBef>
              <a:defRPr/>
            </a:pPr>
            <a:r>
              <a:rPr lang="fr-FR" sz="1100" b="1" dirty="0">
                <a:latin typeface="Times New Roman" panose="02020603050405020304" pitchFamily="18" charset="0"/>
                <a:cs typeface="Times New Roman" panose="02020603050405020304" pitchFamily="18" charset="0"/>
              </a:rPr>
              <a:t>A noter</a:t>
            </a:r>
          </a:p>
          <a:p>
            <a:pPr algn="just" eaLnBrk="1" hangingPunct="1">
              <a:spcBef>
                <a:spcPct val="0"/>
              </a:spcBef>
              <a:defRPr/>
            </a:pPr>
            <a:r>
              <a:rPr lang="fr-FR" sz="1100" dirty="0">
                <a:latin typeface="Times New Roman" panose="02020603050405020304" pitchFamily="18" charset="0"/>
                <a:cs typeface="Times New Roman" panose="02020603050405020304" pitchFamily="18" charset="0"/>
              </a:rPr>
              <a:t>Les activités d’écoute ne sont pas faciles à gérer parce que rien n’est plus difficile pour un jeune enfant que de travailler mentalement sur un matériau aussi abstrait que des sons. C’est pourquoi, il est préférable de travailler sur des bruits familiers en PS et en début de MS, bruits qui évoquent à l’enfant des objets, des éléments naturels, des animaux ou des sons d’instruments de musique : compétences qui seront mobilisées ensuite sur la langue.</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9" name="Image 38">
            <a:extLst>
              <a:ext uri="{FF2B5EF4-FFF2-40B4-BE49-F238E27FC236}">
                <a16:creationId xmlns:a16="http://schemas.microsoft.com/office/drawing/2014/main" id="{ACDD865A-E38D-443B-A2BE-E8EB30C08999}"/>
              </a:ext>
            </a:extLst>
          </p:cNvPr>
          <p:cNvPicPr>
            <a:picLocks noChangeAspect="1"/>
          </p:cNvPicPr>
          <p:nvPr/>
        </p:nvPicPr>
        <p:blipFill rotWithShape="1">
          <a:blip r:embed="rId24" cstate="screen">
            <a:extLst>
              <a:ext uri="{28A0092B-C50C-407E-A947-70E740481C1C}">
                <a14:useLocalDpi xmlns:a14="http://schemas.microsoft.com/office/drawing/2010/main"/>
              </a:ext>
            </a:extLst>
          </a:blip>
          <a:srcRect/>
          <a:stretch/>
        </p:blipFill>
        <p:spPr>
          <a:xfrm>
            <a:off x="4026104" y="3514085"/>
            <a:ext cx="1650544" cy="1121216"/>
          </a:xfrm>
          <a:prstGeom prst="rect">
            <a:avLst/>
          </a:prstGeom>
        </p:spPr>
      </p:pic>
      <p:sp>
        <p:nvSpPr>
          <p:cNvPr id="40" name="ZoneTexte 39">
            <a:extLst>
              <a:ext uri="{FF2B5EF4-FFF2-40B4-BE49-F238E27FC236}">
                <a16:creationId xmlns:a16="http://schemas.microsoft.com/office/drawing/2014/main" id="{CB6E882E-7819-48AB-89A6-26F582F7F608}"/>
              </a:ext>
            </a:extLst>
          </p:cNvPr>
          <p:cNvSpPr txBox="1"/>
          <p:nvPr/>
        </p:nvSpPr>
        <p:spPr>
          <a:xfrm>
            <a:off x="144242" y="2769513"/>
            <a:ext cx="3867764" cy="2015936"/>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Sensibiliser aux sons (PS et début MS)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Etapes</a:t>
            </a:r>
          </a:p>
          <a:p>
            <a:pPr algn="just"/>
            <a:r>
              <a:rPr lang="fr-FR" sz="1100" dirty="0">
                <a:latin typeface="Times New Roman" panose="02020603050405020304" pitchFamily="18" charset="0"/>
                <a:cs typeface="Times New Roman" panose="02020603050405020304" pitchFamily="18" charset="0"/>
              </a:rPr>
              <a:t>Percevoir les bruits / sons, les discriminer, apprendre à les situer, les reproduire. (</a:t>
            </a:r>
            <a:r>
              <a:rPr lang="fr-FR" sz="1100" dirty="0">
                <a:latin typeface="Times New Roman" panose="02020603050405020304" pitchFamily="18" charset="0"/>
                <a:cs typeface="Times New Roman" panose="02020603050405020304" pitchFamily="18" charset="0"/>
                <a:hlinkClick r:id="rId25"/>
              </a:rPr>
              <a:t>Lotos sonores</a:t>
            </a:r>
            <a:r>
              <a:rPr lang="fr-FR" sz="1100" dirty="0">
                <a:latin typeface="Times New Roman" panose="02020603050405020304" pitchFamily="18" charset="0"/>
                <a:cs typeface="Times New Roman" panose="02020603050405020304" pitchFamily="18" charset="0"/>
              </a:rPr>
              <a:t>, instruments, comptines, …).</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Exemples en classe</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26"/>
              </a:rPr>
              <a:t>Utilisation d’instruments à l’école maternelle</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Repérer la place d’un son dans une suite de sons musicaux : identifier le 1</a:t>
            </a:r>
            <a:r>
              <a:rPr lang="fr-FR" sz="1100" baseline="30000" dirty="0">
                <a:latin typeface="Times New Roman" panose="02020603050405020304" pitchFamily="18" charset="0"/>
                <a:cs typeface="Times New Roman" panose="02020603050405020304" pitchFamily="18" charset="0"/>
              </a:rPr>
              <a:t>er</a:t>
            </a:r>
            <a:r>
              <a:rPr lang="fr-FR" sz="1100" dirty="0">
                <a:latin typeface="Times New Roman" panose="02020603050405020304" pitchFamily="18" charset="0"/>
                <a:cs typeface="Times New Roman" panose="02020603050405020304" pitchFamily="18" charset="0"/>
              </a:rPr>
              <a:t> son entendu dans une suite de sons musicaux, identifier le dernier son, mémoriser et ordonner une suite de trois sons musicaux, réaliser un codage, enlever un son à une suite de sons, ajouter un son à une suite de son... </a:t>
            </a:r>
            <a:endParaRPr lang="fr-FR" sz="1100" dirty="0">
              <a:solidFill>
                <a:srgbClr val="FF0000"/>
              </a:solidFill>
              <a:latin typeface="Times New Roman" panose="02020603050405020304" pitchFamily="18" charset="0"/>
              <a:cs typeface="Times New Roman" panose="02020603050405020304" pitchFamily="18" charset="0"/>
            </a:endParaRPr>
          </a:p>
        </p:txBody>
      </p:sp>
      <p:sp>
        <p:nvSpPr>
          <p:cNvPr id="41" name="Rectangle 40">
            <a:extLst>
              <a:ext uri="{FF2B5EF4-FFF2-40B4-BE49-F238E27FC236}">
                <a16:creationId xmlns:a16="http://schemas.microsoft.com/office/drawing/2014/main" id="{E54BBA4B-1846-467C-9856-57D9209A48E7}"/>
              </a:ext>
            </a:extLst>
          </p:cNvPr>
          <p:cNvSpPr/>
          <p:nvPr/>
        </p:nvSpPr>
        <p:spPr>
          <a:xfrm>
            <a:off x="125508" y="4814381"/>
            <a:ext cx="5639867" cy="195021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a:extLst>
              <a:ext uri="{FF2B5EF4-FFF2-40B4-BE49-F238E27FC236}">
                <a16:creationId xmlns:a16="http://schemas.microsoft.com/office/drawing/2014/main" id="{30027213-2B10-4661-8926-21A27FA615D9}"/>
              </a:ext>
            </a:extLst>
          </p:cNvPr>
          <p:cNvSpPr txBox="1"/>
          <p:nvPr/>
        </p:nvSpPr>
        <p:spPr>
          <a:xfrm>
            <a:off x="144241" y="4787944"/>
            <a:ext cx="5621134" cy="2046714"/>
          </a:xfrm>
          <a:prstGeom prst="rect">
            <a:avLst/>
          </a:prstGeom>
          <a:noFill/>
        </p:spPr>
        <p:txBody>
          <a:bodyPr wrap="square" rtlCol="0">
            <a:spAutoFit/>
          </a:bodyPr>
          <a:lstStyle/>
          <a:p>
            <a:pPr algn="just"/>
            <a:r>
              <a:rPr lang="fr-FR" sz="1100" b="1" dirty="0">
                <a:solidFill>
                  <a:srgbClr val="7030A0"/>
                </a:solidFill>
                <a:latin typeface="Times New Roman" panose="02020603050405020304" pitchFamily="18" charset="0"/>
                <a:cs typeface="Times New Roman" panose="02020603050405020304" pitchFamily="18" charset="0"/>
              </a:rPr>
              <a:t>Développer la conscience lexicale (PS, MS et GS)</a:t>
            </a:r>
          </a:p>
          <a:p>
            <a:pPr algn="just"/>
            <a:endParaRPr lang="fr-FR" sz="2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Etapes sur le cycle</a:t>
            </a:r>
          </a:p>
          <a:p>
            <a:pPr algn="just"/>
            <a:r>
              <a:rPr lang="fr-FR" sz="1100" dirty="0">
                <a:latin typeface="Times New Roman" panose="02020603050405020304" pitchFamily="18" charset="0"/>
                <a:cs typeface="Times New Roman" panose="02020603050405020304" pitchFamily="18" charset="0"/>
              </a:rPr>
              <a:t>Vivre corporellement des comptines (faire correspondre les gestes aux énoncés). Compléter par le bon mot une phrase dite par l’enseignant (ex : « une poule sur un… »). Substituer un mot par un bruit, une onomatopée. Changer le mot d’une phrase pour en modifier le sens (ex : le petit chaperon bleu). Compter, marquer, coder les mots d’une phrase énoncée oralement.</a:t>
            </a:r>
          </a:p>
          <a:p>
            <a:pPr algn="just"/>
            <a:endParaRPr lang="fr-FR" sz="200" dirty="0">
              <a:latin typeface="Times New Roman" panose="02020603050405020304" pitchFamily="18" charset="0"/>
              <a:cs typeface="Times New Roman" panose="02020603050405020304" pitchFamily="18" charset="0"/>
            </a:endParaRPr>
          </a:p>
          <a:p>
            <a:pPr algn="just"/>
            <a:r>
              <a:rPr lang="fr-FR" sz="1100" b="1" dirty="0">
                <a:latin typeface="Times New Roman" panose="02020603050405020304" pitchFamily="18" charset="0"/>
                <a:cs typeface="Times New Roman" panose="02020603050405020304" pitchFamily="18" charset="0"/>
              </a:rPr>
              <a:t>Exemples en classe</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Jouer avec les comptines : taire un mot (des mots) de la comptine, le remplacer par un bruitage, etc… </a:t>
            </a:r>
            <a:r>
              <a:rPr lang="fr-FR" sz="1100" dirty="0">
                <a:latin typeface="Times New Roman" panose="02020603050405020304" pitchFamily="18" charset="0"/>
                <a:cs typeface="Times New Roman" panose="02020603050405020304" pitchFamily="18" charset="0"/>
                <a:hlinkClick r:id="rId27"/>
              </a:rPr>
              <a:t>La famille tortue PS-MS</a:t>
            </a:r>
            <a:r>
              <a:rPr lang="fr-FR" sz="1100" dirty="0">
                <a:latin typeface="Times New Roman" panose="02020603050405020304" pitchFamily="18" charset="0"/>
                <a:cs typeface="Times New Roman" panose="02020603050405020304" pitchFamily="18" charset="0"/>
              </a:rPr>
              <a:t>.</a:t>
            </a:r>
            <a:endParaRPr lang="fr-FR" sz="1100" dirty="0">
              <a:latin typeface="Times New Roman" panose="02020603050405020304" pitchFamily="18" charset="0"/>
              <a:cs typeface="Times New Roman" panose="02020603050405020304" pitchFamily="18" charset="0"/>
              <a:hlinkClick r:id="rId28"/>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28"/>
              </a:rPr>
              <a:t>Coder les mots d’une phrase</a:t>
            </a:r>
            <a:r>
              <a:rPr lang="fr-FR" sz="1100" dirty="0">
                <a:latin typeface="Times New Roman" panose="02020603050405020304" pitchFamily="18" charset="0"/>
                <a:cs typeface="Times New Roman" panose="02020603050405020304" pitchFamily="18" charset="0"/>
              </a:rPr>
              <a:t> (Vigilances : traiter les erreurs de façon explicite, mettre en évidence le principe signifiant-signifié).</a:t>
            </a:r>
            <a:endParaRPr lang="fr-FR" sz="1100" dirty="0">
              <a:solidFill>
                <a:srgbClr val="FF0000"/>
              </a:solidFill>
              <a:latin typeface="Times New Roman" panose="02020603050405020304" pitchFamily="18" charset="0"/>
              <a:cs typeface="Times New Roman" panose="02020603050405020304" pitchFamily="18" charset="0"/>
            </a:endParaRPr>
          </a:p>
          <a:p>
            <a:pPr algn="just"/>
            <a:endParaRPr lang="fr-FR" sz="200" dirty="0">
              <a:latin typeface="Times New Roman" panose="02020603050405020304" pitchFamily="18" charset="0"/>
              <a:cs typeface="Times New Roman" panose="02020603050405020304" pitchFamily="18" charset="0"/>
            </a:endParaRPr>
          </a:p>
        </p:txBody>
      </p:sp>
      <p:pic>
        <p:nvPicPr>
          <p:cNvPr id="1028" name="Picture 4" descr="Amazon.fr - Méli-mélo de mots - Yagoubi, Valerie, Audras, Agnes - Livres">
            <a:hlinkClick r:id="rId29"/>
            <a:extLst>
              <a:ext uri="{FF2B5EF4-FFF2-40B4-BE49-F238E27FC236}">
                <a16:creationId xmlns:a16="http://schemas.microsoft.com/office/drawing/2014/main" id="{DFE039B0-12A2-458E-86EB-D7DEB6699179}"/>
              </a:ext>
            </a:extLst>
          </p:cNvPr>
          <p:cNvPicPr>
            <a:picLocks noChangeAspect="1" noChangeArrowheads="1"/>
          </p:cNvPicPr>
          <p:nvPr/>
        </p:nvPicPr>
        <p:blipFill>
          <a:blip r:embed="rId30" cstate="screen">
            <a:extLst>
              <a:ext uri="{28A0092B-C50C-407E-A947-70E740481C1C}">
                <a14:useLocalDpi xmlns:a14="http://schemas.microsoft.com/office/drawing/2010/main"/>
              </a:ext>
            </a:extLst>
          </a:blip>
          <a:srcRect/>
          <a:stretch>
            <a:fillRect/>
          </a:stretch>
        </p:blipFill>
        <p:spPr bwMode="auto">
          <a:xfrm>
            <a:off x="10924219" y="224576"/>
            <a:ext cx="1057844" cy="148881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Le travail sur les rimes et les phonèmes pour l'éveil à la conscience phonologique - GS, CP et ASH">
            <a:hlinkClick r:id="rId31"/>
            <a:extLst>
              <a:ext uri="{FF2B5EF4-FFF2-40B4-BE49-F238E27FC236}">
                <a16:creationId xmlns:a16="http://schemas.microsoft.com/office/drawing/2014/main" id="{58EF2715-6FA6-44B1-81B7-C81D5B9F78D9}"/>
              </a:ext>
            </a:extLst>
          </p:cNvPr>
          <p:cNvPicPr>
            <a:picLocks noChangeAspect="1" noChangeArrowheads="1"/>
          </p:cNvPicPr>
          <p:nvPr/>
        </p:nvPicPr>
        <p:blipFill rotWithShape="1">
          <a:blip r:embed="rId32" cstate="screen">
            <a:extLst>
              <a:ext uri="{28A0092B-C50C-407E-A947-70E740481C1C}">
                <a14:useLocalDpi xmlns:a14="http://schemas.microsoft.com/office/drawing/2010/main"/>
              </a:ext>
            </a:extLst>
          </a:blip>
          <a:srcRect/>
          <a:stretch/>
        </p:blipFill>
        <p:spPr bwMode="auto">
          <a:xfrm>
            <a:off x="5922332" y="3150555"/>
            <a:ext cx="1021013" cy="13836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30 phonèmes en 30 comptines GS-CP (+ ressources numériques)">
            <a:hlinkClick r:id="rId33"/>
            <a:extLst>
              <a:ext uri="{FF2B5EF4-FFF2-40B4-BE49-F238E27FC236}">
                <a16:creationId xmlns:a16="http://schemas.microsoft.com/office/drawing/2014/main" id="{7FD2419D-340E-47CF-8058-6ADC35C7CE6E}"/>
              </a:ext>
            </a:extLst>
          </p:cNvPr>
          <p:cNvPicPr>
            <a:picLocks noChangeAspect="1" noChangeArrowheads="1"/>
          </p:cNvPicPr>
          <p:nvPr/>
        </p:nvPicPr>
        <p:blipFill>
          <a:blip r:embed="rId34" cstate="screen">
            <a:extLst>
              <a:ext uri="{28A0092B-C50C-407E-A947-70E740481C1C}">
                <a14:useLocalDpi xmlns:a14="http://schemas.microsoft.com/office/drawing/2010/main"/>
              </a:ext>
            </a:extLst>
          </a:blip>
          <a:srcRect/>
          <a:stretch>
            <a:fillRect/>
          </a:stretch>
        </p:blipFill>
        <p:spPr bwMode="auto">
          <a:xfrm>
            <a:off x="11333887" y="5769207"/>
            <a:ext cx="669442" cy="946655"/>
          </a:xfrm>
          <a:prstGeom prst="rect">
            <a:avLst/>
          </a:prstGeom>
          <a:noFill/>
          <a:extLst>
            <a:ext uri="{909E8E84-426E-40DD-AFC4-6F175D3DCCD1}">
              <a14:hiddenFill xmlns:a14="http://schemas.microsoft.com/office/drawing/2010/main">
                <a:solidFill>
                  <a:srgbClr val="FFFFFF"/>
                </a:solidFill>
              </a14:hiddenFill>
            </a:ext>
          </a:extLst>
        </p:spPr>
      </p:pic>
      <p:sp>
        <p:nvSpPr>
          <p:cNvPr id="29" name="ZoneTexte 28">
            <a:extLst>
              <a:ext uri="{FF2B5EF4-FFF2-40B4-BE49-F238E27FC236}">
                <a16:creationId xmlns:a16="http://schemas.microsoft.com/office/drawing/2014/main" id="{43ACF797-C960-4746-8F6C-67FC9F8FCAFF}"/>
              </a:ext>
            </a:extLst>
          </p:cNvPr>
          <p:cNvSpPr txBox="1"/>
          <p:nvPr/>
        </p:nvSpPr>
        <p:spPr>
          <a:xfrm>
            <a:off x="5890433" y="5503146"/>
            <a:ext cx="4911273" cy="769441"/>
          </a:xfrm>
          <a:prstGeom prst="rect">
            <a:avLst/>
          </a:prstGeom>
          <a:noFill/>
        </p:spPr>
        <p:txBody>
          <a:bodyPr wrap="square" rtlCol="0">
            <a:spAutoFit/>
          </a:bodyPr>
          <a:lstStyle/>
          <a:p>
            <a:pPr algn="just"/>
            <a:r>
              <a:rPr lang="fr-FR" sz="1100" b="1" dirty="0">
                <a:latin typeface="Times New Roman" panose="02020603050405020304" pitchFamily="18" charset="0"/>
                <a:cs typeface="Times New Roman" panose="02020603050405020304" pitchFamily="18" charset="0"/>
              </a:rPr>
              <a:t>Ressources</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Adapter </a:t>
            </a:r>
            <a:r>
              <a:rPr lang="fr-FR" sz="1100" dirty="0">
                <a:latin typeface="Times New Roman" panose="02020603050405020304" pitchFamily="18" charset="0"/>
                <a:cs typeface="Times New Roman" panose="02020603050405020304" pitchFamily="18" charset="0"/>
                <a:hlinkClick r:id="rId35"/>
              </a:rPr>
              <a:t>les Fondamentaux en Français – Lecture de Canopé (correspondance son/voyelle</a:t>
            </a:r>
            <a:r>
              <a:rPr lang="fr-FR" sz="1100" dirty="0">
                <a:latin typeface="Times New Roman" panose="02020603050405020304" pitchFamily="18" charset="0"/>
                <a:cs typeface="Times New Roman" panose="02020603050405020304" pitchFamily="18" charset="0"/>
              </a:rPr>
              <a:t>) pour une utilisation en classe.</a:t>
            </a:r>
          </a:p>
          <a:p>
            <a:pPr marL="628650" lvl="1"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Proposition de montages : </a:t>
            </a:r>
            <a:r>
              <a:rPr lang="fr-FR" sz="1100" dirty="0">
                <a:latin typeface="Times New Roman" panose="02020603050405020304" pitchFamily="18" charset="0"/>
                <a:cs typeface="Times New Roman" panose="02020603050405020304" pitchFamily="18" charset="0"/>
                <a:hlinkClick r:id="rId36"/>
              </a:rPr>
              <a:t>pour le son [a</a:t>
            </a:r>
            <a:r>
              <a:rPr lang="fr-FR" sz="1100" dirty="0">
                <a:latin typeface="Times New Roman" panose="02020603050405020304" pitchFamily="18" charset="0"/>
                <a:cs typeface="Times New Roman" panose="02020603050405020304" pitchFamily="18" charset="0"/>
                <a:hlinkClick r:id="rId37" action="ppaction://hlinkfile"/>
              </a:rPr>
              <a:t>]</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38"/>
              </a:rPr>
              <a:t>pour le son [i</a:t>
            </a:r>
            <a:r>
              <a:rPr lang="fr-FR" sz="1100" dirty="0">
                <a:latin typeface="Times New Roman" panose="02020603050405020304" pitchFamily="18" charset="0"/>
                <a:cs typeface="Times New Roman" panose="02020603050405020304" pitchFamily="18" charset="0"/>
                <a:hlinkClick r:id="rId39" action="ppaction://hlinkfile"/>
              </a:rPr>
              <a:t>]</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40"/>
              </a:rPr>
              <a:t>pour le son [y]</a:t>
            </a:r>
            <a:endParaRPr lang="fr-FR" sz="1100" dirty="0">
              <a:latin typeface="Times New Roman" panose="02020603050405020304" pitchFamily="18" charset="0"/>
              <a:cs typeface="Times New Roman" panose="02020603050405020304" pitchFamily="18" charset="0"/>
            </a:endParaRPr>
          </a:p>
        </p:txBody>
      </p:sp>
      <p:sp>
        <p:nvSpPr>
          <p:cNvPr id="31" name="ZoneTexte 30">
            <a:extLst>
              <a:ext uri="{FF2B5EF4-FFF2-40B4-BE49-F238E27FC236}">
                <a16:creationId xmlns:a16="http://schemas.microsoft.com/office/drawing/2014/main" id="{57278D8A-F439-4EB6-A2A4-D7640F881442}"/>
              </a:ext>
            </a:extLst>
          </p:cNvPr>
          <p:cNvSpPr txBox="1"/>
          <p:nvPr/>
        </p:nvSpPr>
        <p:spPr>
          <a:xfrm>
            <a:off x="5890433" y="6171645"/>
            <a:ext cx="5443874" cy="600164"/>
          </a:xfrm>
          <a:prstGeom prst="rect">
            <a:avLst/>
          </a:prstGeom>
          <a:noFill/>
        </p:spPr>
        <p:txBody>
          <a:bodyPr wrap="square" rtlCol="0">
            <a:spAutoFit/>
          </a:bodyPr>
          <a:lstStyle/>
          <a:p>
            <a:pPr algn="just"/>
            <a:r>
              <a:rPr lang="fr-FR" sz="1100" b="1" dirty="0">
                <a:latin typeface="Times New Roman" panose="02020603050405020304" pitchFamily="18" charset="0"/>
                <a:cs typeface="Times New Roman" panose="02020603050405020304" pitchFamily="18" charset="0"/>
              </a:rPr>
              <a:t>Exemples</a:t>
            </a: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41"/>
              </a:rPr>
              <a:t>Identifier les phonèmes d’une syllabe</a:t>
            </a:r>
            <a:r>
              <a:rPr lang="fr-FR" sz="1100" dirty="0">
                <a:latin typeface="Times New Roman" panose="02020603050405020304" pitchFamily="18" charset="0"/>
                <a:cs typeface="Times New Roman" panose="02020603050405020304" pitchFamily="18" charset="0"/>
              </a:rPr>
              <a:t>,</a:t>
            </a:r>
            <a:r>
              <a:rPr lang="fr-FR" sz="1100" dirty="0">
                <a:solidFill>
                  <a:srgbClr val="0070C0"/>
                </a:solidFill>
                <a:latin typeface="Times New Roman" panose="02020603050405020304" pitchFamily="18" charset="0"/>
                <a:cs typeface="Times New Roman" panose="02020603050405020304" pitchFamily="18" charset="0"/>
              </a:rPr>
              <a:t> </a:t>
            </a:r>
            <a:r>
              <a:rPr lang="fr-FR" sz="1100" dirty="0">
                <a:solidFill>
                  <a:srgbClr val="0070C0"/>
                </a:solidFill>
                <a:latin typeface="Times New Roman" panose="02020603050405020304" pitchFamily="18" charset="0"/>
                <a:cs typeface="Times New Roman" panose="02020603050405020304" pitchFamily="18" charset="0"/>
                <a:hlinkClick r:id="rId42"/>
              </a:rPr>
              <a:t>Localiser le </a:t>
            </a:r>
            <a:r>
              <a:rPr lang="fr-FR" sz="1100" u="sng" dirty="0">
                <a:solidFill>
                  <a:srgbClr val="0070C0"/>
                </a:solidFill>
                <a:latin typeface="Times New Roman" panose="02020603050405020304" pitchFamily="18" charset="0"/>
                <a:cs typeface="Times New Roman" panose="02020603050405020304" pitchFamily="18" charset="0"/>
                <a:hlinkClick r:id="rId42"/>
              </a:rPr>
              <a:t>phonème dans la syllabe </a:t>
            </a:r>
            <a:endParaRPr lang="fr-FR" sz="9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43"/>
              </a:rPr>
              <a:t>Un défi proposé par la Mission Maternelle du 95 : Chasse aux sons</a:t>
            </a:r>
            <a:endParaRPr lang="fr-FR" sz="1100" dirty="0">
              <a:latin typeface="Times New Roman" panose="02020603050405020304" pitchFamily="18" charset="0"/>
              <a:cs typeface="Times New Roman" panose="02020603050405020304" pitchFamily="18" charset="0"/>
            </a:endParaRPr>
          </a:p>
        </p:txBody>
      </p:sp>
      <p:sp>
        <p:nvSpPr>
          <p:cNvPr id="34" name="ZoneTexte 33">
            <a:extLst>
              <a:ext uri="{FF2B5EF4-FFF2-40B4-BE49-F238E27FC236}">
                <a16:creationId xmlns:a16="http://schemas.microsoft.com/office/drawing/2014/main" id="{079074A2-97B0-417A-8398-6EEE1E3E8CE8}"/>
              </a:ext>
            </a:extLst>
          </p:cNvPr>
          <p:cNvSpPr txBox="1"/>
          <p:nvPr/>
        </p:nvSpPr>
        <p:spPr>
          <a:xfrm>
            <a:off x="5892376" y="2386324"/>
            <a:ext cx="6152546" cy="600164"/>
          </a:xfrm>
          <a:prstGeom prst="rect">
            <a:avLst/>
          </a:prstGeom>
          <a:noFill/>
        </p:spPr>
        <p:txBody>
          <a:bodyPr wrap="square" rtlCol="0">
            <a:spAutoFit/>
          </a:bodyPr>
          <a:lstStyle/>
          <a:p>
            <a:pPr algn="just"/>
            <a:r>
              <a:rPr lang="fr-FR" sz="1100" b="1" dirty="0">
                <a:latin typeface="Times New Roman" panose="02020603050405020304" pitchFamily="18" charset="0"/>
                <a:cs typeface="Times New Roman" panose="02020603050405020304" pitchFamily="18" charset="0"/>
              </a:rPr>
              <a:t>Projet : le </a:t>
            </a:r>
            <a:r>
              <a:rPr lang="fr-FR" sz="1100" b="1" dirty="0" err="1">
                <a:latin typeface="Times New Roman" panose="02020603050405020304" pitchFamily="18" charset="0"/>
                <a:cs typeface="Times New Roman" panose="02020603050405020304" pitchFamily="18" charset="0"/>
              </a:rPr>
              <a:t>syllabozoo</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rPr>
              <a:t>MS/GS : </a:t>
            </a:r>
            <a:r>
              <a:rPr lang="fr-FR" sz="1100" dirty="0">
                <a:solidFill>
                  <a:srgbClr val="0070C0"/>
                </a:solidFill>
                <a:latin typeface="Times New Roman" panose="02020603050405020304" pitchFamily="18" charset="0"/>
                <a:cs typeface="Times New Roman" panose="02020603050405020304" pitchFamily="18" charset="0"/>
                <a:hlinkClick r:id="rId44"/>
              </a:rPr>
              <a:t>Jouer avec son livre des animaux rigolos</a:t>
            </a:r>
            <a:r>
              <a:rPr lang="fr-FR" sz="1100" dirty="0">
                <a:latin typeface="Times New Roman" panose="02020603050405020304" pitchFamily="18" charset="0"/>
                <a:cs typeface="Times New Roman" panose="02020603050405020304" pitchFamily="18" charset="0"/>
                <a:hlinkClick r:id="rId44"/>
              </a:rPr>
              <a:t> </a:t>
            </a:r>
            <a:r>
              <a:rPr lang="fr-FR" sz="1100" dirty="0">
                <a:latin typeface="Times New Roman" panose="02020603050405020304" pitchFamily="18" charset="0"/>
                <a:cs typeface="Times New Roman" panose="02020603050405020304" pitchFamily="18" charset="0"/>
              </a:rPr>
              <a:t>(de </a:t>
            </a:r>
            <a:r>
              <a:rPr lang="fr-FR" sz="1100" dirty="0" err="1">
                <a:latin typeface="Times New Roman" panose="02020603050405020304" pitchFamily="18" charset="0"/>
                <a:cs typeface="Times New Roman" panose="02020603050405020304" pitchFamily="18" charset="0"/>
              </a:rPr>
              <a:t>Blog’Atine</a:t>
            </a:r>
            <a:r>
              <a:rPr lang="fr-FR" sz="1100" dirty="0">
                <a:latin typeface="Times New Roman" panose="02020603050405020304" pitchFamily="18" charset="0"/>
                <a:cs typeface="Times New Roman" panose="02020603050405020304" pitchFamily="18" charset="0"/>
              </a:rPr>
              <a:t>), </a:t>
            </a:r>
            <a:r>
              <a:rPr lang="fr-FR" sz="1100" dirty="0">
                <a:latin typeface="Times New Roman" panose="02020603050405020304" pitchFamily="18" charset="0"/>
                <a:cs typeface="Times New Roman" panose="02020603050405020304" pitchFamily="18" charset="0"/>
                <a:hlinkClick r:id="rId45"/>
              </a:rPr>
              <a:t>Le livre à télécharger</a:t>
            </a:r>
            <a:endParaRPr lang="fr-FR" sz="11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100" dirty="0">
                <a:latin typeface="Times New Roman" panose="02020603050405020304" pitchFamily="18" charset="0"/>
                <a:cs typeface="Times New Roman" panose="02020603050405020304" pitchFamily="18" charset="0"/>
                <a:hlinkClick r:id="rId46"/>
              </a:rPr>
              <a:t>Un défi proposé par la Mission Maternelle du 95 : </a:t>
            </a:r>
            <a:r>
              <a:rPr lang="fr-FR" sz="1100" dirty="0" err="1">
                <a:latin typeface="Times New Roman" panose="02020603050405020304" pitchFamily="18" charset="0"/>
                <a:cs typeface="Times New Roman" panose="02020603050405020304" pitchFamily="18" charset="0"/>
                <a:hlinkClick r:id="rId46"/>
              </a:rPr>
              <a:t>syllabozon</a:t>
            </a:r>
            <a:endParaRPr lang="fr-FR" sz="1100" dirty="0">
              <a:solidFill>
                <a:srgbClr val="FF0000"/>
              </a:solidFill>
              <a:latin typeface="Times New Roman" panose="02020603050405020304" pitchFamily="18" charset="0"/>
              <a:cs typeface="Times New Roman" panose="02020603050405020304" pitchFamily="18" charset="0"/>
            </a:endParaRPr>
          </a:p>
        </p:txBody>
      </p:sp>
      <p:sp>
        <p:nvSpPr>
          <p:cNvPr id="36" name="ZoneTexte 35">
            <a:extLst>
              <a:ext uri="{FF2B5EF4-FFF2-40B4-BE49-F238E27FC236}">
                <a16:creationId xmlns:a16="http://schemas.microsoft.com/office/drawing/2014/main" id="{6D530200-3E60-4859-BA77-FD04911100AD}"/>
              </a:ext>
            </a:extLst>
          </p:cNvPr>
          <p:cNvSpPr txBox="1"/>
          <p:nvPr/>
        </p:nvSpPr>
        <p:spPr>
          <a:xfrm>
            <a:off x="139666" y="2088818"/>
            <a:ext cx="4450581" cy="769441"/>
          </a:xfrm>
          <a:prstGeom prst="rect">
            <a:avLst/>
          </a:prstGeom>
          <a:noFill/>
        </p:spPr>
        <p:txBody>
          <a:bodyPr wrap="square" rtlCol="0">
            <a:spAutoFit/>
          </a:bodyPr>
          <a:lstStyle/>
          <a:p>
            <a:pPr algn="just"/>
            <a:r>
              <a:rPr lang="fr-FR" sz="1100" b="1" dirty="0">
                <a:latin typeface="Times New Roman" panose="02020603050405020304" pitchFamily="18" charset="0"/>
                <a:cs typeface="Times New Roman" panose="02020603050405020304" pitchFamily="18" charset="0"/>
              </a:rPr>
              <a:t>Objectifs</a:t>
            </a:r>
          </a:p>
          <a:p>
            <a:pPr algn="just"/>
            <a:r>
              <a:rPr lang="fr-FR" sz="1100" dirty="0">
                <a:effectLst/>
                <a:latin typeface="Times New Roman" panose="02020603050405020304" pitchFamily="18" charset="0"/>
                <a:ea typeface="Calibri" panose="020F0502020204030204" pitchFamily="34" charset="0"/>
                <a:cs typeface="Times New Roman" panose="02020603050405020304" pitchFamily="18" charset="0"/>
              </a:rPr>
              <a:t>Rendre l’enfant auditif et attentif au monde sonore =&gt; passer de l’acte d’entendre à écouter : percevoir et analyser.</a:t>
            </a:r>
          </a:p>
          <a:p>
            <a:pPr algn="just"/>
            <a:r>
              <a:rPr lang="fr-FR" sz="1100" dirty="0">
                <a:latin typeface="Times New Roman" panose="02020603050405020304" pitchFamily="18" charset="0"/>
                <a:ea typeface="Calibri" panose="020F0502020204030204" pitchFamily="34" charset="0"/>
                <a:cs typeface="Times New Roman" panose="02020603050405020304" pitchFamily="18" charset="0"/>
              </a:rPr>
              <a:t>Travailler la concentration et la mémoire auditive</a:t>
            </a:r>
            <a:endParaRPr lang="fr-FR"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331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 coins arrondis 20">
            <a:extLst>
              <a:ext uri="{FF2B5EF4-FFF2-40B4-BE49-F238E27FC236}">
                <a16:creationId xmlns:a16="http://schemas.microsoft.com/office/drawing/2014/main" id="{1B4062D4-0849-47A3-A288-677C1A3219E4}"/>
              </a:ext>
            </a:extLst>
          </p:cNvPr>
          <p:cNvSpPr/>
          <p:nvPr/>
        </p:nvSpPr>
        <p:spPr>
          <a:xfrm>
            <a:off x="91226" y="83325"/>
            <a:ext cx="6496646" cy="461665"/>
          </a:xfrm>
          <a:prstGeom prst="roundRect">
            <a:avLst/>
          </a:prstGeom>
          <a:pattFill prst="lgConfetti">
            <a:fgClr>
              <a:srgbClr val="7030A0"/>
            </a:fgClr>
            <a:bgClr>
              <a:schemeClr val="tx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436E5BEE-4366-4AED-B041-AB722C6E91D3}"/>
              </a:ext>
            </a:extLst>
          </p:cNvPr>
          <p:cNvSpPr txBox="1"/>
          <p:nvPr/>
        </p:nvSpPr>
        <p:spPr>
          <a:xfrm>
            <a:off x="109737" y="128408"/>
            <a:ext cx="6436848" cy="461665"/>
          </a:xfrm>
          <a:prstGeom prst="rect">
            <a:avLst/>
          </a:prstGeom>
          <a:noFill/>
        </p:spPr>
        <p:txBody>
          <a:bodyPr wrap="square" rtlCol="0">
            <a:spAutoFit/>
          </a:bodyPr>
          <a:lstStyle/>
          <a:p>
            <a:pPr algn="ctr"/>
            <a:r>
              <a:rPr lang="fr-FR" sz="2400" b="1" dirty="0">
                <a:solidFill>
                  <a:schemeClr val="bg1"/>
                </a:solidFill>
                <a:effectLst>
                  <a:outerShdw blurRad="38100" dist="38100" dir="2700000" algn="tl">
                    <a:srgbClr val="000000">
                      <a:alpha val="43137"/>
                    </a:srgbClr>
                  </a:outerShdw>
                </a:effectLst>
                <a:latin typeface="Pristina" panose="03060402040406080204" pitchFamily="66" charset="0"/>
                <a:cs typeface="Times New Roman" panose="02020603050405020304" pitchFamily="18" charset="0"/>
              </a:rPr>
              <a:t>Lettres de l’alphabet</a:t>
            </a:r>
          </a:p>
        </p:txBody>
      </p:sp>
      <p:sp>
        <p:nvSpPr>
          <p:cNvPr id="23" name="ZoneTexte 22">
            <a:extLst>
              <a:ext uri="{FF2B5EF4-FFF2-40B4-BE49-F238E27FC236}">
                <a16:creationId xmlns:a16="http://schemas.microsoft.com/office/drawing/2014/main" id="{8FEEABA3-5B34-44F7-A71C-84A9BE13E0DB}"/>
              </a:ext>
            </a:extLst>
          </p:cNvPr>
          <p:cNvSpPr txBox="1"/>
          <p:nvPr/>
        </p:nvSpPr>
        <p:spPr>
          <a:xfrm>
            <a:off x="127405" y="651541"/>
            <a:ext cx="6419180" cy="2862322"/>
          </a:xfrm>
          <a:prstGeom prst="rect">
            <a:avLst/>
          </a:prstGeom>
          <a:noFill/>
        </p:spPr>
        <p:txBody>
          <a:bodyPr wrap="square" rtlCol="0">
            <a:spAutoFit/>
          </a:bodyPr>
          <a:lstStyle/>
          <a:p>
            <a:pPr algn="just"/>
            <a:r>
              <a:rPr lang="fr-FR" sz="1200" b="1" dirty="0">
                <a:solidFill>
                  <a:srgbClr val="7030A0"/>
                </a:solidFill>
                <a:latin typeface="Times New Roman" panose="02020603050405020304" pitchFamily="18" charset="0"/>
                <a:cs typeface="Times New Roman" panose="02020603050405020304" pitchFamily="18" charset="0"/>
              </a:rPr>
              <a:t>De la découverte à la connaissance des lettres</a:t>
            </a:r>
          </a:p>
          <a:p>
            <a:pPr algn="just"/>
            <a:endParaRPr lang="fr-FR" sz="800" dirty="0">
              <a:latin typeface="Times New Roman" panose="02020603050405020304" pitchFamily="18" charset="0"/>
              <a:cs typeface="Times New Roman" panose="02020603050405020304" pitchFamily="18" charset="0"/>
            </a:endParaRPr>
          </a:p>
          <a:p>
            <a:pPr algn="just"/>
            <a:r>
              <a:rPr lang="fr-FR" sz="1200" b="1" dirty="0">
                <a:latin typeface="Times New Roman" panose="02020603050405020304" pitchFamily="18" charset="0"/>
                <a:cs typeface="Times New Roman" panose="02020603050405020304" pitchFamily="18" charset="0"/>
              </a:rPr>
              <a:t>Progression</a:t>
            </a:r>
          </a:p>
          <a:p>
            <a:pPr algn="just"/>
            <a:endParaRPr lang="fr-FR" sz="500" b="1" dirty="0">
              <a:latin typeface="Times New Roman" panose="02020603050405020304" pitchFamily="18" charset="0"/>
              <a:cs typeface="Times New Roman" panose="02020603050405020304" pitchFamily="18" charset="0"/>
            </a:endParaRPr>
          </a:p>
          <a:p>
            <a:pPr marL="171450" indent="-171450" algn="just">
              <a:buFont typeface="Symbol" panose="05050102010706020507" pitchFamily="18" charset="2"/>
              <a:buChar char="Þ"/>
            </a:pPr>
            <a:r>
              <a:rPr lang="fr-FR" sz="1200" dirty="0">
                <a:latin typeface="Times New Roman" panose="02020603050405020304" pitchFamily="18" charset="0"/>
                <a:cs typeface="Times New Roman" panose="02020603050405020304" pitchFamily="18" charset="0"/>
              </a:rPr>
              <a:t>Privilégier</a:t>
            </a:r>
          </a:p>
          <a:p>
            <a:pPr algn="just"/>
            <a:r>
              <a:rPr lang="fr-FR" sz="1200" dirty="0">
                <a:latin typeface="Times New Roman" panose="02020603050405020304" pitchFamily="18" charset="0"/>
                <a:cs typeface="Times New Roman" panose="02020603050405020304" pitchFamily="18" charset="0"/>
              </a:rPr>
              <a:t>une approche</a:t>
            </a:r>
          </a:p>
          <a:p>
            <a:pPr algn="just"/>
            <a:r>
              <a:rPr lang="fr-FR" sz="1200" dirty="0">
                <a:latin typeface="Times New Roman" panose="02020603050405020304" pitchFamily="18" charset="0"/>
                <a:cs typeface="Times New Roman" panose="02020603050405020304" pitchFamily="18" charset="0"/>
              </a:rPr>
              <a:t>multisensorielle.</a:t>
            </a:r>
          </a:p>
          <a:p>
            <a:pPr algn="just"/>
            <a:endParaRPr lang="fr-FR" sz="800" dirty="0">
              <a:latin typeface="Times New Roman" panose="02020603050405020304" pitchFamily="18" charset="0"/>
              <a:cs typeface="Times New Roman" panose="02020603050405020304" pitchFamily="18" charset="0"/>
            </a:endParaRPr>
          </a:p>
          <a:p>
            <a:pPr algn="just"/>
            <a:endParaRPr lang="fr-FR" sz="800" dirty="0">
              <a:latin typeface="Times New Roman" panose="02020603050405020304" pitchFamily="18" charset="0"/>
              <a:cs typeface="Times New Roman" panose="02020603050405020304" pitchFamily="18" charset="0"/>
            </a:endParaRPr>
          </a:p>
          <a:p>
            <a:pPr algn="just"/>
            <a:endParaRPr lang="fr-FR" sz="800" dirty="0">
              <a:latin typeface="Times New Roman" panose="02020603050405020304" pitchFamily="18" charset="0"/>
              <a:cs typeface="Times New Roman" panose="02020603050405020304" pitchFamily="18" charset="0"/>
            </a:endParaRPr>
          </a:p>
          <a:p>
            <a:pPr algn="just"/>
            <a:endParaRPr lang="fr-FR" sz="300"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L’élève garde en mémoire ce qu’il a vécu corporellement (mémoire sensorimotrice). Le passage par l’écriture des lettres va donc favoriser leur mémorisation et le lien existant entre nom, son et graphie (lien entre l’apprentissage haptique et l’apprentissage grapho-moteur).</a:t>
            </a:r>
          </a:p>
          <a:p>
            <a:pPr marL="171450" indent="-171450" algn="just">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Le toucher des lettres de diverses matières (mousse, bois, rugueuse, …), les yeux ouverts puis fermés, concourt à l’acquisition du tracé, de leur nom et de leur son. </a:t>
            </a:r>
          </a:p>
          <a:p>
            <a:pPr algn="just"/>
            <a:endParaRPr lang="fr-FR" sz="800" dirty="0">
              <a:latin typeface="Times New Roman" panose="02020603050405020304" pitchFamily="18" charset="0"/>
              <a:cs typeface="Times New Roman" panose="02020603050405020304" pitchFamily="18" charset="0"/>
            </a:endParaRPr>
          </a:p>
          <a:p>
            <a:pPr algn="just"/>
            <a:r>
              <a:rPr lang="fr-FR" sz="1200" b="1" dirty="0">
                <a:latin typeface="Times New Roman" panose="02020603050405020304" pitchFamily="18" charset="0"/>
                <a:cs typeface="Times New Roman" panose="02020603050405020304" pitchFamily="18" charset="0"/>
              </a:rPr>
              <a:t>Connaissance du nom des lettres, du son des lettres, de la forme des lettres</a:t>
            </a:r>
            <a:endParaRPr lang="fr-FR" sz="11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7" name="Rectangle 36">
            <a:extLst>
              <a:ext uri="{FF2B5EF4-FFF2-40B4-BE49-F238E27FC236}">
                <a16:creationId xmlns:a16="http://schemas.microsoft.com/office/drawing/2014/main" id="{0341DA8A-C3AB-4B11-B427-618787FA17F1}"/>
              </a:ext>
            </a:extLst>
          </p:cNvPr>
          <p:cNvSpPr/>
          <p:nvPr/>
        </p:nvSpPr>
        <p:spPr>
          <a:xfrm>
            <a:off x="109737" y="622788"/>
            <a:ext cx="6468748" cy="61068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8" name="Tableau 46">
            <a:extLst>
              <a:ext uri="{FF2B5EF4-FFF2-40B4-BE49-F238E27FC236}">
                <a16:creationId xmlns:a16="http://schemas.microsoft.com/office/drawing/2014/main" id="{4CAD899E-A7B9-4B61-BAD0-2EAD08116382}"/>
              </a:ext>
            </a:extLst>
          </p:cNvPr>
          <p:cNvGraphicFramePr>
            <a:graphicFrameLocks noGrp="1"/>
          </p:cNvGraphicFramePr>
          <p:nvPr>
            <p:extLst>
              <p:ext uri="{D42A27DB-BD31-4B8C-83A1-F6EECF244321}">
                <p14:modId xmlns:p14="http://schemas.microsoft.com/office/powerpoint/2010/main" val="1278231550"/>
              </p:ext>
            </p:extLst>
          </p:nvPr>
        </p:nvGraphicFramePr>
        <p:xfrm>
          <a:off x="1365482" y="1236306"/>
          <a:ext cx="5100484" cy="914400"/>
        </p:xfrm>
        <a:graphic>
          <a:graphicData uri="http://schemas.openxmlformats.org/drawingml/2006/table">
            <a:tbl>
              <a:tblPr firstRow="1" bandRow="1">
                <a:tableStyleId>{5C22544A-7EE6-4342-B048-85BDC9FD1C3A}</a:tableStyleId>
              </a:tblPr>
              <a:tblGrid>
                <a:gridCol w="1350842">
                  <a:extLst>
                    <a:ext uri="{9D8B030D-6E8A-4147-A177-3AD203B41FA5}">
                      <a16:colId xmlns:a16="http://schemas.microsoft.com/office/drawing/2014/main" val="2080426620"/>
                    </a:ext>
                  </a:extLst>
                </a:gridCol>
                <a:gridCol w="1654867">
                  <a:extLst>
                    <a:ext uri="{9D8B030D-6E8A-4147-A177-3AD203B41FA5}">
                      <a16:colId xmlns:a16="http://schemas.microsoft.com/office/drawing/2014/main" val="1604376331"/>
                    </a:ext>
                  </a:extLst>
                </a:gridCol>
                <a:gridCol w="2094775">
                  <a:extLst>
                    <a:ext uri="{9D8B030D-6E8A-4147-A177-3AD203B41FA5}">
                      <a16:colId xmlns:a16="http://schemas.microsoft.com/office/drawing/2014/main" val="3048968912"/>
                    </a:ext>
                  </a:extLst>
                </a:gridCol>
              </a:tblGrid>
              <a:tr h="0">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PS</a:t>
                      </a:r>
                    </a:p>
                  </a:txBody>
                  <a:tcPr>
                    <a:solidFill>
                      <a:srgbClr val="A21E9F"/>
                    </a:solidFill>
                  </a:tcPr>
                </a:tc>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MS</a:t>
                      </a:r>
                    </a:p>
                  </a:txBody>
                  <a:tcPr>
                    <a:solidFill>
                      <a:srgbClr val="A21E9F"/>
                    </a:solidFill>
                  </a:tcPr>
                </a:tc>
                <a:tc>
                  <a:txBody>
                    <a:bodyPr/>
                    <a:lstStyle/>
                    <a:p>
                      <a:pPr algn="ctr"/>
                      <a:r>
                        <a:rPr lang="fr-FR" sz="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GS</a:t>
                      </a:r>
                    </a:p>
                  </a:txBody>
                  <a:tcPr>
                    <a:solidFill>
                      <a:srgbClr val="A21E9F"/>
                    </a:solidFill>
                  </a:tcPr>
                </a:tc>
                <a:extLst>
                  <a:ext uri="{0D108BD9-81ED-4DB2-BD59-A6C34878D82A}">
                    <a16:rowId xmlns:a16="http://schemas.microsoft.com/office/drawing/2014/main" val="384223317"/>
                  </a:ext>
                </a:extLst>
              </a:tr>
              <a:tr h="143649">
                <a:tc>
                  <a:txBody>
                    <a:bodyPr/>
                    <a:lstStyle/>
                    <a:p>
                      <a:r>
                        <a:rPr lang="fr-FR" sz="1200" dirty="0">
                          <a:latin typeface="Times New Roman" panose="02020603050405020304" pitchFamily="18" charset="0"/>
                          <a:cs typeface="Times New Roman" panose="02020603050405020304" pitchFamily="18" charset="0"/>
                        </a:rPr>
                        <a:t>Apprentissage des lettres capitales</a:t>
                      </a:r>
                    </a:p>
                  </a:txBody>
                  <a:tcPr>
                    <a:solidFill>
                      <a:srgbClr val="FEDEFC"/>
                    </a:solidFill>
                  </a:tcPr>
                </a:tc>
                <a:tc>
                  <a:txBody>
                    <a:bodyPr/>
                    <a:lstStyle/>
                    <a:p>
                      <a:r>
                        <a:rPr lang="fr-FR" sz="1200" dirty="0">
                          <a:latin typeface="Times New Roman" panose="02020603050405020304" pitchFamily="18" charset="0"/>
                          <a:cs typeface="Times New Roman" panose="02020603050405020304" pitchFamily="18" charset="0"/>
                        </a:rPr>
                        <a:t>Correspondance entre les lettres capitales et les lettres scriptes</a:t>
                      </a:r>
                    </a:p>
                  </a:txBody>
                  <a:tcPr>
                    <a:solidFill>
                      <a:srgbClr val="FEDEFC"/>
                    </a:solidFill>
                  </a:tcPr>
                </a:tc>
                <a:tc>
                  <a:txBody>
                    <a:bodyPr/>
                    <a:lstStyle/>
                    <a:p>
                      <a:r>
                        <a:rPr lang="fr-FR" sz="1200" dirty="0">
                          <a:latin typeface="Times New Roman" panose="02020603050405020304" pitchFamily="18" charset="0"/>
                          <a:cs typeface="Times New Roman" panose="02020603050405020304" pitchFamily="18" charset="0"/>
                        </a:rPr>
                        <a:t>Correspondances entre les lettres capitales, les lettres scriptes et les lettres cursives.</a:t>
                      </a:r>
                    </a:p>
                  </a:txBody>
                  <a:tcPr>
                    <a:solidFill>
                      <a:srgbClr val="FEDEFC"/>
                    </a:solidFill>
                  </a:tcPr>
                </a:tc>
                <a:extLst>
                  <a:ext uri="{0D108BD9-81ED-4DB2-BD59-A6C34878D82A}">
                    <a16:rowId xmlns:a16="http://schemas.microsoft.com/office/drawing/2014/main" val="3420226113"/>
                  </a:ext>
                </a:extLst>
              </a:tr>
            </a:tbl>
          </a:graphicData>
        </a:graphic>
      </p:graphicFrame>
      <p:graphicFrame>
        <p:nvGraphicFramePr>
          <p:cNvPr id="39" name="Tableau 10">
            <a:extLst>
              <a:ext uri="{FF2B5EF4-FFF2-40B4-BE49-F238E27FC236}">
                <a16:creationId xmlns:a16="http://schemas.microsoft.com/office/drawing/2014/main" id="{6D25CA49-2EC6-42F3-AD65-FA45DB126D7D}"/>
              </a:ext>
            </a:extLst>
          </p:cNvPr>
          <p:cNvGraphicFramePr>
            <a:graphicFrameLocks noGrp="1"/>
          </p:cNvGraphicFramePr>
          <p:nvPr>
            <p:extLst>
              <p:ext uri="{D42A27DB-BD31-4B8C-83A1-F6EECF244321}">
                <p14:modId xmlns:p14="http://schemas.microsoft.com/office/powerpoint/2010/main" val="2079437215"/>
              </p:ext>
            </p:extLst>
          </p:nvPr>
        </p:nvGraphicFramePr>
        <p:xfrm>
          <a:off x="216463" y="3504768"/>
          <a:ext cx="6284327" cy="3139440"/>
        </p:xfrm>
        <a:graphic>
          <a:graphicData uri="http://schemas.openxmlformats.org/drawingml/2006/table">
            <a:tbl>
              <a:tblPr firstRow="1" bandRow="1">
                <a:tableStyleId>{5C22544A-7EE6-4342-B048-85BDC9FD1C3A}</a:tableStyleId>
              </a:tblPr>
              <a:tblGrid>
                <a:gridCol w="1721155">
                  <a:extLst>
                    <a:ext uri="{9D8B030D-6E8A-4147-A177-3AD203B41FA5}">
                      <a16:colId xmlns:a16="http://schemas.microsoft.com/office/drawing/2014/main" val="1795578797"/>
                    </a:ext>
                  </a:extLst>
                </a:gridCol>
                <a:gridCol w="1868638">
                  <a:extLst>
                    <a:ext uri="{9D8B030D-6E8A-4147-A177-3AD203B41FA5}">
                      <a16:colId xmlns:a16="http://schemas.microsoft.com/office/drawing/2014/main" val="3993053577"/>
                    </a:ext>
                  </a:extLst>
                </a:gridCol>
                <a:gridCol w="1347267">
                  <a:extLst>
                    <a:ext uri="{9D8B030D-6E8A-4147-A177-3AD203B41FA5}">
                      <a16:colId xmlns:a16="http://schemas.microsoft.com/office/drawing/2014/main" val="580358347"/>
                    </a:ext>
                  </a:extLst>
                </a:gridCol>
                <a:gridCol w="1347267">
                  <a:extLst>
                    <a:ext uri="{9D8B030D-6E8A-4147-A177-3AD203B41FA5}">
                      <a16:colId xmlns:a16="http://schemas.microsoft.com/office/drawing/2014/main" val="3779506640"/>
                    </a:ext>
                  </a:extLst>
                </a:gridCol>
              </a:tblGrid>
              <a:tr h="175911">
                <a:tc rowSpan="2">
                  <a:txBody>
                    <a:bodyPr/>
                    <a:lstStyle/>
                    <a:p>
                      <a:pPr algn="ctr"/>
                      <a:r>
                        <a:rPr lang="fr-FR" sz="1200" dirty="0">
                          <a:latin typeface="Times New Roman" panose="02020603050405020304" pitchFamily="18" charset="0"/>
                          <a:cs typeface="Times New Roman" panose="02020603050405020304" pitchFamily="18" charset="0"/>
                        </a:rPr>
                        <a:t>Nom des Lettres</a:t>
                      </a:r>
                    </a:p>
                  </a:txBody>
                  <a:tcPr anchor="ctr">
                    <a:solidFill>
                      <a:srgbClr val="A21E9F"/>
                    </a:solidFill>
                  </a:tcPr>
                </a:tc>
                <a:tc rowSpan="2">
                  <a:txBody>
                    <a:bodyPr/>
                    <a:lstStyle/>
                    <a:p>
                      <a:pPr algn="ctr"/>
                      <a:r>
                        <a:rPr lang="fr-FR" sz="1200" dirty="0">
                          <a:latin typeface="Times New Roman" panose="02020603050405020304" pitchFamily="18" charset="0"/>
                          <a:cs typeface="Times New Roman" panose="02020603050405020304" pitchFamily="18" charset="0"/>
                        </a:rPr>
                        <a:t>Son des Lettres</a:t>
                      </a:r>
                    </a:p>
                  </a:txBody>
                  <a:tcPr anchor="ctr">
                    <a:lnR w="12700" cap="flat" cmpd="sng" algn="ctr">
                      <a:solidFill>
                        <a:schemeClr val="bg1"/>
                      </a:solidFill>
                      <a:prstDash val="solid"/>
                      <a:round/>
                      <a:headEnd type="none" w="med" len="med"/>
                      <a:tailEnd type="none" w="med" len="med"/>
                    </a:lnR>
                    <a:solidFill>
                      <a:srgbClr val="A21E9F"/>
                    </a:solidFill>
                  </a:tcPr>
                </a:tc>
                <a:tc gridSpan="2">
                  <a:txBody>
                    <a:bodyPr/>
                    <a:lstStyle/>
                    <a:p>
                      <a:pPr algn="ctr"/>
                      <a:r>
                        <a:rPr lang="fr-FR" sz="1200" dirty="0">
                          <a:latin typeface="Times New Roman" panose="02020603050405020304" pitchFamily="18" charset="0"/>
                          <a:cs typeface="Times New Roman" panose="02020603050405020304" pitchFamily="18" charset="0"/>
                        </a:rPr>
                        <a:t>Forme des Lettres</a:t>
                      </a:r>
                    </a:p>
                  </a:txBody>
                  <a:tcPr>
                    <a:lnL w="12700" cap="flat" cmpd="sng" algn="ctr">
                      <a:solidFill>
                        <a:schemeClr val="bg1"/>
                      </a:solidFill>
                      <a:prstDash val="solid"/>
                      <a:round/>
                      <a:headEnd type="none" w="med" len="med"/>
                      <a:tailEnd type="none" w="med" len="med"/>
                    </a:lnL>
                    <a:solidFill>
                      <a:srgbClr val="A21E9F"/>
                    </a:solidFill>
                  </a:tcPr>
                </a:tc>
                <a:tc hMerge="1">
                  <a:txBody>
                    <a:bodyPr/>
                    <a:lstStyle/>
                    <a:p>
                      <a:endParaRPr lang="fr-FR" sz="11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12037658"/>
                  </a:ext>
                </a:extLst>
              </a:tr>
              <a:tr h="201967">
                <a:tc vMerge="1">
                  <a:txBody>
                    <a:bodyPr/>
                    <a:lstStyle/>
                    <a:p>
                      <a:endParaRPr lang="fr-FR" sz="1100" dirty="0">
                        <a:latin typeface="Times New Roman" panose="02020603050405020304" pitchFamily="18" charset="0"/>
                        <a:cs typeface="Times New Roman" panose="02020603050405020304" pitchFamily="18" charset="0"/>
                      </a:endParaRPr>
                    </a:p>
                  </a:txBody>
                  <a:tcPr/>
                </a:tc>
                <a:tc vMerge="1">
                  <a:txBody>
                    <a:bodyPr/>
                    <a:lstStyle/>
                    <a:p>
                      <a:endParaRPr lang="fr-FR" sz="1100" dirty="0">
                        <a:latin typeface="Times New Roman" panose="02020603050405020304" pitchFamily="18" charset="0"/>
                        <a:cs typeface="Times New Roman" panose="02020603050405020304" pitchFamily="18" charset="0"/>
                      </a:endParaRPr>
                    </a:p>
                  </a:txBody>
                  <a:tcPr/>
                </a:tc>
                <a:tc>
                  <a:txBody>
                    <a:bodyPr/>
                    <a:lstStyle/>
                    <a:p>
                      <a:pPr algn="ctr"/>
                      <a:r>
                        <a:rPr lang="fr-FR" sz="1100" dirty="0">
                          <a:solidFill>
                            <a:schemeClr val="tx1"/>
                          </a:solidFill>
                          <a:latin typeface="Times New Roman" panose="02020603050405020304" pitchFamily="18" charset="0"/>
                          <a:cs typeface="Times New Roman" panose="02020603050405020304" pitchFamily="18" charset="0"/>
                        </a:rPr>
                        <a:t>Composante visuelle</a:t>
                      </a:r>
                    </a:p>
                  </a:txBody>
                  <a:tcPr>
                    <a:lnL w="12700" cap="flat" cmpd="sng" algn="ctr">
                      <a:solidFill>
                        <a:schemeClr val="bg1"/>
                      </a:solidFill>
                      <a:prstDash val="solid"/>
                      <a:round/>
                      <a:headEnd type="none" w="med" len="med"/>
                      <a:tailEnd type="none" w="med" len="med"/>
                    </a:lnL>
                    <a:solidFill>
                      <a:srgbClr val="FEB8F7"/>
                    </a:solidFill>
                  </a:tcPr>
                </a:tc>
                <a:tc>
                  <a:txBody>
                    <a:bodyPr/>
                    <a:lstStyle/>
                    <a:p>
                      <a:pPr algn="ctr"/>
                      <a:r>
                        <a:rPr lang="fr-FR" sz="1100" dirty="0">
                          <a:solidFill>
                            <a:schemeClr val="tx1"/>
                          </a:solidFill>
                          <a:latin typeface="Times New Roman" panose="02020603050405020304" pitchFamily="18" charset="0"/>
                          <a:cs typeface="Times New Roman" panose="02020603050405020304" pitchFamily="18" charset="0"/>
                        </a:rPr>
                        <a:t>Composante motrice</a:t>
                      </a:r>
                    </a:p>
                  </a:txBody>
                  <a:tcPr>
                    <a:solidFill>
                      <a:srgbClr val="FEB8F7"/>
                    </a:solidFill>
                  </a:tcPr>
                </a:tc>
                <a:extLst>
                  <a:ext uri="{0D108BD9-81ED-4DB2-BD59-A6C34878D82A}">
                    <a16:rowId xmlns:a16="http://schemas.microsoft.com/office/drawing/2014/main" val="4267181198"/>
                  </a:ext>
                </a:extLst>
              </a:tr>
              <a:tr h="1548402">
                <a:tc gridSpan="2">
                  <a:txBody>
                    <a:bodyPr/>
                    <a:lstStyle/>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Utiliser le prénom (dès la PS) en support de travail (repérer/nommer/bruiter l’initiale, nommer/bruiter les lettres, observer la longueur des prénoms, dénombrer les lettres, …).</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err="1">
                          <a:latin typeface="Times New Roman" panose="02020603050405020304" pitchFamily="18" charset="0"/>
                          <a:cs typeface="Times New Roman" panose="02020603050405020304" pitchFamily="18" charset="0"/>
                          <a:hlinkClick r:id="rId2"/>
                        </a:rPr>
                        <a:t>Phonémiser</a:t>
                      </a:r>
                      <a:r>
                        <a:rPr lang="fr-FR" sz="1100" dirty="0">
                          <a:latin typeface="Times New Roman" panose="02020603050405020304" pitchFamily="18" charset="0"/>
                          <a:cs typeface="Times New Roman" panose="02020603050405020304" pitchFamily="18" charset="0"/>
                          <a:hlinkClick r:id="rId2"/>
                        </a:rPr>
                        <a:t> le prénom</a:t>
                      </a:r>
                      <a:r>
                        <a:rPr lang="fr-FR" sz="1100" dirty="0">
                          <a:latin typeface="Times New Roman" panose="02020603050405020304" pitchFamily="18" charset="0"/>
                          <a:cs typeface="Times New Roman" panose="02020603050405020304" pitchFamily="18" charset="0"/>
                        </a:rPr>
                        <a:t> </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a:latin typeface="Times New Roman" panose="02020603050405020304" pitchFamily="18" charset="0"/>
                          <a:cs typeface="Times New Roman" panose="02020603050405020304" pitchFamily="18" charset="0"/>
                        </a:rPr>
                        <a:t>Enseigner la comptine de l’alphabet puis s’entraîner à nommer et bruiter les lettres </a:t>
                      </a:r>
                      <a:r>
                        <a:rPr lang="fr-FR" sz="1100" dirty="0">
                          <a:solidFill>
                            <a:schemeClr val="tx1"/>
                          </a:solidFill>
                          <a:latin typeface="Times New Roman" panose="02020603050405020304" pitchFamily="18" charset="0"/>
                          <a:cs typeface="Times New Roman" panose="02020603050405020304" pitchFamily="18" charset="0"/>
                        </a:rPr>
                        <a:t>isolées</a:t>
                      </a:r>
                      <a:r>
                        <a:rPr lang="fr-FR" sz="1100" dirty="0">
                          <a:solidFill>
                            <a:srgbClr val="FF0000"/>
                          </a:solidFill>
                          <a:latin typeface="Times New Roman" panose="02020603050405020304" pitchFamily="18" charset="0"/>
                          <a:cs typeface="Times New Roman" panose="02020603050405020304" pitchFamily="18" charset="0"/>
                        </a:rPr>
                        <a:t>.</a:t>
                      </a:r>
                    </a:p>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Jouer : Jeu de l’ophtalmo, Jeu de l’oie des lettres (nommer et bruiter la lettre sur laquelle arrive le pion), Jeu de la marchande de lettres (commander des lettres pour écrire un mot à un autre élève en indiquant le nom et le son), Jeu de Kim visuels, Loto, Memory, Domino, Mistigri, etc.</a:t>
                      </a:r>
                    </a:p>
                    <a:p>
                      <a:pPr marL="171450" indent="-171450" algn="just">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Lire des abécédaires et en créer.</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100" dirty="0" err="1">
                          <a:latin typeface="Times New Roman" panose="02020603050405020304" pitchFamily="18" charset="0"/>
                          <a:cs typeface="Times New Roman" panose="02020603050405020304" pitchFamily="18" charset="0"/>
                        </a:rPr>
                        <a:t>Phonémiser</a:t>
                      </a:r>
                      <a:r>
                        <a:rPr lang="fr-FR" sz="1100" dirty="0">
                          <a:latin typeface="Times New Roman" panose="02020603050405020304" pitchFamily="18" charset="0"/>
                          <a:cs typeface="Times New Roman" panose="02020603050405020304" pitchFamily="18" charset="0"/>
                        </a:rPr>
                        <a:t> les mots familiers.</a:t>
                      </a:r>
                    </a:p>
                  </a:txBody>
                  <a:tcPr>
                    <a:solidFill>
                      <a:srgbClr val="FEDEFC"/>
                    </a:solidFill>
                  </a:tcPr>
                </a:tc>
                <a:tc hMerge="1">
                  <a:txBody>
                    <a:bodyPr/>
                    <a:lstStyle/>
                    <a:p>
                      <a:endParaRPr lang="fr-FR"/>
                    </a:p>
                  </a:txBody>
                  <a:tcPr/>
                </a:tc>
                <a:tc>
                  <a:txBody>
                    <a:bodyPr/>
                    <a:lstStyle/>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Privilégier une exploration multisensorielle.</a:t>
                      </a:r>
                    </a:p>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Exemple : Dissimuler des lettres en relief dans une boîte. L’enfant essaie d’en reconnaître à l’aveugle, il s’exprime sur ses caractéristiques.</a:t>
                      </a:r>
                    </a:p>
                  </a:txBody>
                  <a:tcPr>
                    <a:solidFill>
                      <a:srgbClr val="FEDEFC"/>
                    </a:solidFill>
                  </a:tcPr>
                </a:tc>
                <a:tc>
                  <a:txBody>
                    <a:bodyPr/>
                    <a:lstStyle/>
                    <a:p>
                      <a:pPr marL="171450" indent="-171450">
                        <a:buFont typeface="Wingdings" panose="05000000000000000000" pitchFamily="2" charset="2"/>
                        <a:buChar char="Ø"/>
                      </a:pPr>
                      <a:r>
                        <a:rPr lang="fr-FR" sz="1100" dirty="0">
                          <a:latin typeface="Times New Roman" panose="02020603050405020304" pitchFamily="18" charset="0"/>
                          <a:cs typeface="Times New Roman" panose="02020603050405020304" pitchFamily="18" charset="0"/>
                        </a:rPr>
                        <a:t>Tenir compte de </a:t>
                      </a:r>
                      <a:r>
                        <a:rPr lang="fr-FR" sz="1100" dirty="0">
                          <a:solidFill>
                            <a:schemeClr val="tx1"/>
                          </a:solidFill>
                          <a:latin typeface="Times New Roman" panose="02020603050405020304" pitchFamily="18" charset="0"/>
                          <a:cs typeface="Times New Roman" panose="02020603050405020304" pitchFamily="18" charset="0"/>
                        </a:rPr>
                        <a:t>la maturité nerveuse des enfants.</a:t>
                      </a:r>
                    </a:p>
                    <a:p>
                      <a:pPr marL="171450" indent="-171450">
                        <a:buFont typeface="Wingdings" panose="05000000000000000000" pitchFamily="2" charset="2"/>
                        <a:buChar char="Ø"/>
                      </a:pPr>
                      <a:r>
                        <a:rPr lang="fr-FR" sz="1100" dirty="0">
                          <a:solidFill>
                            <a:schemeClr val="tx1"/>
                          </a:solidFill>
                          <a:latin typeface="Times New Roman" panose="02020603050405020304" pitchFamily="18" charset="0"/>
                          <a:cs typeface="Times New Roman" panose="02020603050405020304" pitchFamily="18" charset="0"/>
                        </a:rPr>
                        <a:t>Commencer par des tracés sur des grands formats pour aller vers des plus petits.</a:t>
                      </a:r>
                    </a:p>
                    <a:p>
                      <a:pPr marL="171450" indent="-171450">
                        <a:buFont typeface="Wingdings" panose="05000000000000000000" pitchFamily="2" charset="2"/>
                        <a:buChar char="Ø"/>
                      </a:pPr>
                      <a:r>
                        <a:rPr lang="fr-FR" sz="1100" dirty="0">
                          <a:solidFill>
                            <a:schemeClr val="tx1"/>
                          </a:solidFill>
                          <a:latin typeface="Times New Roman" panose="02020603050405020304" pitchFamily="18" charset="0"/>
                          <a:cs typeface="Times New Roman" panose="02020603050405020304" pitchFamily="18" charset="0"/>
                        </a:rPr>
                        <a:t>Verbaliser le tracé pendant le mouvement par l’enseignant.</a:t>
                      </a:r>
                    </a:p>
                  </a:txBody>
                  <a:tcPr>
                    <a:solidFill>
                      <a:srgbClr val="FEDEFC"/>
                    </a:solidFill>
                  </a:tcPr>
                </a:tc>
                <a:extLst>
                  <a:ext uri="{0D108BD9-81ED-4DB2-BD59-A6C34878D82A}">
                    <a16:rowId xmlns:a16="http://schemas.microsoft.com/office/drawing/2014/main" val="3077973255"/>
                  </a:ext>
                </a:extLst>
              </a:tr>
            </a:tbl>
          </a:graphicData>
        </a:graphic>
      </p:graphicFrame>
      <p:pic>
        <p:nvPicPr>
          <p:cNvPr id="40" name="Picture 2">
            <a:hlinkClick r:id="rId3"/>
            <a:extLst>
              <a:ext uri="{FF2B5EF4-FFF2-40B4-BE49-F238E27FC236}">
                <a16:creationId xmlns:a16="http://schemas.microsoft.com/office/drawing/2014/main" id="{3C1E8A66-A771-4821-BC89-D67E7C527981}"/>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96543" y="180144"/>
            <a:ext cx="1386107" cy="1970562"/>
          </a:xfrm>
          <a:prstGeom prst="rect">
            <a:avLst/>
          </a:prstGeom>
          <a:noFill/>
          <a:extLst>
            <a:ext uri="{909E8E84-426E-40DD-AFC4-6F175D3DCCD1}">
              <a14:hiddenFill xmlns:a14="http://schemas.microsoft.com/office/drawing/2010/main">
                <a:solidFill>
                  <a:srgbClr val="FFFFFF"/>
                </a:solidFill>
              </a14:hiddenFill>
            </a:ext>
          </a:extLst>
        </p:spPr>
      </p:pic>
      <p:sp>
        <p:nvSpPr>
          <p:cNvPr id="41" name="ZoneTexte 40">
            <a:extLst>
              <a:ext uri="{FF2B5EF4-FFF2-40B4-BE49-F238E27FC236}">
                <a16:creationId xmlns:a16="http://schemas.microsoft.com/office/drawing/2014/main" id="{930DE618-EBF7-45AE-9575-993C87C68AF3}"/>
              </a:ext>
            </a:extLst>
          </p:cNvPr>
          <p:cNvSpPr txBox="1"/>
          <p:nvPr/>
        </p:nvSpPr>
        <p:spPr>
          <a:xfrm>
            <a:off x="9503015" y="144724"/>
            <a:ext cx="1426977" cy="1092607"/>
          </a:xfrm>
          <a:prstGeom prst="rect">
            <a:avLst/>
          </a:prstGeom>
          <a:noFill/>
        </p:spPr>
        <p:txBody>
          <a:bodyPr wrap="square" rtlCol="0">
            <a:spAutoFit/>
          </a:bodyPr>
          <a:lstStyle/>
          <a:p>
            <a:pPr algn="just"/>
            <a:r>
              <a:rPr lang="fr-FR" sz="1200" b="1" dirty="0">
                <a:latin typeface="Times New Roman" panose="02020603050405020304" pitchFamily="18" charset="0"/>
                <a:cs typeface="Times New Roman" panose="02020603050405020304" pitchFamily="18" charset="0"/>
              </a:rPr>
              <a:t>Ouvrage</a:t>
            </a:r>
          </a:p>
          <a:p>
            <a:pPr algn="just"/>
            <a:endParaRPr lang="fr-FR" sz="500" b="1" dirty="0">
              <a:latin typeface="Times New Roman" panose="02020603050405020304" pitchFamily="18" charset="0"/>
              <a:cs typeface="Times New Roman" panose="02020603050405020304" pitchFamily="18" charset="0"/>
            </a:endParaRPr>
          </a:p>
          <a:p>
            <a:r>
              <a:rPr lang="fr-FR" sz="1200" i="1" u="sng" dirty="0">
                <a:latin typeface="Times New Roman" panose="02020603050405020304" pitchFamily="18" charset="0"/>
                <a:cs typeface="Times New Roman" panose="02020603050405020304" pitchFamily="18" charset="0"/>
                <a:hlinkClick r:id="rId3"/>
              </a:rPr>
              <a:t>Réaliser un abécédaire GS</a:t>
            </a:r>
            <a:endParaRPr lang="fr-FR" sz="1200" i="1" u="sng"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de E. </a:t>
            </a:r>
            <a:r>
              <a:rPr lang="fr-FR" sz="1200" dirty="0" err="1">
                <a:latin typeface="Times New Roman" panose="02020603050405020304" pitchFamily="18" charset="0"/>
                <a:cs typeface="Times New Roman" panose="02020603050405020304" pitchFamily="18" charset="0"/>
              </a:rPr>
              <a:t>Trésallet</a:t>
            </a:r>
            <a:endParaRPr lang="fr-FR" sz="1200"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(Editions Retz)</a:t>
            </a:r>
          </a:p>
        </p:txBody>
      </p:sp>
      <p:sp>
        <p:nvSpPr>
          <p:cNvPr id="42" name="ZoneTexte 41">
            <a:extLst>
              <a:ext uri="{FF2B5EF4-FFF2-40B4-BE49-F238E27FC236}">
                <a16:creationId xmlns:a16="http://schemas.microsoft.com/office/drawing/2014/main" id="{A0A94630-569A-4F97-8880-A6090D767543}"/>
              </a:ext>
            </a:extLst>
          </p:cNvPr>
          <p:cNvSpPr txBox="1"/>
          <p:nvPr/>
        </p:nvSpPr>
        <p:spPr>
          <a:xfrm>
            <a:off x="6706757" y="145695"/>
            <a:ext cx="2675204" cy="877163"/>
          </a:xfrm>
          <a:prstGeom prst="rect">
            <a:avLst/>
          </a:prstGeom>
          <a:noFill/>
        </p:spPr>
        <p:txBody>
          <a:bodyPr wrap="square" rtlCol="0">
            <a:spAutoFit/>
          </a:bodyPr>
          <a:lstStyle/>
          <a:p>
            <a:pPr algn="just"/>
            <a:r>
              <a:rPr lang="fr-FR" sz="1200" b="1" dirty="0">
                <a:latin typeface="Times New Roman" panose="02020603050405020304" pitchFamily="18" charset="0"/>
                <a:cs typeface="Times New Roman" panose="02020603050405020304" pitchFamily="18" charset="0"/>
              </a:rPr>
              <a:t>Article – MS/GS</a:t>
            </a:r>
          </a:p>
          <a:p>
            <a:endParaRPr lang="fr-FR" sz="300" b="1" dirty="0">
              <a:latin typeface="Times New Roman" panose="02020603050405020304" pitchFamily="18" charset="0"/>
              <a:cs typeface="Times New Roman" panose="02020603050405020304" pitchFamily="18" charset="0"/>
            </a:endParaRPr>
          </a:p>
          <a:p>
            <a:r>
              <a:rPr lang="fr-FR" sz="1200" dirty="0">
                <a:latin typeface="Times New Roman" panose="02020603050405020304" pitchFamily="18" charset="0"/>
                <a:cs typeface="Times New Roman" panose="02020603050405020304" pitchFamily="18" charset="0"/>
              </a:rPr>
              <a:t>publié en juin 2021 sur le site de la Mission Maternelle : « </a:t>
            </a:r>
            <a:r>
              <a:rPr lang="fr-FR" sz="1200" dirty="0">
                <a:latin typeface="Times New Roman" panose="02020603050405020304" pitchFamily="18" charset="0"/>
                <a:cs typeface="Times New Roman" panose="02020603050405020304" pitchFamily="18" charset="0"/>
                <a:hlinkClick r:id="rId5"/>
              </a:rPr>
              <a:t>Fonctionnement de l’écrit en MS-GS</a:t>
            </a:r>
            <a:r>
              <a:rPr lang="fr-FR" sz="1200" dirty="0">
                <a:latin typeface="Times New Roman" panose="02020603050405020304" pitchFamily="18" charset="0"/>
                <a:cs typeface="Times New Roman" panose="02020603050405020304" pitchFamily="18" charset="0"/>
              </a:rPr>
              <a:t> »</a:t>
            </a:r>
          </a:p>
        </p:txBody>
      </p:sp>
      <p:pic>
        <p:nvPicPr>
          <p:cNvPr id="43" name="Image 42">
            <a:extLst>
              <a:ext uri="{FF2B5EF4-FFF2-40B4-BE49-F238E27FC236}">
                <a16:creationId xmlns:a16="http://schemas.microsoft.com/office/drawing/2014/main" id="{2E894887-FEC6-409B-BDFA-16E0302AE89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9591464" y="2467960"/>
            <a:ext cx="2350619" cy="1588327"/>
          </a:xfrm>
          <a:prstGeom prst="rect">
            <a:avLst/>
          </a:prstGeom>
        </p:spPr>
      </p:pic>
      <p:pic>
        <p:nvPicPr>
          <p:cNvPr id="44" name="Image 43">
            <a:extLst>
              <a:ext uri="{FF2B5EF4-FFF2-40B4-BE49-F238E27FC236}">
                <a16:creationId xmlns:a16="http://schemas.microsoft.com/office/drawing/2014/main" id="{4B76C4D7-A0EA-42CB-A3D9-866A74EC012C}"/>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70785" y="4854759"/>
            <a:ext cx="3043732" cy="1745009"/>
          </a:xfrm>
          <a:prstGeom prst="rect">
            <a:avLst/>
          </a:prstGeom>
        </p:spPr>
      </p:pic>
      <p:sp>
        <p:nvSpPr>
          <p:cNvPr id="45" name="Rectangle 44">
            <a:extLst>
              <a:ext uri="{FF2B5EF4-FFF2-40B4-BE49-F238E27FC236}">
                <a16:creationId xmlns:a16="http://schemas.microsoft.com/office/drawing/2014/main" id="{EB39FDA6-5677-464E-B672-45D62E766B12}"/>
              </a:ext>
            </a:extLst>
          </p:cNvPr>
          <p:cNvSpPr/>
          <p:nvPr/>
        </p:nvSpPr>
        <p:spPr>
          <a:xfrm>
            <a:off x="9474883" y="113796"/>
            <a:ext cx="2589712" cy="211708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a:extLst>
              <a:ext uri="{FF2B5EF4-FFF2-40B4-BE49-F238E27FC236}">
                <a16:creationId xmlns:a16="http://schemas.microsoft.com/office/drawing/2014/main" id="{9FD34ED9-0774-4921-83A0-568DE0BDE63D}"/>
              </a:ext>
            </a:extLst>
          </p:cNvPr>
          <p:cNvSpPr/>
          <p:nvPr/>
        </p:nvSpPr>
        <p:spPr>
          <a:xfrm>
            <a:off x="6685211" y="2342958"/>
            <a:ext cx="5379384" cy="438663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a:extLst>
              <a:ext uri="{FF2B5EF4-FFF2-40B4-BE49-F238E27FC236}">
                <a16:creationId xmlns:a16="http://schemas.microsoft.com/office/drawing/2014/main" id="{7DFC64D4-2A00-4CEC-8A6D-4C4EF4D4A1B4}"/>
              </a:ext>
            </a:extLst>
          </p:cNvPr>
          <p:cNvSpPr/>
          <p:nvPr/>
        </p:nvSpPr>
        <p:spPr>
          <a:xfrm>
            <a:off x="6674858" y="113796"/>
            <a:ext cx="2693713" cy="2117081"/>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a:extLst>
              <a:ext uri="{FF2B5EF4-FFF2-40B4-BE49-F238E27FC236}">
                <a16:creationId xmlns:a16="http://schemas.microsoft.com/office/drawing/2014/main" id="{075ECF94-B1B0-4193-A390-D2C83C632267}"/>
              </a:ext>
            </a:extLst>
          </p:cNvPr>
          <p:cNvSpPr txBox="1"/>
          <p:nvPr/>
        </p:nvSpPr>
        <p:spPr>
          <a:xfrm>
            <a:off x="9559660" y="4079517"/>
            <a:ext cx="2389537" cy="646331"/>
          </a:xfrm>
          <a:prstGeom prst="rect">
            <a:avLst/>
          </a:prstGeom>
          <a:noFill/>
        </p:spPr>
        <p:txBody>
          <a:bodyPr wrap="square" rtlCol="0">
            <a:spAutoFit/>
          </a:bodyPr>
          <a:lstStyle/>
          <a:p>
            <a:pPr marL="171450" indent="-171450">
              <a:buFont typeface="Wingdings" panose="05000000000000000000" pitchFamily="2" charset="2"/>
              <a:buChar char="!"/>
            </a:pPr>
            <a:r>
              <a:rPr lang="fr-FR" sz="1200" b="1" dirty="0">
                <a:latin typeface="Times New Roman" panose="02020603050405020304" pitchFamily="18" charset="0"/>
                <a:cs typeface="Times New Roman" panose="02020603050405020304" pitchFamily="18" charset="0"/>
              </a:rPr>
              <a:t> MS-GS </a:t>
            </a:r>
            <a:r>
              <a:rPr lang="fr-FR" sz="1200" dirty="0">
                <a:latin typeface="Times New Roman" panose="02020603050405020304" pitchFamily="18" charset="0"/>
                <a:cs typeface="Times New Roman" panose="02020603050405020304" pitchFamily="18" charset="0"/>
              </a:rPr>
              <a:t>: Utilisation de l’ordinateur pour retrouver des lettres et entendre les sons</a:t>
            </a:r>
          </a:p>
        </p:txBody>
      </p:sp>
      <p:pic>
        <p:nvPicPr>
          <p:cNvPr id="49" name="Image 48">
            <a:extLst>
              <a:ext uri="{FF2B5EF4-FFF2-40B4-BE49-F238E27FC236}">
                <a16:creationId xmlns:a16="http://schemas.microsoft.com/office/drawing/2014/main" id="{FE4A2482-F728-41BB-97D1-C39856DC6CD4}"/>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944564" y="3193388"/>
            <a:ext cx="2134244" cy="1456670"/>
          </a:xfrm>
          <a:prstGeom prst="rect">
            <a:avLst/>
          </a:prstGeom>
        </p:spPr>
      </p:pic>
      <p:sp>
        <p:nvSpPr>
          <p:cNvPr id="50" name="ZoneTexte 49">
            <a:extLst>
              <a:ext uri="{FF2B5EF4-FFF2-40B4-BE49-F238E27FC236}">
                <a16:creationId xmlns:a16="http://schemas.microsoft.com/office/drawing/2014/main" id="{682FDEDA-6C9B-423D-856B-3B085562638E}"/>
              </a:ext>
            </a:extLst>
          </p:cNvPr>
          <p:cNvSpPr txBox="1"/>
          <p:nvPr/>
        </p:nvSpPr>
        <p:spPr>
          <a:xfrm>
            <a:off x="6685210" y="2365260"/>
            <a:ext cx="2350619" cy="830997"/>
          </a:xfrm>
          <a:prstGeom prst="rect">
            <a:avLst/>
          </a:prstGeom>
          <a:noFill/>
        </p:spPr>
        <p:txBody>
          <a:bodyPr wrap="square" rtlCol="0">
            <a:spAutoFit/>
          </a:bodyPr>
          <a:lstStyle/>
          <a:p>
            <a:r>
              <a:rPr lang="fr-FR" sz="1200" b="1" dirty="0">
                <a:latin typeface="Times New Roman" panose="02020603050405020304" pitchFamily="18" charset="0"/>
                <a:cs typeface="Times New Roman" panose="02020603050405020304" pitchFamily="18" charset="0"/>
              </a:rPr>
              <a:t>Quelques exemples</a:t>
            </a:r>
          </a:p>
          <a:p>
            <a:endParaRPr lang="fr-FR" sz="1200" b="1"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
            </a:pPr>
            <a:r>
              <a:rPr lang="fr-FR" sz="1200" b="1" dirty="0">
                <a:latin typeface="Times New Roman" panose="02020603050405020304" pitchFamily="18" charset="0"/>
                <a:cs typeface="Times New Roman" panose="02020603050405020304" pitchFamily="18" charset="0"/>
              </a:rPr>
              <a:t> PS </a:t>
            </a:r>
            <a:r>
              <a:rPr lang="fr-FR" sz="1200" dirty="0">
                <a:latin typeface="Times New Roman" panose="02020603050405020304" pitchFamily="18" charset="0"/>
                <a:cs typeface="Times New Roman" panose="02020603050405020304" pitchFamily="18" charset="0"/>
              </a:rPr>
              <a:t>: Recomposition du prénom avec des lettres mobiles</a:t>
            </a:r>
          </a:p>
        </p:txBody>
      </p:sp>
      <p:pic>
        <p:nvPicPr>
          <p:cNvPr id="51" name="Image 50">
            <a:hlinkClick r:id="rId5"/>
            <a:extLst>
              <a:ext uri="{FF2B5EF4-FFF2-40B4-BE49-F238E27FC236}">
                <a16:creationId xmlns:a16="http://schemas.microsoft.com/office/drawing/2014/main" id="{5F9FE5B0-44C0-40A9-82B3-BC2D3FD8B32E}"/>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6764488" y="1059201"/>
            <a:ext cx="2536040" cy="1044600"/>
          </a:xfrm>
          <a:prstGeom prst="rect">
            <a:avLst/>
          </a:prstGeom>
        </p:spPr>
      </p:pic>
      <p:sp>
        <p:nvSpPr>
          <p:cNvPr id="52" name="ZoneTexte 51">
            <a:extLst>
              <a:ext uri="{FF2B5EF4-FFF2-40B4-BE49-F238E27FC236}">
                <a16:creationId xmlns:a16="http://schemas.microsoft.com/office/drawing/2014/main" id="{8326AAB4-B3EA-4530-AC93-BAEB143B0DE8}"/>
              </a:ext>
            </a:extLst>
          </p:cNvPr>
          <p:cNvSpPr txBox="1"/>
          <p:nvPr/>
        </p:nvSpPr>
        <p:spPr>
          <a:xfrm>
            <a:off x="10214518" y="6091937"/>
            <a:ext cx="1850078" cy="461665"/>
          </a:xfrm>
          <a:prstGeom prst="rect">
            <a:avLst/>
          </a:prstGeom>
          <a:noFill/>
        </p:spPr>
        <p:txBody>
          <a:bodyPr wrap="square" rtlCol="0">
            <a:spAutoFit/>
          </a:bodyPr>
          <a:lstStyle/>
          <a:p>
            <a:pPr marL="171450" indent="-171450">
              <a:buFont typeface="Wingdings" panose="05000000000000000000" pitchFamily="2" charset="2"/>
              <a:buChar char="!"/>
            </a:pPr>
            <a:r>
              <a:rPr lang="fr-FR" sz="1200" dirty="0">
                <a:latin typeface="Times New Roman" panose="02020603050405020304" pitchFamily="18" charset="0"/>
                <a:cs typeface="Times New Roman" panose="02020603050405020304" pitchFamily="18" charset="0"/>
              </a:rPr>
              <a:t> </a:t>
            </a:r>
            <a:r>
              <a:rPr lang="fr-FR" sz="1200" b="1" dirty="0">
                <a:latin typeface="Times New Roman" panose="02020603050405020304" pitchFamily="18" charset="0"/>
                <a:cs typeface="Times New Roman" panose="02020603050405020304" pitchFamily="18" charset="0"/>
              </a:rPr>
              <a:t>MS-GS</a:t>
            </a:r>
            <a:r>
              <a:rPr lang="fr-FR" sz="1200" dirty="0">
                <a:latin typeface="Times New Roman" panose="02020603050405020304" pitchFamily="18" charset="0"/>
                <a:cs typeface="Times New Roman" panose="02020603050405020304" pitchFamily="18" charset="0"/>
              </a:rPr>
              <a:t> : Jeu de l’ophtalmo en binôme</a:t>
            </a:r>
          </a:p>
        </p:txBody>
      </p:sp>
    </p:spTree>
    <p:extLst>
      <p:ext uri="{BB962C8B-B14F-4D97-AF65-F5344CB8AC3E}">
        <p14:creationId xmlns:p14="http://schemas.microsoft.com/office/powerpoint/2010/main" val="15112778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13327</TotalTime>
  <Words>2462</Words>
  <Application>Microsoft Office PowerPoint</Application>
  <PresentationFormat>Grand écran</PresentationFormat>
  <Paragraphs>229</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Calibri</vt:lpstr>
      <vt:lpstr>Calibri Light</vt:lpstr>
      <vt:lpstr>Pristina</vt:lpstr>
      <vt:lpstr>Symbol</vt:lpstr>
      <vt:lpstr>Times New Roman</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dc:creator>
  <cp:lastModifiedBy>B Y</cp:lastModifiedBy>
  <cp:revision>984</cp:revision>
  <dcterms:created xsi:type="dcterms:W3CDTF">2020-08-17T09:48:45Z</dcterms:created>
  <dcterms:modified xsi:type="dcterms:W3CDTF">2021-11-12T12:25:46Z</dcterms:modified>
</cp:coreProperties>
</file>