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6" r:id="rId3"/>
    <p:sldId id="278" r:id="rId4"/>
    <p:sldId id="280" r:id="rId5"/>
    <p:sldId id="282"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ence" initials="F" lastIdx="1" clrIdx="0"/>
  <p:cmAuthor id="2" name="Blandine Tissier" initials="BT" lastIdx="10" clrIdx="1">
    <p:extLst>
      <p:ext uri="{19B8F6BF-5375-455C-9EA6-DF929625EA0E}">
        <p15:presenceInfo xmlns:p15="http://schemas.microsoft.com/office/powerpoint/2012/main" userId="S-1-5-21-1750527873-1037266120-3498459047-6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1E9F"/>
    <a:srgbClr val="FEB8F7"/>
    <a:srgbClr val="FEDEFC"/>
    <a:srgbClr val="D498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93842" autoAdjust="0"/>
  </p:normalViewPr>
  <p:slideViewPr>
    <p:cSldViewPr snapToGrid="0">
      <p:cViewPr varScale="1">
        <p:scale>
          <a:sx n="63" d="100"/>
          <a:sy n="63" d="100"/>
        </p:scale>
        <p:origin x="728"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AC6648-388F-4D08-889F-EC5F342D2A9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C6D618A-D0AE-4161-B284-C19E8E1B47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53CCBE2-77C7-40D2-87DA-E76EB1E54021}"/>
              </a:ext>
            </a:extLst>
          </p:cNvPr>
          <p:cNvSpPr>
            <a:spLocks noGrp="1"/>
          </p:cNvSpPr>
          <p:nvPr>
            <p:ph type="dt" sz="half" idx="10"/>
          </p:nvPr>
        </p:nvSpPr>
        <p:spPr/>
        <p:txBody>
          <a:bodyPr/>
          <a:lstStyle/>
          <a:p>
            <a:fld id="{21BE4A4F-7B73-412C-AB49-2A975EED7C56}" type="datetimeFigureOut">
              <a:rPr lang="fr-FR" smtClean="0"/>
              <a:t>11/11/2021</a:t>
            </a:fld>
            <a:endParaRPr lang="fr-FR"/>
          </a:p>
        </p:txBody>
      </p:sp>
      <p:sp>
        <p:nvSpPr>
          <p:cNvPr id="5" name="Espace réservé du pied de page 4">
            <a:extLst>
              <a:ext uri="{FF2B5EF4-FFF2-40B4-BE49-F238E27FC236}">
                <a16:creationId xmlns:a16="http://schemas.microsoft.com/office/drawing/2014/main" id="{8D3736D8-9FF3-4561-8B79-9283BD53CF9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9727DD2-3C4E-46D2-8253-336B6942ADE1}"/>
              </a:ext>
            </a:extLst>
          </p:cNvPr>
          <p:cNvSpPr>
            <a:spLocks noGrp="1"/>
          </p:cNvSpPr>
          <p:nvPr>
            <p:ph type="sldNum" sz="quarter" idx="12"/>
          </p:nvPr>
        </p:nvSpPr>
        <p:spPr/>
        <p:txBody>
          <a:bodyPr/>
          <a:lstStyle/>
          <a:p>
            <a:fld id="{6A997ECE-7815-468E-9B4C-10BF7C5101AF}" type="slidenum">
              <a:rPr lang="fr-FR" smtClean="0"/>
              <a:t>‹N°›</a:t>
            </a:fld>
            <a:endParaRPr lang="fr-FR"/>
          </a:p>
        </p:txBody>
      </p:sp>
    </p:spTree>
    <p:extLst>
      <p:ext uri="{BB962C8B-B14F-4D97-AF65-F5344CB8AC3E}">
        <p14:creationId xmlns:p14="http://schemas.microsoft.com/office/powerpoint/2010/main" val="2434967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50C5BC-14C3-4FC9-B94F-BB889288242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3C8185D-FA35-44A4-B479-BCCFF1AD7A1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7ADAE6-26DF-478E-80C8-20BFE68725DC}"/>
              </a:ext>
            </a:extLst>
          </p:cNvPr>
          <p:cNvSpPr>
            <a:spLocks noGrp="1"/>
          </p:cNvSpPr>
          <p:nvPr>
            <p:ph type="dt" sz="half" idx="10"/>
          </p:nvPr>
        </p:nvSpPr>
        <p:spPr/>
        <p:txBody>
          <a:bodyPr/>
          <a:lstStyle/>
          <a:p>
            <a:fld id="{21BE4A4F-7B73-412C-AB49-2A975EED7C56}" type="datetimeFigureOut">
              <a:rPr lang="fr-FR" smtClean="0"/>
              <a:t>11/11/2021</a:t>
            </a:fld>
            <a:endParaRPr lang="fr-FR"/>
          </a:p>
        </p:txBody>
      </p:sp>
      <p:sp>
        <p:nvSpPr>
          <p:cNvPr id="5" name="Espace réservé du pied de page 4">
            <a:extLst>
              <a:ext uri="{FF2B5EF4-FFF2-40B4-BE49-F238E27FC236}">
                <a16:creationId xmlns:a16="http://schemas.microsoft.com/office/drawing/2014/main" id="{76A8E5FD-37C1-4F27-B60E-818045F1F4C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39C347B-A5ED-492A-82E0-C22EF670349A}"/>
              </a:ext>
            </a:extLst>
          </p:cNvPr>
          <p:cNvSpPr>
            <a:spLocks noGrp="1"/>
          </p:cNvSpPr>
          <p:nvPr>
            <p:ph type="sldNum" sz="quarter" idx="12"/>
          </p:nvPr>
        </p:nvSpPr>
        <p:spPr/>
        <p:txBody>
          <a:bodyPr/>
          <a:lstStyle/>
          <a:p>
            <a:fld id="{6A997ECE-7815-468E-9B4C-10BF7C5101AF}" type="slidenum">
              <a:rPr lang="fr-FR" smtClean="0"/>
              <a:t>‹N°›</a:t>
            </a:fld>
            <a:endParaRPr lang="fr-FR"/>
          </a:p>
        </p:txBody>
      </p:sp>
    </p:spTree>
    <p:extLst>
      <p:ext uri="{BB962C8B-B14F-4D97-AF65-F5344CB8AC3E}">
        <p14:creationId xmlns:p14="http://schemas.microsoft.com/office/powerpoint/2010/main" val="3153034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31D7055-3FD9-4CDD-A1A1-C2AB5BBC2CF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5621836-5C32-4D42-8921-E35DF516FE2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6AA22B-20E8-45B3-81D6-8E6925DE2763}"/>
              </a:ext>
            </a:extLst>
          </p:cNvPr>
          <p:cNvSpPr>
            <a:spLocks noGrp="1"/>
          </p:cNvSpPr>
          <p:nvPr>
            <p:ph type="dt" sz="half" idx="10"/>
          </p:nvPr>
        </p:nvSpPr>
        <p:spPr/>
        <p:txBody>
          <a:bodyPr/>
          <a:lstStyle/>
          <a:p>
            <a:fld id="{21BE4A4F-7B73-412C-AB49-2A975EED7C56}" type="datetimeFigureOut">
              <a:rPr lang="fr-FR" smtClean="0"/>
              <a:t>11/11/2021</a:t>
            </a:fld>
            <a:endParaRPr lang="fr-FR"/>
          </a:p>
        </p:txBody>
      </p:sp>
      <p:sp>
        <p:nvSpPr>
          <p:cNvPr id="5" name="Espace réservé du pied de page 4">
            <a:extLst>
              <a:ext uri="{FF2B5EF4-FFF2-40B4-BE49-F238E27FC236}">
                <a16:creationId xmlns:a16="http://schemas.microsoft.com/office/drawing/2014/main" id="{E2463473-A190-41F5-B1D2-D0B5C846E48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697356A-4677-4CD9-8ED5-802ECF8EB13F}"/>
              </a:ext>
            </a:extLst>
          </p:cNvPr>
          <p:cNvSpPr>
            <a:spLocks noGrp="1"/>
          </p:cNvSpPr>
          <p:nvPr>
            <p:ph type="sldNum" sz="quarter" idx="12"/>
          </p:nvPr>
        </p:nvSpPr>
        <p:spPr/>
        <p:txBody>
          <a:bodyPr/>
          <a:lstStyle/>
          <a:p>
            <a:fld id="{6A997ECE-7815-468E-9B4C-10BF7C5101AF}" type="slidenum">
              <a:rPr lang="fr-FR" smtClean="0"/>
              <a:t>‹N°›</a:t>
            </a:fld>
            <a:endParaRPr lang="fr-FR"/>
          </a:p>
        </p:txBody>
      </p:sp>
    </p:spTree>
    <p:extLst>
      <p:ext uri="{BB962C8B-B14F-4D97-AF65-F5344CB8AC3E}">
        <p14:creationId xmlns:p14="http://schemas.microsoft.com/office/powerpoint/2010/main" val="3008424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77D43E-3774-474B-90F5-2E98B156FAD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CF029FF-6E59-4B54-85EA-1E344EA2EC6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0A70FA7-C441-49F1-AB9F-5641F6CDD7E2}"/>
              </a:ext>
            </a:extLst>
          </p:cNvPr>
          <p:cNvSpPr>
            <a:spLocks noGrp="1"/>
          </p:cNvSpPr>
          <p:nvPr>
            <p:ph type="dt" sz="half" idx="10"/>
          </p:nvPr>
        </p:nvSpPr>
        <p:spPr/>
        <p:txBody>
          <a:bodyPr/>
          <a:lstStyle/>
          <a:p>
            <a:fld id="{21BE4A4F-7B73-412C-AB49-2A975EED7C56}" type="datetimeFigureOut">
              <a:rPr lang="fr-FR" smtClean="0"/>
              <a:t>11/11/2021</a:t>
            </a:fld>
            <a:endParaRPr lang="fr-FR"/>
          </a:p>
        </p:txBody>
      </p:sp>
      <p:sp>
        <p:nvSpPr>
          <p:cNvPr id="5" name="Espace réservé du pied de page 4">
            <a:extLst>
              <a:ext uri="{FF2B5EF4-FFF2-40B4-BE49-F238E27FC236}">
                <a16:creationId xmlns:a16="http://schemas.microsoft.com/office/drawing/2014/main" id="{3BCEE143-A66C-420D-9A60-3E21B21E56B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B534EA8-5FF8-4D64-8D87-24554CB9DCD6}"/>
              </a:ext>
            </a:extLst>
          </p:cNvPr>
          <p:cNvSpPr>
            <a:spLocks noGrp="1"/>
          </p:cNvSpPr>
          <p:nvPr>
            <p:ph type="sldNum" sz="quarter" idx="12"/>
          </p:nvPr>
        </p:nvSpPr>
        <p:spPr/>
        <p:txBody>
          <a:bodyPr/>
          <a:lstStyle/>
          <a:p>
            <a:fld id="{6A997ECE-7815-468E-9B4C-10BF7C5101AF}" type="slidenum">
              <a:rPr lang="fr-FR" smtClean="0"/>
              <a:t>‹N°›</a:t>
            </a:fld>
            <a:endParaRPr lang="fr-FR"/>
          </a:p>
        </p:txBody>
      </p:sp>
    </p:spTree>
    <p:extLst>
      <p:ext uri="{BB962C8B-B14F-4D97-AF65-F5344CB8AC3E}">
        <p14:creationId xmlns:p14="http://schemas.microsoft.com/office/powerpoint/2010/main" val="417874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5D570E-FFD6-48B3-83AB-90F36B7F6DF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E35A779-0F0D-4910-8907-C5ED65E104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D838056-C9DD-4A83-AE32-8F616BCF4A6A}"/>
              </a:ext>
            </a:extLst>
          </p:cNvPr>
          <p:cNvSpPr>
            <a:spLocks noGrp="1"/>
          </p:cNvSpPr>
          <p:nvPr>
            <p:ph type="dt" sz="half" idx="10"/>
          </p:nvPr>
        </p:nvSpPr>
        <p:spPr/>
        <p:txBody>
          <a:bodyPr/>
          <a:lstStyle/>
          <a:p>
            <a:fld id="{21BE4A4F-7B73-412C-AB49-2A975EED7C56}" type="datetimeFigureOut">
              <a:rPr lang="fr-FR" smtClean="0"/>
              <a:t>11/11/2021</a:t>
            </a:fld>
            <a:endParaRPr lang="fr-FR"/>
          </a:p>
        </p:txBody>
      </p:sp>
      <p:sp>
        <p:nvSpPr>
          <p:cNvPr id="5" name="Espace réservé du pied de page 4">
            <a:extLst>
              <a:ext uri="{FF2B5EF4-FFF2-40B4-BE49-F238E27FC236}">
                <a16:creationId xmlns:a16="http://schemas.microsoft.com/office/drawing/2014/main" id="{92B5814E-6F57-4352-99F9-FE1E1F006B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A85FBE-18F3-4DE5-BE34-D3BCBCEF69B0}"/>
              </a:ext>
            </a:extLst>
          </p:cNvPr>
          <p:cNvSpPr>
            <a:spLocks noGrp="1"/>
          </p:cNvSpPr>
          <p:nvPr>
            <p:ph type="sldNum" sz="quarter" idx="12"/>
          </p:nvPr>
        </p:nvSpPr>
        <p:spPr/>
        <p:txBody>
          <a:bodyPr/>
          <a:lstStyle/>
          <a:p>
            <a:fld id="{6A997ECE-7815-468E-9B4C-10BF7C5101AF}" type="slidenum">
              <a:rPr lang="fr-FR" smtClean="0"/>
              <a:t>‹N°›</a:t>
            </a:fld>
            <a:endParaRPr lang="fr-FR"/>
          </a:p>
        </p:txBody>
      </p:sp>
    </p:spTree>
    <p:extLst>
      <p:ext uri="{BB962C8B-B14F-4D97-AF65-F5344CB8AC3E}">
        <p14:creationId xmlns:p14="http://schemas.microsoft.com/office/powerpoint/2010/main" val="335072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F4C8FA-107F-4B2A-A9E9-CB2264C1E11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046F9D9-5A60-4B80-8554-34EDD80E3BB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4BE6771-BFCB-4BEE-A22C-87A6EE9AF53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60123CA-FF85-44AE-9419-AB0A5E0BD922}"/>
              </a:ext>
            </a:extLst>
          </p:cNvPr>
          <p:cNvSpPr>
            <a:spLocks noGrp="1"/>
          </p:cNvSpPr>
          <p:nvPr>
            <p:ph type="dt" sz="half" idx="10"/>
          </p:nvPr>
        </p:nvSpPr>
        <p:spPr/>
        <p:txBody>
          <a:bodyPr/>
          <a:lstStyle/>
          <a:p>
            <a:fld id="{21BE4A4F-7B73-412C-AB49-2A975EED7C56}" type="datetimeFigureOut">
              <a:rPr lang="fr-FR" smtClean="0"/>
              <a:t>11/11/2021</a:t>
            </a:fld>
            <a:endParaRPr lang="fr-FR"/>
          </a:p>
        </p:txBody>
      </p:sp>
      <p:sp>
        <p:nvSpPr>
          <p:cNvPr id="6" name="Espace réservé du pied de page 5">
            <a:extLst>
              <a:ext uri="{FF2B5EF4-FFF2-40B4-BE49-F238E27FC236}">
                <a16:creationId xmlns:a16="http://schemas.microsoft.com/office/drawing/2014/main" id="{399827B2-2611-4C08-BC59-D5FAA537C35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5563F2A-7E1C-4EB7-AC49-045A3F9D7624}"/>
              </a:ext>
            </a:extLst>
          </p:cNvPr>
          <p:cNvSpPr>
            <a:spLocks noGrp="1"/>
          </p:cNvSpPr>
          <p:nvPr>
            <p:ph type="sldNum" sz="quarter" idx="12"/>
          </p:nvPr>
        </p:nvSpPr>
        <p:spPr/>
        <p:txBody>
          <a:bodyPr/>
          <a:lstStyle/>
          <a:p>
            <a:fld id="{6A997ECE-7815-468E-9B4C-10BF7C5101AF}" type="slidenum">
              <a:rPr lang="fr-FR" smtClean="0"/>
              <a:t>‹N°›</a:t>
            </a:fld>
            <a:endParaRPr lang="fr-FR"/>
          </a:p>
        </p:txBody>
      </p:sp>
    </p:spTree>
    <p:extLst>
      <p:ext uri="{BB962C8B-B14F-4D97-AF65-F5344CB8AC3E}">
        <p14:creationId xmlns:p14="http://schemas.microsoft.com/office/powerpoint/2010/main" val="361942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5619DB-1934-4FDF-9D52-9F084E4BB2C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ACD2ED4-1570-4E0D-8354-AFEA8F418D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B8F05DC-20FC-4DCB-9DDA-F66DBA16B4D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8A9117D-FEA4-49D1-9C4C-02D2F64D4A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C079F5F-8C5D-42BD-8029-546FE115EC6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0260DF2-69CC-4CAE-805E-54497A8D80E3}"/>
              </a:ext>
            </a:extLst>
          </p:cNvPr>
          <p:cNvSpPr>
            <a:spLocks noGrp="1"/>
          </p:cNvSpPr>
          <p:nvPr>
            <p:ph type="dt" sz="half" idx="10"/>
          </p:nvPr>
        </p:nvSpPr>
        <p:spPr/>
        <p:txBody>
          <a:bodyPr/>
          <a:lstStyle/>
          <a:p>
            <a:fld id="{21BE4A4F-7B73-412C-AB49-2A975EED7C56}" type="datetimeFigureOut">
              <a:rPr lang="fr-FR" smtClean="0"/>
              <a:t>11/11/2021</a:t>
            </a:fld>
            <a:endParaRPr lang="fr-FR"/>
          </a:p>
        </p:txBody>
      </p:sp>
      <p:sp>
        <p:nvSpPr>
          <p:cNvPr id="8" name="Espace réservé du pied de page 7">
            <a:extLst>
              <a:ext uri="{FF2B5EF4-FFF2-40B4-BE49-F238E27FC236}">
                <a16:creationId xmlns:a16="http://schemas.microsoft.com/office/drawing/2014/main" id="{6EEE8B0D-E727-4DB6-ACB2-EA14E9609D4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75F5953-B4FA-4E63-824D-631B67CCB508}"/>
              </a:ext>
            </a:extLst>
          </p:cNvPr>
          <p:cNvSpPr>
            <a:spLocks noGrp="1"/>
          </p:cNvSpPr>
          <p:nvPr>
            <p:ph type="sldNum" sz="quarter" idx="12"/>
          </p:nvPr>
        </p:nvSpPr>
        <p:spPr/>
        <p:txBody>
          <a:bodyPr/>
          <a:lstStyle/>
          <a:p>
            <a:fld id="{6A997ECE-7815-468E-9B4C-10BF7C5101AF}" type="slidenum">
              <a:rPr lang="fr-FR" smtClean="0"/>
              <a:t>‹N°›</a:t>
            </a:fld>
            <a:endParaRPr lang="fr-FR"/>
          </a:p>
        </p:txBody>
      </p:sp>
    </p:spTree>
    <p:extLst>
      <p:ext uri="{BB962C8B-B14F-4D97-AF65-F5344CB8AC3E}">
        <p14:creationId xmlns:p14="http://schemas.microsoft.com/office/powerpoint/2010/main" val="256060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CB8F33-6528-4546-B978-F3FF0FB6831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6451645-B7B5-4D44-A607-52C69D1C2C6B}"/>
              </a:ext>
            </a:extLst>
          </p:cNvPr>
          <p:cNvSpPr>
            <a:spLocks noGrp="1"/>
          </p:cNvSpPr>
          <p:nvPr>
            <p:ph type="dt" sz="half" idx="10"/>
          </p:nvPr>
        </p:nvSpPr>
        <p:spPr/>
        <p:txBody>
          <a:bodyPr/>
          <a:lstStyle/>
          <a:p>
            <a:fld id="{21BE4A4F-7B73-412C-AB49-2A975EED7C56}" type="datetimeFigureOut">
              <a:rPr lang="fr-FR" smtClean="0"/>
              <a:t>11/11/2021</a:t>
            </a:fld>
            <a:endParaRPr lang="fr-FR"/>
          </a:p>
        </p:txBody>
      </p:sp>
      <p:sp>
        <p:nvSpPr>
          <p:cNvPr id="4" name="Espace réservé du pied de page 3">
            <a:extLst>
              <a:ext uri="{FF2B5EF4-FFF2-40B4-BE49-F238E27FC236}">
                <a16:creationId xmlns:a16="http://schemas.microsoft.com/office/drawing/2014/main" id="{A74D599C-9ED3-422B-B2DC-303ABA54F19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BD0F27F-9F0E-493E-B167-E10997C24CA8}"/>
              </a:ext>
            </a:extLst>
          </p:cNvPr>
          <p:cNvSpPr>
            <a:spLocks noGrp="1"/>
          </p:cNvSpPr>
          <p:nvPr>
            <p:ph type="sldNum" sz="quarter" idx="12"/>
          </p:nvPr>
        </p:nvSpPr>
        <p:spPr/>
        <p:txBody>
          <a:bodyPr/>
          <a:lstStyle/>
          <a:p>
            <a:fld id="{6A997ECE-7815-468E-9B4C-10BF7C5101AF}" type="slidenum">
              <a:rPr lang="fr-FR" smtClean="0"/>
              <a:t>‹N°›</a:t>
            </a:fld>
            <a:endParaRPr lang="fr-FR"/>
          </a:p>
        </p:txBody>
      </p:sp>
    </p:spTree>
    <p:extLst>
      <p:ext uri="{BB962C8B-B14F-4D97-AF65-F5344CB8AC3E}">
        <p14:creationId xmlns:p14="http://schemas.microsoft.com/office/powerpoint/2010/main" val="1999552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2D02E8F-F4C9-4A86-B6E3-05FA46F7882E}"/>
              </a:ext>
            </a:extLst>
          </p:cNvPr>
          <p:cNvSpPr>
            <a:spLocks noGrp="1"/>
          </p:cNvSpPr>
          <p:nvPr>
            <p:ph type="dt" sz="half" idx="10"/>
          </p:nvPr>
        </p:nvSpPr>
        <p:spPr/>
        <p:txBody>
          <a:bodyPr/>
          <a:lstStyle/>
          <a:p>
            <a:fld id="{21BE4A4F-7B73-412C-AB49-2A975EED7C56}" type="datetimeFigureOut">
              <a:rPr lang="fr-FR" smtClean="0"/>
              <a:t>11/11/2021</a:t>
            </a:fld>
            <a:endParaRPr lang="fr-FR"/>
          </a:p>
        </p:txBody>
      </p:sp>
      <p:sp>
        <p:nvSpPr>
          <p:cNvPr id="3" name="Espace réservé du pied de page 2">
            <a:extLst>
              <a:ext uri="{FF2B5EF4-FFF2-40B4-BE49-F238E27FC236}">
                <a16:creationId xmlns:a16="http://schemas.microsoft.com/office/drawing/2014/main" id="{FD02B393-C291-48B4-ACF6-F9591F42997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70750D1-6E24-4542-A49C-32B9D47A8EF1}"/>
              </a:ext>
            </a:extLst>
          </p:cNvPr>
          <p:cNvSpPr>
            <a:spLocks noGrp="1"/>
          </p:cNvSpPr>
          <p:nvPr>
            <p:ph type="sldNum" sz="quarter" idx="12"/>
          </p:nvPr>
        </p:nvSpPr>
        <p:spPr/>
        <p:txBody>
          <a:bodyPr/>
          <a:lstStyle/>
          <a:p>
            <a:fld id="{6A997ECE-7815-468E-9B4C-10BF7C5101AF}" type="slidenum">
              <a:rPr lang="fr-FR" smtClean="0"/>
              <a:t>‹N°›</a:t>
            </a:fld>
            <a:endParaRPr lang="fr-FR"/>
          </a:p>
        </p:txBody>
      </p:sp>
    </p:spTree>
    <p:extLst>
      <p:ext uri="{BB962C8B-B14F-4D97-AF65-F5344CB8AC3E}">
        <p14:creationId xmlns:p14="http://schemas.microsoft.com/office/powerpoint/2010/main" val="44715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0F891-C083-4037-B539-A31A1B4EB78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0B17744-476B-46B2-A539-DD171795F3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FA384A0-6AC7-484C-9F45-4D243D8E74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967BE8D-ED56-4269-82D4-12A48492A111}"/>
              </a:ext>
            </a:extLst>
          </p:cNvPr>
          <p:cNvSpPr>
            <a:spLocks noGrp="1"/>
          </p:cNvSpPr>
          <p:nvPr>
            <p:ph type="dt" sz="half" idx="10"/>
          </p:nvPr>
        </p:nvSpPr>
        <p:spPr/>
        <p:txBody>
          <a:bodyPr/>
          <a:lstStyle/>
          <a:p>
            <a:fld id="{21BE4A4F-7B73-412C-AB49-2A975EED7C56}" type="datetimeFigureOut">
              <a:rPr lang="fr-FR" smtClean="0"/>
              <a:t>11/11/2021</a:t>
            </a:fld>
            <a:endParaRPr lang="fr-FR"/>
          </a:p>
        </p:txBody>
      </p:sp>
      <p:sp>
        <p:nvSpPr>
          <p:cNvPr id="6" name="Espace réservé du pied de page 5">
            <a:extLst>
              <a:ext uri="{FF2B5EF4-FFF2-40B4-BE49-F238E27FC236}">
                <a16:creationId xmlns:a16="http://schemas.microsoft.com/office/drawing/2014/main" id="{5029EAE3-1E38-44BE-BC23-0B3C6D2AE90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6BAF7C-CD70-40DC-B775-C95B36270E57}"/>
              </a:ext>
            </a:extLst>
          </p:cNvPr>
          <p:cNvSpPr>
            <a:spLocks noGrp="1"/>
          </p:cNvSpPr>
          <p:nvPr>
            <p:ph type="sldNum" sz="quarter" idx="12"/>
          </p:nvPr>
        </p:nvSpPr>
        <p:spPr/>
        <p:txBody>
          <a:bodyPr/>
          <a:lstStyle/>
          <a:p>
            <a:fld id="{6A997ECE-7815-468E-9B4C-10BF7C5101AF}" type="slidenum">
              <a:rPr lang="fr-FR" smtClean="0"/>
              <a:t>‹N°›</a:t>
            </a:fld>
            <a:endParaRPr lang="fr-FR"/>
          </a:p>
        </p:txBody>
      </p:sp>
    </p:spTree>
    <p:extLst>
      <p:ext uri="{BB962C8B-B14F-4D97-AF65-F5344CB8AC3E}">
        <p14:creationId xmlns:p14="http://schemas.microsoft.com/office/powerpoint/2010/main" val="2239922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CC253F-2482-4FF4-9998-A56D3130CB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B9DEF61-E4F0-4B18-8D83-6BB6B7EC6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340FD5E-89E0-402D-A4F9-57CB368850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694786E-D757-4C13-B41A-12D4BDC26E9A}"/>
              </a:ext>
            </a:extLst>
          </p:cNvPr>
          <p:cNvSpPr>
            <a:spLocks noGrp="1"/>
          </p:cNvSpPr>
          <p:nvPr>
            <p:ph type="dt" sz="half" idx="10"/>
          </p:nvPr>
        </p:nvSpPr>
        <p:spPr/>
        <p:txBody>
          <a:bodyPr/>
          <a:lstStyle/>
          <a:p>
            <a:fld id="{21BE4A4F-7B73-412C-AB49-2A975EED7C56}" type="datetimeFigureOut">
              <a:rPr lang="fr-FR" smtClean="0"/>
              <a:t>11/11/2021</a:t>
            </a:fld>
            <a:endParaRPr lang="fr-FR"/>
          </a:p>
        </p:txBody>
      </p:sp>
      <p:sp>
        <p:nvSpPr>
          <p:cNvPr id="6" name="Espace réservé du pied de page 5">
            <a:extLst>
              <a:ext uri="{FF2B5EF4-FFF2-40B4-BE49-F238E27FC236}">
                <a16:creationId xmlns:a16="http://schemas.microsoft.com/office/drawing/2014/main" id="{2DD086C1-FBA5-429F-940A-499BCF1AD75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6DDC76F-FA9F-4EDC-B4AD-3F538739213C}"/>
              </a:ext>
            </a:extLst>
          </p:cNvPr>
          <p:cNvSpPr>
            <a:spLocks noGrp="1"/>
          </p:cNvSpPr>
          <p:nvPr>
            <p:ph type="sldNum" sz="quarter" idx="12"/>
          </p:nvPr>
        </p:nvSpPr>
        <p:spPr/>
        <p:txBody>
          <a:bodyPr/>
          <a:lstStyle/>
          <a:p>
            <a:fld id="{6A997ECE-7815-468E-9B4C-10BF7C5101AF}" type="slidenum">
              <a:rPr lang="fr-FR" smtClean="0"/>
              <a:t>‹N°›</a:t>
            </a:fld>
            <a:endParaRPr lang="fr-FR"/>
          </a:p>
        </p:txBody>
      </p:sp>
    </p:spTree>
    <p:extLst>
      <p:ext uri="{BB962C8B-B14F-4D97-AF65-F5344CB8AC3E}">
        <p14:creationId xmlns:p14="http://schemas.microsoft.com/office/powerpoint/2010/main" val="1383777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D74AF99-CA58-4CF4-AC93-49F6FCD548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14E4D4C-7EBA-489A-B2F5-CB68B0DCCA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3100654-D7B2-496E-BCC9-BDFE45437C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E4A4F-7B73-412C-AB49-2A975EED7C56}" type="datetimeFigureOut">
              <a:rPr lang="fr-FR" smtClean="0"/>
              <a:t>11/11/2021</a:t>
            </a:fld>
            <a:endParaRPr lang="fr-FR"/>
          </a:p>
        </p:txBody>
      </p:sp>
      <p:sp>
        <p:nvSpPr>
          <p:cNvPr id="5" name="Espace réservé du pied de page 4">
            <a:extLst>
              <a:ext uri="{FF2B5EF4-FFF2-40B4-BE49-F238E27FC236}">
                <a16:creationId xmlns:a16="http://schemas.microsoft.com/office/drawing/2014/main" id="{CEF33633-3637-454C-A10E-F0837ECE56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F27E990-0F65-47D2-AD6E-A785340FAB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97ECE-7815-468E-9B4C-10BF7C5101AF}" type="slidenum">
              <a:rPr lang="fr-FR" smtClean="0"/>
              <a:t>‹N°›</a:t>
            </a:fld>
            <a:endParaRPr lang="fr-FR"/>
          </a:p>
        </p:txBody>
      </p:sp>
    </p:spTree>
    <p:extLst>
      <p:ext uri="{BB962C8B-B14F-4D97-AF65-F5344CB8AC3E}">
        <p14:creationId xmlns:p14="http://schemas.microsoft.com/office/powerpoint/2010/main" val="1691508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watch?v=rFNPUUH8qXU" TargetMode="External"/><Relationship Id="rId13" Type="http://schemas.openxmlformats.org/officeDocument/2006/relationships/hyperlink" Target="http://www.missionmaternelle78.ac-versailles.fr/wp-content/uploads/sites/447/2021/01/08-Lettre-Actualisez-Maternelle-Proj-de-Lect-V5.pdf" TargetMode="External"/><Relationship Id="rId18" Type="http://schemas.openxmlformats.org/officeDocument/2006/relationships/hyperlink" Target="http://www.missionmaternelle78.ac-versailles.fr/wp-content/uploads/sites/447/2021/01/Video-GS-S-Buot-Essais-decriture.mp4" TargetMode="External"/><Relationship Id="rId26" Type="http://schemas.openxmlformats.org/officeDocument/2006/relationships/image" Target="../media/image4.jpeg"/><Relationship Id="rId3" Type="http://schemas.openxmlformats.org/officeDocument/2006/relationships/image" Target="../media/image2.jpeg"/><Relationship Id="rId21" Type="http://schemas.openxmlformats.org/officeDocument/2006/relationships/hyperlink" Target="http://www.missionmaternelle78.ac-versailles.fr/wp-content/uploads/sites/447/2021/06/Article-Lettres-de-lalphabet-V52.pdf" TargetMode="External"/><Relationship Id="rId7" Type="http://schemas.openxmlformats.org/officeDocument/2006/relationships/hyperlink" Target="https://www.youtube.com/channel/UCQ5HXt36tan-UQVQMdpYbPg" TargetMode="External"/><Relationship Id="rId12" Type="http://schemas.openxmlformats.org/officeDocument/2006/relationships/hyperlink" Target="https://www.reseau-canope.fr/notice/arts-visuels-portraits.html" TargetMode="External"/><Relationship Id="rId17" Type="http://schemas.openxmlformats.org/officeDocument/2006/relationships/slide" Target="slide4.xml"/><Relationship Id="rId25" Type="http://schemas.openxmlformats.org/officeDocument/2006/relationships/hyperlink" Target="https://www.editions-retz.com/pedagogie/maitrise-de-la-langue/de-la-dictee-a-l-adulte-aux-premiers-ecrits-dvd-9782725634630.html" TargetMode="External"/><Relationship Id="rId2" Type="http://schemas.openxmlformats.org/officeDocument/2006/relationships/image" Target="../media/image1.jpeg"/><Relationship Id="rId16" Type="http://schemas.openxmlformats.org/officeDocument/2006/relationships/slide" Target="slide3.xml"/><Relationship Id="rId20" Type="http://schemas.openxmlformats.org/officeDocument/2006/relationships/image" Target="../media/image3.png"/><Relationship Id="rId29"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padlet.com/yannickbertrand19/glckyitzppr7" TargetMode="External"/><Relationship Id="rId11" Type="http://schemas.openxmlformats.org/officeDocument/2006/relationships/hyperlink" Target="https://cache.media.eduscol.education.fr/file/Langage/39/8/Ress_c1_langage_ecrit_principe_456398.pdf" TargetMode="External"/><Relationship Id="rId24" Type="http://schemas.openxmlformats.org/officeDocument/2006/relationships/hyperlink" Target="https://padlet.com/lebonmarielolita/PPAE974" TargetMode="External"/><Relationship Id="rId5" Type="http://schemas.openxmlformats.org/officeDocument/2006/relationships/hyperlink" Target="http://www.missionmaternelle78.ac-versailles.fr/" TargetMode="External"/><Relationship Id="rId15" Type="http://schemas.openxmlformats.org/officeDocument/2006/relationships/hyperlink" Target="http://cache.media.education.gouv.fr/file/Langage/18/7/Ress_c1_langage_oralecrit_comptines_529187.pdf" TargetMode="External"/><Relationship Id="rId23" Type="http://schemas.openxmlformats.org/officeDocument/2006/relationships/hyperlink" Target="http://www.missionmaternelle78.ac-versailles.fr/wp-content/uploads/sites/447/2021/06/Article-Decouvrir-lecrit-en-GS-V4.pdf" TargetMode="External"/><Relationship Id="rId28" Type="http://schemas.openxmlformats.org/officeDocument/2006/relationships/hyperlink" Target="https://www.editions-hatier.fr/livre/enseigner-lecole-langage-et-ecole-maternelle-ed-2015-9782218960116" TargetMode="External"/><Relationship Id="rId10" Type="http://schemas.openxmlformats.org/officeDocument/2006/relationships/hyperlink" Target="https://cache.media.eduscol.education.fr/file/maternelle/41/4/Guide_phonologie_1172414.pdf" TargetMode="External"/><Relationship Id="rId19" Type="http://schemas.openxmlformats.org/officeDocument/2006/relationships/hyperlink" Target="mailto:missionmaternelle78@ac-versailles.fr" TargetMode="External"/><Relationship Id="rId4" Type="http://schemas.openxmlformats.org/officeDocument/2006/relationships/hyperlink" Target="http://www.ac-versailles.fr/dsden78/pid35641/maternelle.html" TargetMode="External"/><Relationship Id="rId9" Type="http://schemas.openxmlformats.org/officeDocument/2006/relationships/hyperlink" Target="https://video.toutatice.fr/video/1204-michel-fayol-acquisition-de-la-conscience-phonologique-et-du-principe-alphabetique/" TargetMode="External"/><Relationship Id="rId14" Type="http://schemas.openxmlformats.org/officeDocument/2006/relationships/slide" Target="slide2.xml"/><Relationship Id="rId22" Type="http://schemas.openxmlformats.org/officeDocument/2006/relationships/hyperlink" Target="http://www.missionmaternelle78.ac-versailles.fr/wp-content/uploads/sites/447/2021/06/Article-Plan-lecture-en-GS-V2.pdf" TargetMode="External"/><Relationship Id="rId27"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hyperlink" Target="http://www.missionmaternelle78.ac-versailles.fr/wp-content/uploads/sites/447/2020/12/Vid&#233;o-Pq-ce-travail-Explicitation.mp4" TargetMode="External"/><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hyperlink" Target="http://www.missionmaternelle78.ac-versailles.fr/wp-content/uploads/sites/447/2020/12/07-Progression-lien-oral-&#233;crit-par-St&#233;phanie-Bocquiault-Boulay.pdf" TargetMode="External"/><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s://www.reseau-canope.fr/notice/entrer-dans-lecrit.html" TargetMode="External"/><Relationship Id="rId11" Type="http://schemas.openxmlformats.org/officeDocument/2006/relationships/image" Target="../media/image11.png"/><Relationship Id="rId5" Type="http://schemas.openxmlformats.org/officeDocument/2006/relationships/hyperlink" Target="http://www.missionmaternelle78.ac-versailles.fr/wp-content/uploads/sites/447/2020/12/07-Comment-apprendre-les-lettres-avec-les-Ab&#233;c&#233;daires-.pdf" TargetMode="External"/><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hyperlink" Target="https://mediacenter.ac-montpellier.fr/videos/?video=MEDIA170228092811195" TargetMode="External"/><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hyperlink" Target="http://videos.education.fr/MENESR/eduscol.education.fr/2015/DVDs/2010_apprendre_parler/apprendreparler10_S12.mp4" TargetMode="External"/><Relationship Id="rId3" Type="http://schemas.openxmlformats.org/officeDocument/2006/relationships/hyperlink" Target="https://www.youtube.com/watch?v=ASbovdRJ7oY" TargetMode="External"/><Relationship Id="rId7" Type="http://schemas.openxmlformats.org/officeDocument/2006/relationships/hyperlink" Target="http://videos.education.fr/MENESR/eduscol.education.fr/2016/Ressources2016/videosavril/Paroles99_S13_evoquerenoncer.mp4" TargetMode="External"/><Relationship Id="rId2" Type="http://schemas.openxmlformats.org/officeDocument/2006/relationships/hyperlink" Target="https://mediacenter.ac-montpellier.fr/videos/?video=MEDIA170219165842779" TargetMode="External"/><Relationship Id="rId1" Type="http://schemas.openxmlformats.org/officeDocument/2006/relationships/slideLayout" Target="../slideLayouts/slideLayout2.xml"/><Relationship Id="rId6" Type="http://schemas.openxmlformats.org/officeDocument/2006/relationships/hyperlink" Target="http://videos.education.fr/MENESR/eduscol.education.fr/2016/Ressources2016/videosavril/dicteeadulte.mp4" TargetMode="External"/><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hyperlink" Target="http://videos.education.fr/MENESR/eduscol.education.fr/2016/Ressources2016/videosavril/Paroles99_S15_inventerecrire.mp4"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missionmaternelle78.ac-versailles.fr/wp-content/uploads/sites/447/2020/12/07-Diaporama-Ecrit-Autonome-Maternelle-5-Trame-Comm-Phrases.pdf" TargetMode="External"/><Relationship Id="rId13" Type="http://schemas.openxmlformats.org/officeDocument/2006/relationships/hyperlink" Target="http://www.missionmaternelle78.ac-versailles.fr/wp-content/uploads/sites/447/2020/12/07-Diaporama-Ecrit-Autonome-Maternelle-10-Niveaux-d&#233;crits-obtenus.pdf" TargetMode="External"/><Relationship Id="rId18" Type="http://schemas.openxmlformats.org/officeDocument/2006/relationships/image" Target="../media/image21.jpeg"/><Relationship Id="rId3" Type="http://schemas.openxmlformats.org/officeDocument/2006/relationships/hyperlink" Target="http://www.missionmaternelle78.ac-versailles.fr/wp-content/uploads/sites/447/2020/12/07-Diaporama-Ecrit-Autonome-Maternelle-2-Sc&#233;n-1.pdf" TargetMode="External"/><Relationship Id="rId21" Type="http://schemas.openxmlformats.org/officeDocument/2006/relationships/image" Target="../media/image22.jpeg"/><Relationship Id="rId7" Type="http://schemas.openxmlformats.org/officeDocument/2006/relationships/hyperlink" Target="http://www.missionmaternelle78.ac-versailles.fr/wp-content/uploads/sites/447/2020/12/07-Progression-essai-ecriture-GS-Blandine-Tissier.pdf" TargetMode="External"/><Relationship Id="rId12" Type="http://schemas.openxmlformats.org/officeDocument/2006/relationships/hyperlink" Target="http://www.missionmaternelle78.ac-versailles.fr/wp-content/uploads/sites/447/2020/12/07-Diaporama-Ecrit-Autonome-Maternelle-9-Phase-4.pdf" TargetMode="External"/><Relationship Id="rId17" Type="http://schemas.openxmlformats.org/officeDocument/2006/relationships/hyperlink" Target="https://www.youtube.com/watch?v=Z5QeGSGeqr0&amp;feature=emb_logo&amp;app=desktop" TargetMode="External"/><Relationship Id="rId2" Type="http://schemas.openxmlformats.org/officeDocument/2006/relationships/hyperlink" Target="http://www.missionmaternelle78.ac-versailles.fr/wp-content/uploads/sites/447/2020/12/07-Diaporama-Ecrit-Autonome-Maternelle-1-Trame-Comm-Mots.pdf" TargetMode="External"/><Relationship Id="rId16" Type="http://schemas.openxmlformats.org/officeDocument/2006/relationships/hyperlink" Target="http://objectifmaternelle.fr/2015/04/dictees-muettes/" TargetMode="External"/><Relationship Id="rId20" Type="http://schemas.openxmlformats.org/officeDocument/2006/relationships/hyperlink" Target="http://www.missionmaternelle78.ac-versailles.fr/wp-content/uploads/sites/447/2020/12/07-Fiche-outil-Pistes-pour-le-retour-sur-les-essais-d&#233;criture-de-St&#233;ph-BB-V2.pdf" TargetMode="External"/><Relationship Id="rId1" Type="http://schemas.openxmlformats.org/officeDocument/2006/relationships/slideLayout" Target="../slideLayouts/slideLayout2.xml"/><Relationship Id="rId6" Type="http://schemas.openxmlformats.org/officeDocument/2006/relationships/hyperlink" Target="http://www.missionmaternelle78.ac-versailles.fr/wp-content/uploads/sites/447/2020/12/07-Progressivit&#233;-Ecrire-d&#232;s-la-PS-C&#233;line-G-modif.pdf" TargetMode="External"/><Relationship Id="rId11" Type="http://schemas.openxmlformats.org/officeDocument/2006/relationships/hyperlink" Target="http://www.missionmaternelle78.ac-versailles.fr/wp-content/uploads/sites/447/2020/12/07-Diaporama-Ecrit-Autonome-Maternelle-8-Phase-3.pdf" TargetMode="External"/><Relationship Id="rId5" Type="http://schemas.openxmlformats.org/officeDocument/2006/relationships/hyperlink" Target="http://www.missionmaternelle78.ac-versailles.fr/wp-content/uploads/sites/447/2020/12/07-Diaporama-Ecrit-Autonome-Maternelle-4-Sc&#233;n-3.pdf" TargetMode="External"/><Relationship Id="rId15" Type="http://schemas.openxmlformats.org/officeDocument/2006/relationships/image" Target="../media/image20.png"/><Relationship Id="rId10" Type="http://schemas.openxmlformats.org/officeDocument/2006/relationships/hyperlink" Target="http://www.missionmaternelle78.ac-versailles.fr/wp-content/uploads/sites/447/2020/12/07-Diaporama-Ecrit-Autonome-Maternelle-7-Phase-2.pdf" TargetMode="External"/><Relationship Id="rId19" Type="http://schemas.openxmlformats.org/officeDocument/2006/relationships/hyperlink" Target="http://www.missionmaternelle78.ac-versailles.fr/wp-content/uploads/sites/447/2020/12/07-Synthese_Ecriture_essayee-V2.pdf" TargetMode="External"/><Relationship Id="rId4" Type="http://schemas.openxmlformats.org/officeDocument/2006/relationships/hyperlink" Target="http://www.missionmaternelle78.ac-versailles.fr/wp-content/uploads/sites/447/2020/12/07-Diaporama-Ecrit-Autonome-Maternelle-3-Sc&#233;n-2.pdf" TargetMode="External"/><Relationship Id="rId9" Type="http://schemas.openxmlformats.org/officeDocument/2006/relationships/hyperlink" Target="http://www.missionmaternelle78.ac-versailles.fr/wp-content/uploads/sites/447/2020/12/07-Diaporama-Ecrit-Autonome-Maternelle-6-Phase-1.pdf" TargetMode="External"/><Relationship Id="rId14" Type="http://schemas.openxmlformats.org/officeDocument/2006/relationships/hyperlink" Target="http://www.circ-ien-illfurth.ac-strasbourg.fr/wp-content/uploads/Pratiques-dencodage-en-GS.une-illustration.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31.jpeg"/><Relationship Id="rId17" Type="http://schemas.openxmlformats.org/officeDocument/2006/relationships/image" Target="../media/image33.png"/><Relationship Id="rId2" Type="http://schemas.openxmlformats.org/officeDocument/2006/relationships/hyperlink" Target="https://ienboulogne2.etab.ac-lille.fr/files/2018/12/le-coin-%C3%A9crivain.pdf" TargetMode="External"/><Relationship Id="rId16" Type="http://schemas.openxmlformats.org/officeDocument/2006/relationships/hyperlink" Target="http://www.missionmaternelle78.ac-versailles.fr/wp-content/uploads/sites/447/2020/12/Vid%C3%A9o-GS-S-Buot-Cabinet-m%C3%A9dical.mp4" TargetMode="External"/><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hyperlink" Target="https://cache.media.eduscol.education.fr/file/Ecriture/43/7/Ress_c1_Ecriture_ecriture_456437.pdf" TargetMode="External"/><Relationship Id="rId15" Type="http://schemas.openxmlformats.org/officeDocument/2006/relationships/hyperlink" Target="http://www.missionmaternelle78.ac-versailles.fr/wp-content/uploads/sites/447/2020/12/07-Coin-&#233;crivain.pdf" TargetMode="External"/><Relationship Id="rId10" Type="http://schemas.openxmlformats.org/officeDocument/2006/relationships/image" Target="../media/image29.jpeg"/><Relationship Id="rId4" Type="http://schemas.openxmlformats.org/officeDocument/2006/relationships/image" Target="../media/image24.png"/><Relationship Id="rId9" Type="http://schemas.openxmlformats.org/officeDocument/2006/relationships/image" Target="../media/image28.jpeg"/><Relationship Id="rId14" Type="http://schemas.openxmlformats.org/officeDocument/2006/relationships/hyperlink" Target="http://www.missionmaternelle78.ac-versailles.fr/wp-content/uploads/sites/447/2020/12/Vid&#233;o-GS-S-Buot-Cabinet-m&#233;dical.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élébration « GRAINES DE PAROLE » – Paroisses d'Aire">
            <a:extLst>
              <a:ext uri="{FF2B5EF4-FFF2-40B4-BE49-F238E27FC236}">
                <a16:creationId xmlns:a16="http://schemas.microsoft.com/office/drawing/2014/main" id="{692A26D7-50F8-4009-BB3C-4FEC817CB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895" y="5002262"/>
            <a:ext cx="1099947" cy="36949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2E644BE-02DA-4552-BF95-2318C35B2273}"/>
              </a:ext>
            </a:extLst>
          </p:cNvPr>
          <p:cNvSpPr/>
          <p:nvPr/>
        </p:nvSpPr>
        <p:spPr>
          <a:xfrm>
            <a:off x="7409569" y="5394147"/>
            <a:ext cx="4637474" cy="1103161"/>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88A81204-150D-4F48-8078-F0DC765662C3}"/>
              </a:ext>
            </a:extLst>
          </p:cNvPr>
          <p:cNvSpPr/>
          <p:nvPr/>
        </p:nvSpPr>
        <p:spPr>
          <a:xfrm>
            <a:off x="2371414" y="5484866"/>
            <a:ext cx="3390023" cy="1017073"/>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DC2EBDAD-1305-4593-8D20-01CA91FE4B99}"/>
              </a:ext>
            </a:extLst>
          </p:cNvPr>
          <p:cNvSpPr/>
          <p:nvPr/>
        </p:nvSpPr>
        <p:spPr>
          <a:xfrm>
            <a:off x="2371415" y="586122"/>
            <a:ext cx="4954865" cy="3489433"/>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FD7F31E-CC97-4014-B50F-671F35DAA4BD}"/>
              </a:ext>
            </a:extLst>
          </p:cNvPr>
          <p:cNvSpPr/>
          <p:nvPr/>
        </p:nvSpPr>
        <p:spPr>
          <a:xfrm>
            <a:off x="2371415" y="557844"/>
            <a:ext cx="4286901" cy="707886"/>
          </a:xfrm>
          <a:prstGeom prst="rect">
            <a:avLst/>
          </a:prstGeom>
          <a:noFill/>
        </p:spPr>
        <p:txBody>
          <a:bodyPr wrap="square" lIns="91440" tIns="45720" rIns="91440" bIns="45720">
            <a:spAutoFit/>
          </a:bodyPr>
          <a:lstStyle/>
          <a:p>
            <a:pPr algn="ctr"/>
            <a:r>
              <a:rPr lang="fr-FR" sz="40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rPr>
              <a:t>E</a:t>
            </a:r>
            <a:r>
              <a:rPr lang="fr-FR" sz="32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rPr>
              <a:t>DITO</a:t>
            </a:r>
          </a:p>
        </p:txBody>
      </p:sp>
      <p:pic>
        <p:nvPicPr>
          <p:cNvPr id="31" name="Image 30">
            <a:extLst>
              <a:ext uri="{FF2B5EF4-FFF2-40B4-BE49-F238E27FC236}">
                <a16:creationId xmlns:a16="http://schemas.microsoft.com/office/drawing/2014/main" id="{6CF69F1A-9CBB-40AF-8ED0-BD2ECB9AD3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04195" y="5558079"/>
            <a:ext cx="933568" cy="889123"/>
          </a:xfrm>
          <a:prstGeom prst="ellipse">
            <a:avLst/>
          </a:prstGeom>
        </p:spPr>
      </p:pic>
      <p:sp>
        <p:nvSpPr>
          <p:cNvPr id="35" name="ZoneTexte 34">
            <a:extLst>
              <a:ext uri="{FF2B5EF4-FFF2-40B4-BE49-F238E27FC236}">
                <a16:creationId xmlns:a16="http://schemas.microsoft.com/office/drawing/2014/main" id="{ED36A63E-8B93-4E11-A26E-26C82272BD07}"/>
              </a:ext>
            </a:extLst>
          </p:cNvPr>
          <p:cNvSpPr txBox="1"/>
          <p:nvPr/>
        </p:nvSpPr>
        <p:spPr>
          <a:xfrm>
            <a:off x="2379382" y="5484867"/>
            <a:ext cx="2694064" cy="1000274"/>
          </a:xfrm>
          <a:prstGeom prst="rect">
            <a:avLst/>
          </a:prstGeom>
          <a:noFill/>
        </p:spPr>
        <p:txBody>
          <a:bodyPr wrap="square" rtlCol="0">
            <a:spAutoFit/>
          </a:bodyPr>
          <a:lstStyle/>
          <a:p>
            <a:r>
              <a:rPr lang="fr-FR" sz="1100" b="1" dirty="0">
                <a:solidFill>
                  <a:srgbClr val="7030A0"/>
                </a:solidFill>
                <a:latin typeface="Times New Roman" panose="02020603050405020304" pitchFamily="18" charset="0"/>
                <a:cs typeface="Times New Roman" panose="02020603050405020304" pitchFamily="18" charset="0"/>
              </a:rPr>
              <a:t>Ressources de la Mission Maternelle 78</a:t>
            </a:r>
          </a:p>
          <a:p>
            <a:endParaRPr lang="fr-FR" sz="400" b="1" dirty="0">
              <a:solidFill>
                <a:srgbClr val="7030A0"/>
              </a:solidFill>
              <a:latin typeface="Times New Roman" panose="02020603050405020304" pitchFamily="18" charset="0"/>
              <a:cs typeface="Times New Roman" panose="02020603050405020304" pitchFamily="18" charset="0"/>
            </a:endParaRPr>
          </a:p>
          <a:p>
            <a:r>
              <a:rPr lang="fr-FR" sz="1100" dirty="0">
                <a:latin typeface="Times New Roman" panose="02020603050405020304" pitchFamily="18" charset="0"/>
                <a:cs typeface="Times New Roman" panose="02020603050405020304" pitchFamily="18" charset="0"/>
                <a:hlinkClick r:id="rId4"/>
              </a:rPr>
              <a:t>Espace pédagogique DSDEN 78</a:t>
            </a:r>
            <a:endParaRPr lang="fr-FR" sz="1100" dirty="0">
              <a:solidFill>
                <a:srgbClr val="7030A0"/>
              </a:solidFill>
              <a:latin typeface="Times New Roman" panose="02020603050405020304" pitchFamily="18" charset="0"/>
              <a:cs typeface="Times New Roman" panose="02020603050405020304" pitchFamily="18" charset="0"/>
            </a:endParaRPr>
          </a:p>
          <a:p>
            <a:r>
              <a:rPr lang="fr-FR" sz="1100" dirty="0">
                <a:latin typeface="Times New Roman" panose="02020603050405020304" pitchFamily="18" charset="0"/>
                <a:cs typeface="Times New Roman" panose="02020603050405020304" pitchFamily="18" charset="0"/>
                <a:hlinkClick r:id="rId5"/>
              </a:rPr>
              <a:t>Site de la mission maternelle</a:t>
            </a:r>
            <a:endParaRPr lang="fr-FR" sz="1100" dirty="0">
              <a:latin typeface="Times New Roman" panose="02020603050405020304" pitchFamily="18" charset="0"/>
              <a:cs typeface="Times New Roman" panose="02020603050405020304" pitchFamily="18" charset="0"/>
            </a:endParaRPr>
          </a:p>
          <a:p>
            <a:r>
              <a:rPr lang="fr-FR" sz="1100" dirty="0" err="1">
                <a:latin typeface="Times New Roman" panose="02020603050405020304" pitchFamily="18" charset="0"/>
                <a:cs typeface="Times New Roman" panose="02020603050405020304" pitchFamily="18" charset="0"/>
                <a:hlinkClick r:id="rId6"/>
              </a:rPr>
              <a:t>Padlet</a:t>
            </a:r>
            <a:endParaRPr lang="fr-FR" sz="1100" dirty="0">
              <a:latin typeface="Times New Roman" panose="02020603050405020304" pitchFamily="18" charset="0"/>
              <a:cs typeface="Times New Roman" panose="02020603050405020304" pitchFamily="18" charset="0"/>
            </a:endParaRPr>
          </a:p>
          <a:p>
            <a:r>
              <a:rPr lang="fr-FR" sz="1100" dirty="0">
                <a:latin typeface="Times New Roman" panose="02020603050405020304" pitchFamily="18" charset="0"/>
                <a:cs typeface="Times New Roman" panose="02020603050405020304" pitchFamily="18" charset="0"/>
                <a:hlinkClick r:id="rId7"/>
              </a:rPr>
              <a:t>Chaine </a:t>
            </a:r>
            <a:r>
              <a:rPr lang="fr-FR" sz="1100" dirty="0" err="1">
                <a:latin typeface="Times New Roman" panose="02020603050405020304" pitchFamily="18" charset="0"/>
                <a:cs typeface="Times New Roman" panose="02020603050405020304" pitchFamily="18" charset="0"/>
                <a:hlinkClick r:id="rId7"/>
              </a:rPr>
              <a:t>Youtube</a:t>
            </a:r>
            <a:endParaRPr lang="fr-FR" sz="1100" i="0" u="none" strike="noStrike" dirty="0">
              <a:solidFill>
                <a:srgbClr val="18417F"/>
              </a:solidFill>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9F6AF7B6-CCEA-460F-B01D-EC10FC1AD3EE}"/>
              </a:ext>
            </a:extLst>
          </p:cNvPr>
          <p:cNvSpPr/>
          <p:nvPr/>
        </p:nvSpPr>
        <p:spPr>
          <a:xfrm>
            <a:off x="7401181" y="131541"/>
            <a:ext cx="4637474" cy="142052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&lt;&lt;</a:t>
            </a:r>
          </a:p>
        </p:txBody>
      </p:sp>
      <p:sp>
        <p:nvSpPr>
          <p:cNvPr id="24" name="ZoneTexte 23">
            <a:extLst>
              <a:ext uri="{FF2B5EF4-FFF2-40B4-BE49-F238E27FC236}">
                <a16:creationId xmlns:a16="http://schemas.microsoft.com/office/drawing/2014/main" id="{716F6F4F-BCE9-4A55-A8F9-403417E95580}"/>
              </a:ext>
            </a:extLst>
          </p:cNvPr>
          <p:cNvSpPr txBox="1"/>
          <p:nvPr/>
        </p:nvSpPr>
        <p:spPr>
          <a:xfrm>
            <a:off x="2371413" y="131541"/>
            <a:ext cx="4949864" cy="430887"/>
          </a:xfrm>
          <a:prstGeom prst="rect">
            <a:avLst/>
          </a:prstGeom>
          <a:noFill/>
        </p:spPr>
        <p:txBody>
          <a:bodyPr wrap="square">
            <a:spAutoFit/>
          </a:bodyPr>
          <a:lstStyle/>
          <a:p>
            <a:pPr algn="ctr"/>
            <a:r>
              <a:rPr lang="fr-FR" sz="1100" b="0" i="0" dirty="0">
                <a:solidFill>
                  <a:srgbClr val="7030A0"/>
                </a:solidFill>
                <a:effectLst/>
                <a:latin typeface="Times New Roman" panose="02020603050405020304" pitchFamily="18" charset="0"/>
                <a:cs typeface="Times New Roman" panose="02020603050405020304" pitchFamily="18" charset="0"/>
              </a:rPr>
              <a:t>« Une situation d’écriture vaut dix situations de lecture ». </a:t>
            </a:r>
          </a:p>
          <a:p>
            <a:pPr algn="ctr"/>
            <a:r>
              <a:rPr lang="fr-FR" sz="1100" dirty="0">
                <a:latin typeface="Times New Roman" panose="02020603050405020304" pitchFamily="18" charset="0"/>
                <a:cs typeface="Times New Roman" panose="02020603050405020304" pitchFamily="18" charset="0"/>
              </a:rPr>
              <a:t>André Ouzoulias</a:t>
            </a:r>
          </a:p>
        </p:txBody>
      </p:sp>
      <p:sp>
        <p:nvSpPr>
          <p:cNvPr id="12" name="Rectangle 11">
            <a:extLst>
              <a:ext uri="{FF2B5EF4-FFF2-40B4-BE49-F238E27FC236}">
                <a16:creationId xmlns:a16="http://schemas.microsoft.com/office/drawing/2014/main" id="{63206545-8359-4BD4-934B-4158279D40D4}"/>
              </a:ext>
            </a:extLst>
          </p:cNvPr>
          <p:cNvSpPr/>
          <p:nvPr/>
        </p:nvSpPr>
        <p:spPr>
          <a:xfrm>
            <a:off x="181934" y="165013"/>
            <a:ext cx="2113280" cy="6519111"/>
          </a:xfrm>
          <a:prstGeom prst="rect">
            <a:avLst/>
          </a:prstGeom>
          <a:pattFill prst="lgConfetti">
            <a:fgClr>
              <a:srgbClr val="7030A0"/>
            </a:fgClr>
            <a:bgClr>
              <a:schemeClr val="tx1"/>
            </a:bgClr>
          </a:patt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CCC0A745-E984-4084-882C-AA38783B972A}"/>
              </a:ext>
            </a:extLst>
          </p:cNvPr>
          <p:cNvSpPr txBox="1"/>
          <p:nvPr/>
        </p:nvSpPr>
        <p:spPr>
          <a:xfrm>
            <a:off x="132054" y="4941584"/>
            <a:ext cx="2173616" cy="1754326"/>
          </a:xfrm>
          <a:prstGeom prst="rect">
            <a:avLst/>
          </a:prstGeom>
          <a:noFill/>
        </p:spPr>
        <p:txBody>
          <a:bodyPr wrap="square" rtlCol="0">
            <a:spAutoFit/>
          </a:bodyPr>
          <a:lstStyle/>
          <a:p>
            <a:pPr algn="ctr"/>
            <a:r>
              <a:rPr lang="fr-FR"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 projets d’écriture pour découvrir le principe alphabétique</a:t>
            </a:r>
          </a:p>
          <a:p>
            <a:pPr algn="ctr"/>
            <a:r>
              <a:rPr lang="fr-FR"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2021</a:t>
            </a:r>
          </a:p>
        </p:txBody>
      </p:sp>
      <p:sp>
        <p:nvSpPr>
          <p:cNvPr id="14" name="ZoneTexte 13">
            <a:extLst>
              <a:ext uri="{FF2B5EF4-FFF2-40B4-BE49-F238E27FC236}">
                <a16:creationId xmlns:a16="http://schemas.microsoft.com/office/drawing/2014/main" id="{EC268B58-F161-4039-9B3B-AC61E9A377BF}"/>
              </a:ext>
            </a:extLst>
          </p:cNvPr>
          <p:cNvSpPr txBox="1"/>
          <p:nvPr/>
        </p:nvSpPr>
        <p:spPr>
          <a:xfrm rot="16200000">
            <a:off x="-727393" y="2542528"/>
            <a:ext cx="3931933" cy="923330"/>
          </a:xfrm>
          <a:prstGeom prst="rect">
            <a:avLst/>
          </a:prstGeom>
          <a:noFill/>
        </p:spPr>
        <p:txBody>
          <a:bodyPr wrap="square" rtlCol="0">
            <a:spAutoFit/>
          </a:bodyPr>
          <a:lstStyle/>
          <a:p>
            <a:r>
              <a:rPr lang="fr-FR" sz="5400" b="1" dirty="0">
                <a:solidFill>
                  <a:schemeClr val="bg1"/>
                </a:solidFill>
                <a:effectLst>
                  <a:outerShdw blurRad="38100" dist="38100" dir="2700000" algn="tl">
                    <a:srgbClr val="000000">
                      <a:alpha val="43137"/>
                    </a:srgbClr>
                  </a:outerShdw>
                </a:effectLst>
                <a:latin typeface="Pristina" panose="03060402040406080204" pitchFamily="66" charset="0"/>
                <a:cs typeface="Times New Roman" panose="02020603050405020304" pitchFamily="18" charset="0"/>
              </a:rPr>
              <a:t>Maternelle 78</a:t>
            </a:r>
          </a:p>
        </p:txBody>
      </p:sp>
      <p:sp>
        <p:nvSpPr>
          <p:cNvPr id="16" name="Rectangle 15">
            <a:extLst>
              <a:ext uri="{FF2B5EF4-FFF2-40B4-BE49-F238E27FC236}">
                <a16:creationId xmlns:a16="http://schemas.microsoft.com/office/drawing/2014/main" id="{800057B5-9A59-4B5D-89AA-ED13454DE1FF}"/>
              </a:ext>
            </a:extLst>
          </p:cNvPr>
          <p:cNvSpPr/>
          <p:nvPr/>
        </p:nvSpPr>
        <p:spPr>
          <a:xfrm>
            <a:off x="314014" y="333726"/>
            <a:ext cx="1849120" cy="110676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BDA67132-9568-45D8-BA80-701E2C0AE2C9}"/>
              </a:ext>
            </a:extLst>
          </p:cNvPr>
          <p:cNvSpPr txBox="1"/>
          <p:nvPr/>
        </p:nvSpPr>
        <p:spPr>
          <a:xfrm flipH="1">
            <a:off x="314013" y="384804"/>
            <a:ext cx="1849120" cy="1015663"/>
          </a:xfrm>
          <a:prstGeom prst="rect">
            <a:avLst/>
          </a:prstGeom>
          <a:noFill/>
        </p:spPr>
        <p:txBody>
          <a:bodyPr wrap="square" rtlCol="0">
            <a:spAutoFit/>
          </a:bodyPr>
          <a:lstStyle/>
          <a:p>
            <a:pPr algn="ctr"/>
            <a:r>
              <a:rPr lang="fr-FR" sz="2000" b="1" cap="sm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Lettre</a:t>
            </a:r>
          </a:p>
          <a:p>
            <a:pPr algn="ctr"/>
            <a:r>
              <a:rPr lang="fr-FR" sz="2000" b="1" cap="sm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Maternelle</a:t>
            </a:r>
          </a:p>
          <a:p>
            <a:pPr algn="ctr"/>
            <a:r>
              <a:rPr lang="fr-FR" sz="2000" b="1" cap="sm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DSDEN 78</a:t>
            </a:r>
          </a:p>
        </p:txBody>
      </p:sp>
      <p:sp>
        <p:nvSpPr>
          <p:cNvPr id="7" name="ZoneTexte 6">
            <a:extLst>
              <a:ext uri="{FF2B5EF4-FFF2-40B4-BE49-F238E27FC236}">
                <a16:creationId xmlns:a16="http://schemas.microsoft.com/office/drawing/2014/main" id="{809FB877-C219-4A5A-98A8-FAEC402B7A46}"/>
              </a:ext>
            </a:extLst>
          </p:cNvPr>
          <p:cNvSpPr txBox="1"/>
          <p:nvPr/>
        </p:nvSpPr>
        <p:spPr>
          <a:xfrm>
            <a:off x="7416789" y="113206"/>
            <a:ext cx="4650188" cy="1438855"/>
          </a:xfrm>
          <a:prstGeom prst="rect">
            <a:avLst/>
          </a:prstGeom>
          <a:noFill/>
        </p:spPr>
        <p:txBody>
          <a:bodyPr wrap="square" rtlCol="0">
            <a:spAutoFit/>
          </a:bodyPr>
          <a:lstStyle/>
          <a:p>
            <a:pPr algn="just"/>
            <a:r>
              <a:rPr lang="fr-FR" sz="1050" b="1" dirty="0">
                <a:solidFill>
                  <a:srgbClr val="7030A0"/>
                </a:solidFill>
                <a:latin typeface="Times New Roman" panose="02020603050405020304" pitchFamily="18" charset="0"/>
                <a:cs typeface="Times New Roman" panose="02020603050405020304" pitchFamily="18" charset="0"/>
              </a:rPr>
              <a:t>Ressources</a:t>
            </a:r>
          </a:p>
          <a:p>
            <a:pPr algn="just"/>
            <a:endParaRPr lang="fr-FR" sz="1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fr-FR" sz="1050" b="1" i="0" strike="noStrike" dirty="0">
                <a:effectLst/>
                <a:latin typeface="Times New Roman" panose="02020603050405020304" pitchFamily="18" charset="0"/>
                <a:cs typeface="Times New Roman" panose="02020603050405020304" pitchFamily="18" charset="0"/>
              </a:rPr>
              <a:t>Conférences :</a:t>
            </a:r>
            <a:endParaRPr lang="fr-FR" sz="105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fr-FR" sz="1050" dirty="0">
                <a:latin typeface="Times New Roman" panose="02020603050405020304" pitchFamily="18" charset="0"/>
                <a:cs typeface="Times New Roman" panose="02020603050405020304" pitchFamily="18" charset="0"/>
                <a:hlinkClick r:id="rId8"/>
              </a:rPr>
              <a:t>Des projets d’écriture pour découvrir le principe alphabétique</a:t>
            </a:r>
            <a:r>
              <a:rPr lang="fr-FR" sz="1050" dirty="0">
                <a:latin typeface="Times New Roman" panose="02020603050405020304" pitchFamily="18" charset="0"/>
                <a:cs typeface="Times New Roman" panose="02020603050405020304" pitchFamily="18" charset="0"/>
              </a:rPr>
              <a:t> de B. Tissier, IEN</a:t>
            </a:r>
            <a:endParaRPr lang="fr-FR" sz="1050" i="0" u="none" strike="noStrike" dirty="0">
              <a:effectLst/>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fr-FR" sz="1050" i="0" u="none" strike="noStrike" dirty="0">
                <a:effectLst/>
                <a:latin typeface="Times New Roman" panose="02020603050405020304" pitchFamily="18" charset="0"/>
                <a:cs typeface="Times New Roman" panose="02020603050405020304" pitchFamily="18" charset="0"/>
                <a:hlinkClick r:id="rId9"/>
              </a:rPr>
              <a:t>Acquisition de la conscience phonologique et du principe alphabétique</a:t>
            </a:r>
            <a:r>
              <a:rPr lang="fr-FR" sz="1050" i="0" u="none" strike="noStrike" dirty="0">
                <a:effectLst/>
                <a:latin typeface="Times New Roman" panose="02020603050405020304" pitchFamily="18" charset="0"/>
                <a:cs typeface="Times New Roman" panose="02020603050405020304" pitchFamily="18" charset="0"/>
              </a:rPr>
              <a:t> par M. Fayol (chercheur, professeur émérite en psychologie du développement)</a:t>
            </a:r>
          </a:p>
          <a:p>
            <a:endParaRPr lang="fr-FR" sz="1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fr-FR" sz="1050" b="1" i="0" strike="noStrike" dirty="0">
                <a:effectLst/>
                <a:latin typeface="Times New Roman" panose="02020603050405020304" pitchFamily="18" charset="0"/>
                <a:cs typeface="Times New Roman" panose="02020603050405020304" pitchFamily="18" charset="0"/>
              </a:rPr>
              <a:t>Eduscol </a:t>
            </a:r>
            <a:endParaRPr lang="fr-FR" sz="1050" b="1" i="0" strike="noStrike" dirty="0">
              <a:solidFill>
                <a:srgbClr val="FF0000"/>
              </a:solidFill>
              <a:effectLst/>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fr-FR" sz="1050" dirty="0">
                <a:latin typeface="Times New Roman" panose="02020603050405020304" pitchFamily="18" charset="0"/>
                <a:cs typeface="Times New Roman" panose="02020603050405020304" pitchFamily="18" charset="0"/>
                <a:hlinkClick r:id="rId10"/>
              </a:rPr>
              <a:t>Pour préparer l’apprentissage de la lecture et de l’écriture</a:t>
            </a:r>
            <a:endParaRPr lang="fr-FR" sz="105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fr-FR" sz="1050" i="0" u="none" strike="noStrike" dirty="0">
                <a:effectLst/>
                <a:latin typeface="Times New Roman" panose="02020603050405020304" pitchFamily="18" charset="0"/>
                <a:cs typeface="Times New Roman" panose="02020603050405020304" pitchFamily="18" charset="0"/>
                <a:hlinkClick r:id="rId11"/>
              </a:rPr>
              <a:t>Découvrir le principe alphabétique</a:t>
            </a:r>
            <a:endParaRPr lang="fr-FR" sz="1050" i="0" u="none" strike="noStrike" dirty="0">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BAAD953-C1FD-42CD-A21D-D4B6280C7710}"/>
              </a:ext>
            </a:extLst>
          </p:cNvPr>
          <p:cNvSpPr/>
          <p:nvPr/>
        </p:nvSpPr>
        <p:spPr>
          <a:xfrm>
            <a:off x="7405226" y="1634103"/>
            <a:ext cx="4633429" cy="368024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&lt;&lt;</a:t>
            </a:r>
          </a:p>
        </p:txBody>
      </p:sp>
      <p:sp>
        <p:nvSpPr>
          <p:cNvPr id="3" name="ZoneTexte 2">
            <a:extLst>
              <a:ext uri="{FF2B5EF4-FFF2-40B4-BE49-F238E27FC236}">
                <a16:creationId xmlns:a16="http://schemas.microsoft.com/office/drawing/2014/main" id="{37628268-7092-433C-99EA-E17C12B24A8B}"/>
              </a:ext>
            </a:extLst>
          </p:cNvPr>
          <p:cNvSpPr txBox="1"/>
          <p:nvPr/>
        </p:nvSpPr>
        <p:spPr>
          <a:xfrm>
            <a:off x="5826379" y="4153814"/>
            <a:ext cx="1508733" cy="523220"/>
          </a:xfrm>
          <a:prstGeom prst="rect">
            <a:avLst/>
          </a:prstGeom>
          <a:noFill/>
        </p:spPr>
        <p:txBody>
          <a:bodyPr wrap="square" rtlCol="0">
            <a:spAutoFit/>
          </a:bodyPr>
          <a:lstStyle/>
          <a:p>
            <a:r>
              <a:rPr lang="fr-FR" sz="1100" b="1" i="0" strike="noStrike" dirty="0">
                <a:solidFill>
                  <a:srgbClr val="7030A0"/>
                </a:solidFill>
                <a:effectLst/>
                <a:latin typeface="Times New Roman" panose="02020603050405020304" pitchFamily="18" charset="0"/>
                <a:cs typeface="Times New Roman" panose="02020603050405020304" pitchFamily="18" charset="0"/>
              </a:rPr>
              <a:t>Ouvrages</a:t>
            </a:r>
          </a:p>
          <a:p>
            <a:endParaRPr lang="fr-FR" sz="600" dirty="0">
              <a:latin typeface="Times New Roman" panose="02020603050405020304" pitchFamily="18" charset="0"/>
              <a:cs typeface="Times New Roman" panose="02020603050405020304" pitchFamily="18" charset="0"/>
              <a:hlinkClick r:id="rId12"/>
            </a:endParaRPr>
          </a:p>
          <a:p>
            <a:endParaRPr lang="fr-FR" sz="11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4A4451A-F752-4E2E-8762-2D75C65C251C}"/>
              </a:ext>
            </a:extLst>
          </p:cNvPr>
          <p:cNvSpPr/>
          <p:nvPr/>
        </p:nvSpPr>
        <p:spPr>
          <a:xfrm>
            <a:off x="2371413" y="4166109"/>
            <a:ext cx="1963735" cy="12405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48223373-665B-4A8B-AE12-010D0DFEA7F5}"/>
              </a:ext>
            </a:extLst>
          </p:cNvPr>
          <p:cNvSpPr/>
          <p:nvPr/>
        </p:nvSpPr>
        <p:spPr>
          <a:xfrm>
            <a:off x="5849390" y="4166109"/>
            <a:ext cx="1471887" cy="233119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649A4D11-94C2-478A-A753-383C46D524E7}"/>
              </a:ext>
            </a:extLst>
          </p:cNvPr>
          <p:cNvSpPr txBox="1"/>
          <p:nvPr/>
        </p:nvSpPr>
        <p:spPr>
          <a:xfrm>
            <a:off x="2345094" y="4164627"/>
            <a:ext cx="1990054" cy="492443"/>
          </a:xfrm>
          <a:prstGeom prst="rect">
            <a:avLst/>
          </a:prstGeom>
          <a:noFill/>
        </p:spPr>
        <p:txBody>
          <a:bodyPr wrap="square" rtlCol="0">
            <a:spAutoFit/>
          </a:bodyPr>
          <a:lstStyle/>
          <a:p>
            <a:r>
              <a:rPr lang="fr-FR" sz="1100" b="1" dirty="0">
                <a:solidFill>
                  <a:srgbClr val="7030A0"/>
                </a:solidFill>
                <a:latin typeface="Times New Roman" panose="02020603050405020304" pitchFamily="18" charset="0"/>
                <a:cs typeface="Times New Roman" panose="02020603050405020304" pitchFamily="18" charset="0"/>
              </a:rPr>
              <a:t>Perspective de la prochaine lettre </a:t>
            </a:r>
          </a:p>
          <a:p>
            <a:endParaRPr lang="fr-FR" sz="400" b="1" dirty="0">
              <a:solidFill>
                <a:srgbClr val="7030A0"/>
              </a:solidFill>
              <a:latin typeface="Times New Roman" panose="02020603050405020304" pitchFamily="18" charset="0"/>
              <a:cs typeface="Times New Roman" panose="02020603050405020304" pitchFamily="18" charset="0"/>
            </a:endParaRPr>
          </a:p>
        </p:txBody>
      </p:sp>
      <p:sp>
        <p:nvSpPr>
          <p:cNvPr id="41" name="ZoneTexte 40">
            <a:extLst>
              <a:ext uri="{FF2B5EF4-FFF2-40B4-BE49-F238E27FC236}">
                <a16:creationId xmlns:a16="http://schemas.microsoft.com/office/drawing/2014/main" id="{8EDB62F5-9D0A-4B67-AD54-269B3B6F98A6}"/>
              </a:ext>
            </a:extLst>
          </p:cNvPr>
          <p:cNvSpPr txBox="1"/>
          <p:nvPr/>
        </p:nvSpPr>
        <p:spPr>
          <a:xfrm>
            <a:off x="7409758" y="1621032"/>
            <a:ext cx="4650188" cy="3693319"/>
          </a:xfrm>
          <a:prstGeom prst="rect">
            <a:avLst/>
          </a:prstGeom>
          <a:noFill/>
        </p:spPr>
        <p:txBody>
          <a:bodyPr wrap="square">
            <a:spAutoFit/>
          </a:bodyPr>
          <a:lstStyle/>
          <a:p>
            <a:pPr algn="just"/>
            <a:r>
              <a:rPr lang="fr-FR" sz="1050" b="1" dirty="0">
                <a:solidFill>
                  <a:srgbClr val="7030A0"/>
                </a:solidFill>
                <a:latin typeface="Times New Roman" panose="02020603050405020304" pitchFamily="18" charset="0"/>
                <a:cs typeface="Times New Roman" panose="02020603050405020304" pitchFamily="18" charset="0"/>
              </a:rPr>
              <a:t>Connaissance du fonctionnement de l’écrit</a:t>
            </a:r>
          </a:p>
          <a:p>
            <a:pPr algn="just"/>
            <a:endParaRPr lang="fr-FR" sz="1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1050" b="1" dirty="0">
                <a:latin typeface="Times New Roman" panose="02020603050405020304" pitchFamily="18" charset="0"/>
                <a:cs typeface="Times New Roman" panose="02020603050405020304" pitchFamily="18" charset="0"/>
              </a:rPr>
              <a:t>Le projet de lecteur </a:t>
            </a:r>
            <a:r>
              <a:rPr lang="fr-FR" sz="1050" dirty="0">
                <a:latin typeface="Times New Roman" panose="02020603050405020304" pitchFamily="18" charset="0"/>
                <a:cs typeface="Times New Roman" panose="02020603050405020304" pitchFamily="18" charset="0"/>
              </a:rPr>
              <a:t>renvoie à une vision claire :</a:t>
            </a:r>
          </a:p>
          <a:p>
            <a:pPr marL="171450" indent="-171450" algn="just">
              <a:buFont typeface="Wingdings" panose="05000000000000000000" pitchFamily="2" charset="2"/>
              <a:buChar char="!"/>
            </a:pPr>
            <a:r>
              <a:rPr lang="fr-FR" sz="1050" dirty="0">
                <a:latin typeface="Times New Roman" panose="02020603050405020304" pitchFamily="18" charset="0"/>
                <a:cs typeface="Times New Roman" panose="02020603050405020304" pitchFamily="18" charset="0"/>
              </a:rPr>
              <a:t>de l’acte de lire (Qu’est-ce que lire ? Comment faisons-nous pour lire ?) =&gt; Fonctionnement de l’écrit.</a:t>
            </a:r>
          </a:p>
          <a:p>
            <a:pPr marL="171450" indent="-171450" algn="just">
              <a:buFont typeface="Wingdings" panose="05000000000000000000" pitchFamily="2" charset="2"/>
              <a:buChar char="!"/>
            </a:pPr>
            <a:r>
              <a:rPr lang="fr-FR" sz="1050" dirty="0">
                <a:latin typeface="Times New Roman" panose="02020603050405020304" pitchFamily="18" charset="0"/>
                <a:cs typeface="Times New Roman" panose="02020603050405020304" pitchFamily="18" charset="0"/>
              </a:rPr>
              <a:t>des bénéfices personnels que chaque élève peut tirer de la lecture (Pourquoi lisons-nous ?) =&gt; </a:t>
            </a:r>
            <a:r>
              <a:rPr lang="fr-FR" sz="1050" dirty="0">
                <a:latin typeface="Times New Roman" panose="02020603050405020304" pitchFamily="18" charset="0"/>
                <a:cs typeface="Times New Roman" panose="02020603050405020304" pitchFamily="18" charset="0"/>
                <a:hlinkClick r:id="rId13"/>
              </a:rPr>
              <a:t>Finalités de la lecture</a:t>
            </a:r>
            <a:r>
              <a:rPr lang="fr-FR" sz="1050" dirty="0">
                <a:latin typeface="Times New Roman" panose="02020603050405020304" pitchFamily="18" charset="0"/>
                <a:cs typeface="Times New Roman" panose="02020603050405020304" pitchFamily="18" charset="0"/>
              </a:rPr>
              <a:t> (objet d’une autre formation).</a:t>
            </a:r>
          </a:p>
          <a:p>
            <a:pPr algn="just"/>
            <a:endParaRPr lang="fr-FR" sz="100" dirty="0">
              <a:latin typeface="Times New Roman" panose="02020603050405020304" pitchFamily="18" charset="0"/>
              <a:cs typeface="Times New Roman" panose="02020603050405020304" pitchFamily="18" charset="0"/>
            </a:endParaRPr>
          </a:p>
          <a:p>
            <a:pPr algn="just"/>
            <a:r>
              <a:rPr lang="fr-FR" sz="1050" b="1" dirty="0">
                <a:latin typeface="Times New Roman" panose="02020603050405020304" pitchFamily="18" charset="0"/>
                <a:cs typeface="Times New Roman" panose="02020603050405020304" pitchFamily="18" charset="0"/>
              </a:rPr>
              <a:t>6 axes </a:t>
            </a:r>
            <a:r>
              <a:rPr lang="fr-FR" sz="1050" dirty="0">
                <a:latin typeface="Times New Roman" panose="02020603050405020304" pitchFamily="18" charset="0"/>
                <a:cs typeface="Times New Roman" panose="02020603050405020304" pitchFamily="18" charset="0"/>
              </a:rPr>
              <a:t>pour accéder à la connaissance du fonctionnement de l’écrit :</a:t>
            </a:r>
            <a:endParaRPr lang="fr-FR" sz="1050" b="1" i="0" strike="noStrike" dirty="0">
              <a:effectLst/>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
            </a:pPr>
            <a:r>
              <a:rPr lang="fr-FR" sz="1050" i="0" u="none" strike="noStrike" dirty="0">
                <a:effectLst/>
                <a:latin typeface="Times New Roman" panose="02020603050405020304" pitchFamily="18" charset="0"/>
                <a:cs typeface="Times New Roman" panose="02020603050405020304" pitchFamily="18" charset="0"/>
              </a:rPr>
              <a:t>Comprendre la correspondance entre l’oral et l’écrit</a:t>
            </a:r>
          </a:p>
          <a:p>
            <a:pPr marL="171450" indent="-171450" algn="just">
              <a:buFont typeface="Wingdings" panose="05000000000000000000" pitchFamily="2" charset="2"/>
              <a:buChar char="!"/>
            </a:pPr>
            <a:r>
              <a:rPr lang="fr-FR" sz="1050" dirty="0">
                <a:latin typeface="Times New Roman" panose="02020603050405020304" pitchFamily="18" charset="0"/>
                <a:cs typeface="Times New Roman" panose="02020603050405020304" pitchFamily="18" charset="0"/>
                <a:hlinkClick r:id="rId14" action="ppaction://hlinksldjump"/>
              </a:rPr>
              <a:t>Découvrir le principe alphabétique</a:t>
            </a:r>
            <a:endParaRPr lang="fr-FR" sz="1050" dirty="0">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
            </a:pPr>
            <a:r>
              <a:rPr lang="fr-FR" sz="1050" i="0" u="none" strike="noStrike" dirty="0">
                <a:effectLst/>
                <a:latin typeface="Times New Roman" panose="02020603050405020304" pitchFamily="18" charset="0"/>
                <a:cs typeface="Times New Roman" panose="02020603050405020304" pitchFamily="18" charset="0"/>
              </a:rPr>
              <a:t>Développer la conscience phonologique </a:t>
            </a:r>
          </a:p>
          <a:p>
            <a:pPr marL="171450" indent="-171450" algn="just">
              <a:buFont typeface="Wingdings" panose="05000000000000000000" pitchFamily="2" charset="2"/>
              <a:buChar char="!"/>
            </a:pPr>
            <a:r>
              <a:rPr lang="fr-FR" sz="1050" dirty="0">
                <a:latin typeface="Times New Roman" panose="02020603050405020304" pitchFamily="18" charset="0"/>
                <a:cs typeface="Times New Roman" panose="02020603050405020304" pitchFamily="18" charset="0"/>
              </a:rPr>
              <a:t>Connaître les lettres</a:t>
            </a:r>
          </a:p>
          <a:p>
            <a:pPr marL="171450" indent="-171450" algn="just">
              <a:buFont typeface="Wingdings" panose="05000000000000000000" pitchFamily="2" charset="2"/>
              <a:buChar char="!"/>
            </a:pPr>
            <a:r>
              <a:rPr lang="fr-FR" sz="1050" i="0" u="none" strike="noStrike" dirty="0">
                <a:effectLst/>
                <a:latin typeface="Times New Roman" panose="02020603050405020304" pitchFamily="18" charset="0"/>
                <a:cs typeface="Times New Roman" panose="02020603050405020304" pitchFamily="18" charset="0"/>
              </a:rPr>
              <a:t>Conna</a:t>
            </a:r>
            <a:r>
              <a:rPr lang="fr-FR" sz="1050" dirty="0">
                <a:latin typeface="Times New Roman" panose="02020603050405020304" pitchFamily="18" charset="0"/>
                <a:cs typeface="Times New Roman" panose="02020603050405020304" pitchFamily="18" charset="0"/>
              </a:rPr>
              <a:t>ître le principe signifiant-signifié</a:t>
            </a:r>
          </a:p>
          <a:p>
            <a:pPr marL="171450" indent="-171450" algn="just">
              <a:buFont typeface="Wingdings" panose="05000000000000000000" pitchFamily="2" charset="2"/>
              <a:buChar char="!"/>
            </a:pPr>
            <a:r>
              <a:rPr lang="fr-FR" sz="1050" i="0" u="none" strike="noStrike" dirty="0">
                <a:effectLst/>
                <a:latin typeface="Times New Roman" panose="02020603050405020304" pitchFamily="18" charset="0"/>
                <a:cs typeface="Times New Roman" panose="02020603050405020304" pitchFamily="18" charset="0"/>
              </a:rPr>
              <a:t>Encoder</a:t>
            </a:r>
          </a:p>
          <a:p>
            <a:pPr algn="just"/>
            <a:endParaRPr lang="fr-FR" sz="100" dirty="0">
              <a:latin typeface="Times New Roman" panose="02020603050405020304" pitchFamily="18" charset="0"/>
              <a:cs typeface="Times New Roman" panose="02020603050405020304" pitchFamily="18" charset="0"/>
            </a:endParaRPr>
          </a:p>
          <a:p>
            <a:pPr algn="just"/>
            <a:r>
              <a:rPr lang="fr-FR" sz="1050" b="1" dirty="0">
                <a:latin typeface="Times New Roman" panose="02020603050405020304" pitchFamily="18" charset="0"/>
                <a:cs typeface="Times New Roman" panose="02020603050405020304" pitchFamily="18" charset="0"/>
              </a:rPr>
              <a:t>Compréhension du lien oral-écrit</a:t>
            </a:r>
          </a:p>
          <a:p>
            <a:pPr marL="171450" indent="-171450" algn="just">
              <a:buFont typeface="Wingdings" panose="05000000000000000000" pitchFamily="2" charset="2"/>
              <a:buChar char="!"/>
            </a:pPr>
            <a:r>
              <a:rPr lang="fr-FR" sz="1050" dirty="0">
                <a:latin typeface="Times New Roman" panose="02020603050405020304" pitchFamily="18" charset="0"/>
                <a:cs typeface="Times New Roman" panose="02020603050405020304" pitchFamily="18" charset="0"/>
              </a:rPr>
              <a:t>Toutes sortes d’activités concourent à créer des mises en relation entre l’oral et l’écrit. Le maître, en pointant les mots d’un texte qu’il lit à haute voix, renforce la liaison entre les mots écrits et les unités correspondantes de la chaîne orale. (Ex de support : </a:t>
            </a:r>
            <a:r>
              <a:rPr lang="fr-FR" sz="1050" dirty="0">
                <a:latin typeface="Times New Roman" panose="02020603050405020304" pitchFamily="18" charset="0"/>
                <a:cs typeface="Times New Roman" panose="02020603050405020304" pitchFamily="18" charset="0"/>
                <a:hlinkClick r:id="rId15"/>
              </a:rPr>
              <a:t>la comptine</a:t>
            </a:r>
            <a:r>
              <a:rPr lang="fr-FR" sz="1050" dirty="0">
                <a:latin typeface="Times New Roman" panose="02020603050405020304" pitchFamily="18" charset="0"/>
                <a:cs typeface="Times New Roman" panose="02020603050405020304" pitchFamily="18" charset="0"/>
              </a:rPr>
              <a:t>).</a:t>
            </a:r>
          </a:p>
          <a:p>
            <a:pPr marL="171450" indent="-171450" algn="just">
              <a:buFont typeface="Wingdings" panose="05000000000000000000" pitchFamily="2" charset="2"/>
              <a:buChar char="!"/>
            </a:pPr>
            <a:r>
              <a:rPr lang="fr-FR" sz="1050" dirty="0">
                <a:latin typeface="Times New Roman" panose="02020603050405020304" pitchFamily="18" charset="0"/>
                <a:cs typeface="Times New Roman" panose="02020603050405020304" pitchFamily="18" charset="0"/>
              </a:rPr>
              <a:t>Deux types de projets d’écriture pour aider l’enfant à comprendre cette relation :</a:t>
            </a:r>
            <a:endParaRPr lang="fr-FR" sz="1050" i="0" strike="noStrike" dirty="0">
              <a:effectLst/>
              <a:latin typeface="Times New Roman" panose="02020603050405020304" pitchFamily="18" charset="0"/>
              <a:cs typeface="Times New Roman" panose="02020603050405020304" pitchFamily="18" charset="0"/>
            </a:endParaRPr>
          </a:p>
          <a:p>
            <a:pPr marL="628650" lvl="1" indent="-171450" algn="just">
              <a:buFont typeface="Wingdings" panose="05000000000000000000" pitchFamily="2" charset="2"/>
              <a:buChar char="Ø"/>
            </a:pPr>
            <a:r>
              <a:rPr lang="fr-FR" sz="1050" i="0" u="none" strike="noStrike" dirty="0">
                <a:effectLst/>
                <a:latin typeface="Times New Roman" panose="02020603050405020304" pitchFamily="18" charset="0"/>
                <a:cs typeface="Times New Roman" panose="02020603050405020304" pitchFamily="18" charset="0"/>
                <a:hlinkClick r:id="rId16" action="ppaction://hlinksldjump"/>
              </a:rPr>
              <a:t>La dictée à l’adulte</a:t>
            </a:r>
            <a:r>
              <a:rPr lang="fr-FR" sz="1050" i="0" u="none" strike="noStrike" dirty="0">
                <a:effectLst/>
                <a:latin typeface="Times New Roman" panose="02020603050405020304" pitchFamily="18" charset="0"/>
                <a:cs typeface="Times New Roman" panose="02020603050405020304" pitchFamily="18" charset="0"/>
              </a:rPr>
              <a:t> ;</a:t>
            </a:r>
          </a:p>
          <a:p>
            <a:pPr marL="628650" lvl="1" indent="-171450" algn="just">
              <a:buFont typeface="Wingdings" panose="05000000000000000000" pitchFamily="2" charset="2"/>
              <a:buChar char="Ø"/>
            </a:pPr>
            <a:r>
              <a:rPr lang="fr-FR" sz="1050" dirty="0">
                <a:latin typeface="Times New Roman" panose="02020603050405020304" pitchFamily="18" charset="0"/>
                <a:cs typeface="Times New Roman" panose="02020603050405020304" pitchFamily="18" charset="0"/>
                <a:hlinkClick r:id="rId17" action="ppaction://hlinksldjump"/>
              </a:rPr>
              <a:t>Les essais d’écriture de mots</a:t>
            </a:r>
            <a:r>
              <a:rPr lang="fr-FR" sz="1050" dirty="0">
                <a:latin typeface="Times New Roman" panose="02020603050405020304" pitchFamily="18" charset="0"/>
                <a:cs typeface="Times New Roman" panose="02020603050405020304" pitchFamily="18" charset="0"/>
              </a:rPr>
              <a:t> et la production d’écrits autonome (ex : </a:t>
            </a:r>
            <a:r>
              <a:rPr lang="fr-FR" sz="1050" dirty="0">
                <a:latin typeface="Times New Roman" panose="02020603050405020304" pitchFamily="18" charset="0"/>
                <a:cs typeface="Times New Roman" panose="02020603050405020304" pitchFamily="18" charset="0"/>
                <a:hlinkClick r:id="rId18"/>
              </a:rPr>
              <a:t>Essais d’écriture de mots et de phrases</a:t>
            </a:r>
            <a:r>
              <a:rPr lang="fr-FR" sz="1050" dirty="0">
                <a:latin typeface="Times New Roman" panose="02020603050405020304" pitchFamily="18" charset="0"/>
                <a:cs typeface="Times New Roman" panose="02020603050405020304" pitchFamily="18" charset="0"/>
              </a:rPr>
              <a:t> chez S. </a:t>
            </a:r>
            <a:r>
              <a:rPr lang="fr-FR" sz="1050" dirty="0" err="1">
                <a:latin typeface="Times New Roman" panose="02020603050405020304" pitchFamily="18" charset="0"/>
                <a:cs typeface="Times New Roman" panose="02020603050405020304" pitchFamily="18" charset="0"/>
              </a:rPr>
              <a:t>Buot</a:t>
            </a:r>
            <a:r>
              <a:rPr lang="fr-FR" sz="1050" dirty="0">
                <a:latin typeface="Times New Roman" panose="02020603050405020304" pitchFamily="18" charset="0"/>
                <a:cs typeface="Times New Roman" panose="02020603050405020304" pitchFamily="18" charset="0"/>
              </a:rPr>
              <a:t>, PEMF en GS.</a:t>
            </a:r>
            <a:endParaRPr lang="fr-FR" sz="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 name="ZoneTexte 20">
            <a:extLst>
              <a:ext uri="{FF2B5EF4-FFF2-40B4-BE49-F238E27FC236}">
                <a16:creationId xmlns:a16="http://schemas.microsoft.com/office/drawing/2014/main" id="{A02D7A59-7136-4207-A692-8635934D639D}"/>
              </a:ext>
            </a:extLst>
          </p:cNvPr>
          <p:cNvSpPr txBox="1"/>
          <p:nvPr/>
        </p:nvSpPr>
        <p:spPr>
          <a:xfrm>
            <a:off x="4384450" y="4164014"/>
            <a:ext cx="1451603" cy="661720"/>
          </a:xfrm>
          <a:prstGeom prst="rect">
            <a:avLst/>
          </a:prstGeom>
          <a:noFill/>
        </p:spPr>
        <p:txBody>
          <a:bodyPr wrap="square" rtlCol="0">
            <a:spAutoFit/>
          </a:bodyPr>
          <a:lstStyle/>
          <a:p>
            <a:r>
              <a:rPr lang="fr-FR" sz="1100" b="1" dirty="0">
                <a:solidFill>
                  <a:srgbClr val="7030A0"/>
                </a:solidFill>
                <a:latin typeface="Times New Roman" panose="02020603050405020304" pitchFamily="18" charset="0"/>
                <a:cs typeface="Times New Roman" panose="02020603050405020304" pitchFamily="18" charset="0"/>
              </a:rPr>
              <a:t>Pour nous contacter</a:t>
            </a:r>
          </a:p>
          <a:p>
            <a:endParaRPr lang="fr-FR" sz="400" b="1" dirty="0">
              <a:solidFill>
                <a:srgbClr val="7030A0"/>
              </a:solidFill>
              <a:latin typeface="Times New Roman" panose="02020603050405020304" pitchFamily="18" charset="0"/>
              <a:cs typeface="Times New Roman" panose="02020603050405020304" pitchFamily="18" charset="0"/>
            </a:endParaRPr>
          </a:p>
          <a:p>
            <a:r>
              <a:rPr lang="fr-FR" sz="1100" dirty="0">
                <a:latin typeface="Times New Roman" panose="02020603050405020304" pitchFamily="18" charset="0"/>
                <a:cs typeface="Times New Roman" panose="02020603050405020304" pitchFamily="18" charset="0"/>
                <a:hlinkClick r:id="rId19"/>
              </a:rPr>
              <a:t>missionmaternelle78@ac-versailles.fr</a:t>
            </a:r>
            <a:endParaRPr lang="fr-FR" sz="11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84255AF8-3710-4B1E-9599-73C2C81EABD9}"/>
              </a:ext>
            </a:extLst>
          </p:cNvPr>
          <p:cNvSpPr/>
          <p:nvPr/>
        </p:nvSpPr>
        <p:spPr>
          <a:xfrm>
            <a:off x="4419097" y="4166109"/>
            <a:ext cx="1344582" cy="124049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Picture 2" descr="Traiter efficacement ses emails - Frédéric DAVI">
            <a:extLst>
              <a:ext uri="{FF2B5EF4-FFF2-40B4-BE49-F238E27FC236}">
                <a16:creationId xmlns:a16="http://schemas.microsoft.com/office/drawing/2014/main" id="{0AF99850-BD96-49F5-92B0-0619F6852DCB}"/>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5134006" y="4825734"/>
            <a:ext cx="542733" cy="539116"/>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a:extLst>
              <a:ext uri="{FF2B5EF4-FFF2-40B4-BE49-F238E27FC236}">
                <a16:creationId xmlns:a16="http://schemas.microsoft.com/office/drawing/2014/main" id="{9B6B4C0E-9673-45B1-8F47-FCAB5D71C7F4}"/>
              </a:ext>
            </a:extLst>
          </p:cNvPr>
          <p:cNvSpPr txBox="1"/>
          <p:nvPr/>
        </p:nvSpPr>
        <p:spPr>
          <a:xfrm>
            <a:off x="2340317" y="4505374"/>
            <a:ext cx="2078780" cy="600164"/>
          </a:xfrm>
          <a:prstGeom prst="rect">
            <a:avLst/>
          </a:prstGeom>
          <a:noFill/>
        </p:spPr>
        <p:txBody>
          <a:bodyPr wrap="square" rtlCol="0">
            <a:spAutoFit/>
          </a:bodyPr>
          <a:lstStyle/>
          <a:p>
            <a:r>
              <a:rPr lang="fr-FR" sz="1100" i="0" u="none" strike="noStrike" dirty="0">
                <a:effectLst/>
                <a:latin typeface="Times New Roman" panose="02020603050405020304" pitchFamily="18" charset="0"/>
                <a:cs typeface="Times New Roman" panose="02020603050405020304" pitchFamily="18" charset="0"/>
              </a:rPr>
              <a:t>Lettre académique (78-91-92-95) Accompagnement des </a:t>
            </a:r>
            <a:r>
              <a:rPr lang="fr-FR" sz="1100" dirty="0">
                <a:latin typeface="Times New Roman" panose="02020603050405020304" pitchFamily="18" charset="0"/>
                <a:cs typeface="Times New Roman" panose="02020603050405020304" pitchFamily="18" charset="0"/>
              </a:rPr>
              <a:t>classes de GS dédoublées</a:t>
            </a:r>
            <a:endParaRPr lang="fr-FR" sz="200" i="0" u="none" strike="noStrike" dirty="0">
              <a:effectLst/>
              <a:latin typeface="Times New Roman" panose="02020603050405020304" pitchFamily="18" charset="0"/>
              <a:cs typeface="Times New Roman" panose="02020603050405020304" pitchFamily="18" charset="0"/>
            </a:endParaRPr>
          </a:p>
        </p:txBody>
      </p:sp>
      <p:sp>
        <p:nvSpPr>
          <p:cNvPr id="28" name="ZoneTexte 27">
            <a:extLst>
              <a:ext uri="{FF2B5EF4-FFF2-40B4-BE49-F238E27FC236}">
                <a16:creationId xmlns:a16="http://schemas.microsoft.com/office/drawing/2014/main" id="{C3FA58D2-411F-4469-98DC-271368904FAA}"/>
              </a:ext>
            </a:extLst>
          </p:cNvPr>
          <p:cNvSpPr txBox="1"/>
          <p:nvPr/>
        </p:nvSpPr>
        <p:spPr>
          <a:xfrm>
            <a:off x="7420025" y="5363478"/>
            <a:ext cx="4633429" cy="1138773"/>
          </a:xfrm>
          <a:prstGeom prst="rect">
            <a:avLst/>
          </a:prstGeom>
          <a:noFill/>
        </p:spPr>
        <p:txBody>
          <a:bodyPr wrap="square">
            <a:spAutoFit/>
          </a:bodyPr>
          <a:lstStyle/>
          <a:p>
            <a:pPr algn="just"/>
            <a:r>
              <a:rPr lang="fr-FR" sz="1050" b="1" dirty="0">
                <a:solidFill>
                  <a:srgbClr val="7030A0"/>
                </a:solidFill>
                <a:latin typeface="Times New Roman" panose="02020603050405020304" pitchFamily="18" charset="0"/>
                <a:cs typeface="Times New Roman" panose="02020603050405020304" pitchFamily="18" charset="0"/>
              </a:rPr>
              <a:t>A découvrir ou redécouvrir</a:t>
            </a:r>
          </a:p>
          <a:p>
            <a:pPr algn="just"/>
            <a:endParaRPr lang="fr-FR" sz="1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1050" b="1" dirty="0">
                <a:latin typeface="Times New Roman" panose="02020603050405020304" pitchFamily="18" charset="0"/>
                <a:cs typeface="Times New Roman" panose="02020603050405020304" pitchFamily="18" charset="0"/>
              </a:rPr>
              <a:t>Articles réalisés à partir de partages d’enseignants du département du 78</a:t>
            </a:r>
            <a:endParaRPr lang="fr-FR" sz="1050" b="1" i="0" strike="noStrike" dirty="0">
              <a:effectLst/>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
            </a:pPr>
            <a:r>
              <a:rPr lang="fr-FR" sz="1050" dirty="0">
                <a:latin typeface="Times New Roman" panose="02020603050405020304" pitchFamily="18" charset="0"/>
                <a:cs typeface="Times New Roman" panose="02020603050405020304" pitchFamily="18" charset="0"/>
              </a:rPr>
              <a:t>Article </a:t>
            </a:r>
            <a:r>
              <a:rPr lang="fr-FR" sz="1050" dirty="0">
                <a:latin typeface="Times New Roman" panose="02020603050405020304" pitchFamily="18" charset="0"/>
                <a:cs typeface="Times New Roman" panose="02020603050405020304" pitchFamily="18" charset="0"/>
                <a:hlinkClick r:id="rId21"/>
              </a:rPr>
              <a:t>Fonctionnement de l’écrit en MS/GS</a:t>
            </a:r>
            <a:r>
              <a:rPr lang="fr-FR" sz="1050" dirty="0">
                <a:latin typeface="Times New Roman" panose="02020603050405020304" pitchFamily="18" charset="0"/>
                <a:cs typeface="Times New Roman" panose="02020603050405020304" pitchFamily="18" charset="0"/>
              </a:rPr>
              <a:t> à Achères, </a:t>
            </a:r>
            <a:r>
              <a:rPr lang="fr-FR" sz="1050" dirty="0">
                <a:latin typeface="Times New Roman" panose="02020603050405020304" pitchFamily="18" charset="0"/>
                <a:cs typeface="Times New Roman" panose="02020603050405020304" pitchFamily="18" charset="0"/>
                <a:hlinkClick r:id="rId22"/>
              </a:rPr>
              <a:t>Fonctionnement de l’écrit en GS</a:t>
            </a:r>
            <a:r>
              <a:rPr lang="fr-FR" sz="1050" dirty="0">
                <a:latin typeface="Times New Roman" panose="02020603050405020304" pitchFamily="18" charset="0"/>
                <a:cs typeface="Times New Roman" panose="02020603050405020304" pitchFamily="18" charset="0"/>
              </a:rPr>
              <a:t> à Guyancourt, </a:t>
            </a:r>
            <a:r>
              <a:rPr lang="fr-FR" sz="1050" dirty="0">
                <a:latin typeface="Times New Roman" panose="02020603050405020304" pitchFamily="18" charset="0"/>
                <a:cs typeface="Times New Roman" panose="02020603050405020304" pitchFamily="18" charset="0"/>
                <a:hlinkClick r:id="rId23"/>
              </a:rPr>
              <a:t>Fonctionnement de l’écrit en GS</a:t>
            </a:r>
            <a:r>
              <a:rPr lang="fr-FR" sz="1050" dirty="0">
                <a:latin typeface="Times New Roman" panose="02020603050405020304" pitchFamily="18" charset="0"/>
                <a:cs typeface="Times New Roman" panose="02020603050405020304" pitchFamily="18" charset="0"/>
              </a:rPr>
              <a:t> à Beynes</a:t>
            </a:r>
          </a:p>
          <a:p>
            <a:pPr algn="just"/>
            <a:endParaRPr lang="fr-FR" sz="1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endParaRPr lang="fr-FR" sz="100" b="1" dirty="0">
              <a:latin typeface="Times New Roman" panose="02020603050405020304" pitchFamily="18" charset="0"/>
              <a:cs typeface="Times New Roman" panose="02020603050405020304" pitchFamily="18" charset="0"/>
            </a:endParaRPr>
          </a:p>
          <a:p>
            <a:pPr algn="just"/>
            <a:r>
              <a:rPr lang="fr-FR" sz="1050" b="1" dirty="0" err="1">
                <a:latin typeface="Times New Roman" panose="02020603050405020304" pitchFamily="18" charset="0"/>
                <a:cs typeface="Times New Roman" panose="02020603050405020304" pitchFamily="18" charset="0"/>
              </a:rPr>
              <a:t>Padlet</a:t>
            </a:r>
            <a:r>
              <a:rPr lang="fr-FR" sz="1050" b="1" dirty="0">
                <a:latin typeface="Times New Roman" panose="02020603050405020304" pitchFamily="18" charset="0"/>
                <a:cs typeface="Times New Roman" panose="02020603050405020304" pitchFamily="18" charset="0"/>
              </a:rPr>
              <a:t> de la Réunion</a:t>
            </a:r>
            <a:endParaRPr lang="fr-FR" sz="1050" b="1" i="0" strike="noStrike" dirty="0">
              <a:effectLst/>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
            </a:pPr>
            <a:r>
              <a:rPr lang="fr-FR" sz="1050" i="0" u="none" strike="noStrike" dirty="0">
                <a:effectLst/>
                <a:latin typeface="Times New Roman" panose="02020603050405020304" pitchFamily="18" charset="0"/>
                <a:cs typeface="Times New Roman" panose="02020603050405020304" pitchFamily="18" charset="0"/>
                <a:hlinkClick r:id="rId24"/>
              </a:rPr>
              <a:t>Premières productions autonomes d’écrits</a:t>
            </a:r>
            <a:r>
              <a:rPr lang="fr-FR" sz="1050" i="0" u="none" strike="noStrike" dirty="0">
                <a:effectLst/>
                <a:latin typeface="Times New Roman" panose="02020603050405020304" pitchFamily="18" charset="0"/>
                <a:cs typeface="Times New Roman" panose="02020603050405020304" pitchFamily="18" charset="0"/>
              </a:rPr>
              <a:t> (Mot de passe : PPAE974)</a:t>
            </a:r>
          </a:p>
          <a:p>
            <a:pPr algn="just"/>
            <a:endParaRPr lang="fr-FR" sz="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77ACB9B4-6DAF-46DD-B63C-E5AA41EC18F8}"/>
              </a:ext>
            </a:extLst>
          </p:cNvPr>
          <p:cNvSpPr txBox="1"/>
          <p:nvPr/>
        </p:nvSpPr>
        <p:spPr>
          <a:xfrm>
            <a:off x="2356615" y="6504361"/>
            <a:ext cx="9682040" cy="261610"/>
          </a:xfrm>
          <a:prstGeom prst="rect">
            <a:avLst/>
          </a:prstGeom>
          <a:noFill/>
        </p:spPr>
        <p:txBody>
          <a:bodyPr wrap="square" rtlCol="0">
            <a:spAutoFit/>
          </a:bodyPr>
          <a:lstStyle/>
          <a:p>
            <a:pPr algn="ctr"/>
            <a:r>
              <a:rPr lang="fr-FR" sz="1100" b="1" cap="small"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Comité éditorial</a:t>
            </a:r>
            <a:r>
              <a:rPr lang="fr-FR" sz="1100" dirty="0">
                <a:solidFill>
                  <a:srgbClr val="7030A0"/>
                </a:solidFill>
                <a:latin typeface="Times New Roman" panose="02020603050405020304" pitchFamily="18" charset="0"/>
                <a:cs typeface="Times New Roman" panose="02020603050405020304" pitchFamily="18" charset="0"/>
              </a:rPr>
              <a:t> </a:t>
            </a:r>
            <a:r>
              <a:rPr lang="fr-FR" sz="1100" dirty="0">
                <a:latin typeface="Times New Roman" panose="02020603050405020304" pitchFamily="18" charset="0"/>
                <a:cs typeface="Times New Roman" panose="02020603050405020304" pitchFamily="18" charset="0"/>
              </a:rPr>
              <a:t>: B. </a:t>
            </a:r>
            <a:r>
              <a:rPr lang="fr-FR" sz="1100" cap="small" dirty="0">
                <a:latin typeface="Times New Roman" panose="02020603050405020304" pitchFamily="18" charset="0"/>
                <a:cs typeface="Times New Roman" panose="02020603050405020304" pitchFamily="18" charset="0"/>
              </a:rPr>
              <a:t>Tissier</a:t>
            </a:r>
            <a:r>
              <a:rPr lang="fr-FR" sz="1100" dirty="0">
                <a:latin typeface="Times New Roman" panose="02020603050405020304" pitchFamily="18" charset="0"/>
                <a:cs typeface="Times New Roman" panose="02020603050405020304" pitchFamily="18" charset="0"/>
              </a:rPr>
              <a:t> IEN Mission Maternelle, Y. </a:t>
            </a:r>
            <a:r>
              <a:rPr lang="fr-FR" sz="1100" cap="small" dirty="0">
                <a:latin typeface="Times New Roman" panose="02020603050405020304" pitchFamily="18" charset="0"/>
                <a:cs typeface="Times New Roman" panose="02020603050405020304" pitchFamily="18" charset="0"/>
              </a:rPr>
              <a:t>Bertrand</a:t>
            </a:r>
            <a:r>
              <a:rPr lang="fr-FR" sz="1100" dirty="0">
                <a:latin typeface="Times New Roman" panose="02020603050405020304" pitchFamily="18" charset="0"/>
                <a:cs typeface="Times New Roman" panose="02020603050405020304" pitchFamily="18" charset="0"/>
              </a:rPr>
              <a:t> CP numérique Maternelle, F. </a:t>
            </a:r>
            <a:r>
              <a:rPr lang="fr-FR" sz="1100" cap="small" dirty="0" err="1">
                <a:latin typeface="Times New Roman" panose="02020603050405020304" pitchFamily="18" charset="0"/>
                <a:cs typeface="Times New Roman" panose="02020603050405020304" pitchFamily="18" charset="0"/>
              </a:rPr>
              <a:t>Carité</a:t>
            </a:r>
            <a:r>
              <a:rPr lang="fr-FR" sz="1100" dirty="0">
                <a:latin typeface="Times New Roman" panose="02020603050405020304" pitchFamily="18" charset="0"/>
                <a:cs typeface="Times New Roman" panose="02020603050405020304" pitchFamily="18" charset="0"/>
              </a:rPr>
              <a:t> CP Maternelle, S. </a:t>
            </a:r>
            <a:r>
              <a:rPr lang="fr-FR" sz="1100" dirty="0" err="1">
                <a:latin typeface="Times New Roman" panose="02020603050405020304" pitchFamily="18" charset="0"/>
                <a:cs typeface="Times New Roman" panose="02020603050405020304" pitchFamily="18" charset="0"/>
              </a:rPr>
              <a:t>B</a:t>
            </a:r>
            <a:r>
              <a:rPr lang="fr-FR" sz="1100" cap="small" dirty="0" err="1">
                <a:latin typeface="Times New Roman" panose="02020603050405020304" pitchFamily="18" charset="0"/>
                <a:cs typeface="Times New Roman" panose="02020603050405020304" pitchFamily="18" charset="0"/>
              </a:rPr>
              <a:t>ocquiault-Boulay</a:t>
            </a:r>
            <a:r>
              <a:rPr lang="fr-FR" sz="1100" dirty="0">
                <a:latin typeface="Times New Roman" panose="02020603050405020304" pitchFamily="18" charset="0"/>
                <a:cs typeface="Times New Roman" panose="02020603050405020304" pitchFamily="18" charset="0"/>
              </a:rPr>
              <a:t> CPC Rosny</a:t>
            </a:r>
            <a:endParaRPr lang="fr-FR" sz="1100" i="0" u="none" strike="noStrike" dirty="0">
              <a:effectLst/>
              <a:latin typeface="Times New Roman" panose="02020603050405020304" pitchFamily="18" charset="0"/>
              <a:cs typeface="Times New Roman" panose="02020603050405020304" pitchFamily="18" charset="0"/>
            </a:endParaRPr>
          </a:p>
        </p:txBody>
      </p:sp>
      <p:sp>
        <p:nvSpPr>
          <p:cNvPr id="27" name="ZoneTexte 26">
            <a:extLst>
              <a:ext uri="{FF2B5EF4-FFF2-40B4-BE49-F238E27FC236}">
                <a16:creationId xmlns:a16="http://schemas.microsoft.com/office/drawing/2014/main" id="{5AAEF121-6784-406F-97FE-2EB15AA96F0B}"/>
              </a:ext>
            </a:extLst>
          </p:cNvPr>
          <p:cNvSpPr txBox="1"/>
          <p:nvPr/>
        </p:nvSpPr>
        <p:spPr>
          <a:xfrm>
            <a:off x="2375868" y="1119977"/>
            <a:ext cx="4958931" cy="2970044"/>
          </a:xfrm>
          <a:prstGeom prst="rect">
            <a:avLst/>
          </a:prstGeom>
          <a:noFill/>
        </p:spPr>
        <p:txBody>
          <a:bodyPr wrap="square" rtlCol="0">
            <a:spAutoFit/>
          </a:bodyPr>
          <a:lstStyle/>
          <a:p>
            <a:pPr algn="just"/>
            <a:r>
              <a:rPr lang="fr-FR" sz="1100" dirty="0">
                <a:latin typeface="Times New Roman" panose="02020603050405020304" pitchFamily="18" charset="0"/>
                <a:cs typeface="Times New Roman" panose="02020603050405020304" pitchFamily="18" charset="0"/>
              </a:rPr>
              <a:t>Dès le plus jeune âge, les enfants sont confrontés dans leur quotidien à toutes formes d’écrits. Cependant le plupart ne font pas le lien entre ce que nous lisons, nous disons et ce qui est écrit. En effet, lors de la lecture d’un texte, les enfants peuvent être maintenus dans l’idée de la « pensée magique », si personne ne leur enseigne que ce qui est écrit s’appelle un texte comprenant des phrases et que ces phrases sont composées de mots, que ces mots sont écrits avec des lettres, et que ces lettres sonnent des sons à l’oral. Faire écrire les élèves en effectuant des allers-retours constants entre l’oral et l’écrit les aidera à découvrir ce qu’est le principe alphabétique. </a:t>
            </a:r>
          </a:p>
          <a:p>
            <a:pPr algn="just"/>
            <a:endParaRPr lang="fr-FR" sz="600" dirty="0">
              <a:latin typeface="Times New Roman" panose="02020603050405020304" pitchFamily="18" charset="0"/>
              <a:cs typeface="Times New Roman" panose="02020603050405020304" pitchFamily="18" charset="0"/>
            </a:endParaRPr>
          </a:p>
          <a:p>
            <a:pPr algn="just"/>
            <a:r>
              <a:rPr lang="fr-FR" sz="1100" dirty="0">
                <a:latin typeface="Times New Roman" panose="02020603050405020304" pitchFamily="18" charset="0"/>
                <a:cs typeface="Times New Roman" panose="02020603050405020304" pitchFamily="18" charset="0"/>
              </a:rPr>
              <a:t>Dans cette lettre, nous apportons un éclairage sur ce principe. Nous vous proposons des exemples d’activités d’écriture à mettre en place pour permettre aux enfants d’entrer au CP sécurisés.</a:t>
            </a:r>
          </a:p>
          <a:p>
            <a:pPr algn="just"/>
            <a:endParaRPr lang="fr-FR" sz="600" dirty="0">
              <a:latin typeface="Times New Roman" panose="02020603050405020304" pitchFamily="18" charset="0"/>
              <a:cs typeface="Times New Roman" panose="02020603050405020304" pitchFamily="18" charset="0"/>
            </a:endParaRPr>
          </a:p>
          <a:p>
            <a:pPr algn="just"/>
            <a:r>
              <a:rPr lang="fr-FR" sz="1100" dirty="0">
                <a:latin typeface="Times New Roman" panose="02020603050405020304" pitchFamily="18" charset="0"/>
                <a:cs typeface="Times New Roman" panose="02020603050405020304" pitchFamily="18" charset="0"/>
              </a:rPr>
              <a:t>La formation « Des projets d’écriture pour découvrir le principe alphabétique » assurée par la Mission Maternelle s’appuiera sur cette lettre.</a:t>
            </a:r>
          </a:p>
          <a:p>
            <a:pPr algn="just"/>
            <a:endParaRPr lang="fr-FR" sz="600" dirty="0">
              <a:latin typeface="Times New Roman" panose="02020603050405020304" pitchFamily="18" charset="0"/>
              <a:cs typeface="Times New Roman" panose="02020603050405020304" pitchFamily="18" charset="0"/>
            </a:endParaRPr>
          </a:p>
          <a:p>
            <a:pPr algn="ctr">
              <a:spcAft>
                <a:spcPts val="800"/>
              </a:spcAft>
            </a:pPr>
            <a:r>
              <a:rPr lang="fr-FR" sz="1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Bonne lecture</a:t>
            </a:r>
          </a:p>
        </p:txBody>
      </p:sp>
      <p:pic>
        <p:nvPicPr>
          <p:cNvPr id="1028" name="Picture 4" descr="De la dictée à l'adulte aux premiers écrits (+ DVD)">
            <a:hlinkClick r:id="rId25"/>
            <a:extLst>
              <a:ext uri="{FF2B5EF4-FFF2-40B4-BE49-F238E27FC236}">
                <a16:creationId xmlns:a16="http://schemas.microsoft.com/office/drawing/2014/main" id="{0E412E15-D414-46CF-880E-38858943CCE5}"/>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6658316" y="5473248"/>
            <a:ext cx="614200" cy="861774"/>
          </a:xfrm>
          <a:prstGeom prst="rect">
            <a:avLst/>
          </a:prstGeom>
          <a:noFill/>
          <a:extLst>
            <a:ext uri="{909E8E84-426E-40DD-AFC4-6F175D3DCCD1}">
              <a14:hiddenFill xmlns:a14="http://schemas.microsoft.com/office/drawing/2010/main">
                <a:solidFill>
                  <a:srgbClr val="FFFFFF"/>
                </a:solidFill>
              </a14:hiddenFill>
            </a:ext>
          </a:extLst>
        </p:spPr>
      </p:pic>
      <p:sp>
        <p:nvSpPr>
          <p:cNvPr id="29" name="ZoneTexte 28">
            <a:extLst>
              <a:ext uri="{FF2B5EF4-FFF2-40B4-BE49-F238E27FC236}">
                <a16:creationId xmlns:a16="http://schemas.microsoft.com/office/drawing/2014/main" id="{5428968E-6089-4878-9D4A-B2FABA93F904}"/>
              </a:ext>
            </a:extLst>
          </p:cNvPr>
          <p:cNvSpPr txBox="1"/>
          <p:nvPr/>
        </p:nvSpPr>
        <p:spPr>
          <a:xfrm>
            <a:off x="5818979" y="5383500"/>
            <a:ext cx="883056" cy="1031051"/>
          </a:xfrm>
          <a:prstGeom prst="rect">
            <a:avLst/>
          </a:prstGeom>
          <a:noFill/>
        </p:spPr>
        <p:txBody>
          <a:bodyPr wrap="square" rtlCol="0">
            <a:spAutoFit/>
          </a:bodyPr>
          <a:lstStyle/>
          <a:p>
            <a:r>
              <a:rPr lang="fr-FR" sz="1000" dirty="0">
                <a:latin typeface="Times New Roman" panose="02020603050405020304" pitchFamily="18" charset="0"/>
                <a:cs typeface="Times New Roman" panose="02020603050405020304" pitchFamily="18" charset="0"/>
                <a:hlinkClick r:id="rId25"/>
              </a:rPr>
              <a:t>De la dictée à l’adulte aux premiers écrits chez Retz</a:t>
            </a:r>
          </a:p>
          <a:p>
            <a:r>
              <a:rPr lang="fr-FR" sz="1000" dirty="0">
                <a:latin typeface="Times New Roman" panose="02020603050405020304" pitchFamily="18" charset="0"/>
                <a:cs typeface="Times New Roman" panose="02020603050405020304" pitchFamily="18" charset="0"/>
                <a:hlinkClick r:id="rId25"/>
              </a:rPr>
              <a:t>PS-MS-GS</a:t>
            </a:r>
            <a:endParaRPr lang="fr-FR" sz="1100" dirty="0">
              <a:latin typeface="Times New Roman" panose="02020603050405020304" pitchFamily="18" charset="0"/>
              <a:cs typeface="Times New Roman" panose="02020603050405020304" pitchFamily="18" charset="0"/>
            </a:endParaRPr>
          </a:p>
        </p:txBody>
      </p:sp>
      <p:pic>
        <p:nvPicPr>
          <p:cNvPr id="30" name="Picture 2" descr="Aix - Marseille - ECRITURE - Maîtrise de la langue et prévention de  l'illettrisme">
            <a:extLst>
              <a:ext uri="{FF2B5EF4-FFF2-40B4-BE49-F238E27FC236}">
                <a16:creationId xmlns:a16="http://schemas.microsoft.com/office/drawing/2014/main" id="{ACBB1017-2B55-4309-9875-E7BDC359F29A}"/>
              </a:ext>
            </a:extLst>
          </p:cNvPr>
          <p:cNvPicPr>
            <a:picLocks noChangeAspect="1" noChangeArrowheads="1"/>
          </p:cNvPicPr>
          <p:nvPr/>
        </p:nvPicPr>
        <p:blipFill rotWithShape="1">
          <a:blip r:embed="rId27" cstate="screen">
            <a:extLst>
              <a:ext uri="{28A0092B-C50C-407E-A947-70E740481C1C}">
                <a14:useLocalDpi xmlns:a14="http://schemas.microsoft.com/office/drawing/2010/main"/>
              </a:ext>
            </a:extLst>
          </a:blip>
          <a:srcRect t="4931" b="11048"/>
          <a:stretch/>
        </p:blipFill>
        <p:spPr bwMode="auto">
          <a:xfrm>
            <a:off x="6618328" y="642456"/>
            <a:ext cx="633073" cy="521479"/>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2EC26274-FB71-4432-96BF-ED7E6BC6A781}"/>
              </a:ext>
            </a:extLst>
          </p:cNvPr>
          <p:cNvSpPr txBox="1"/>
          <p:nvPr/>
        </p:nvSpPr>
        <p:spPr>
          <a:xfrm>
            <a:off x="5827844" y="4426506"/>
            <a:ext cx="916961" cy="861774"/>
          </a:xfrm>
          <a:prstGeom prst="rect">
            <a:avLst/>
          </a:prstGeom>
          <a:noFill/>
        </p:spPr>
        <p:txBody>
          <a:bodyPr wrap="square" rtlCol="0">
            <a:spAutoFit/>
          </a:bodyPr>
          <a:lstStyle/>
          <a:p>
            <a:r>
              <a:rPr lang="fr-FR" sz="1000" dirty="0">
                <a:latin typeface="Times New Roman" panose="02020603050405020304" pitchFamily="18" charset="0"/>
                <a:cs typeface="Times New Roman" panose="02020603050405020304" pitchFamily="18" charset="0"/>
                <a:hlinkClick r:id="rId28"/>
              </a:rPr>
              <a:t>Le langage à l’école maternelle de M. </a:t>
            </a:r>
            <a:r>
              <a:rPr lang="fr-FR" sz="1000" dirty="0" err="1">
                <a:latin typeface="Times New Roman" panose="02020603050405020304" pitchFamily="18" charset="0"/>
                <a:cs typeface="Times New Roman" panose="02020603050405020304" pitchFamily="18" charset="0"/>
                <a:hlinkClick r:id="rId28"/>
              </a:rPr>
              <a:t>Birgaudiot</a:t>
            </a:r>
            <a:endParaRPr lang="fr-FR" sz="1000" dirty="0">
              <a:latin typeface="Times New Roman" panose="02020603050405020304" pitchFamily="18" charset="0"/>
              <a:cs typeface="Times New Roman" panose="02020603050405020304" pitchFamily="18" charset="0"/>
              <a:hlinkClick r:id="rId28"/>
            </a:endParaRPr>
          </a:p>
          <a:p>
            <a:r>
              <a:rPr lang="fr-FR" sz="1000" dirty="0">
                <a:latin typeface="Times New Roman" panose="02020603050405020304" pitchFamily="18" charset="0"/>
                <a:cs typeface="Times New Roman" panose="02020603050405020304" pitchFamily="18" charset="0"/>
                <a:hlinkClick r:id="rId28"/>
              </a:rPr>
              <a:t>Chez Hatier</a:t>
            </a:r>
            <a:endParaRPr lang="fr-FR" sz="1000" dirty="0">
              <a:latin typeface="Times New Roman" panose="02020603050405020304" pitchFamily="18" charset="0"/>
              <a:cs typeface="Times New Roman" panose="02020603050405020304" pitchFamily="18" charset="0"/>
            </a:endParaRPr>
          </a:p>
        </p:txBody>
      </p:sp>
      <p:pic>
        <p:nvPicPr>
          <p:cNvPr id="1026" name="Picture 2" descr="Enseigner à l'école - Langage et école maternelle éd. 2015">
            <a:extLst>
              <a:ext uri="{FF2B5EF4-FFF2-40B4-BE49-F238E27FC236}">
                <a16:creationId xmlns:a16="http://schemas.microsoft.com/office/drawing/2014/main" id="{E1EBB6C2-88BB-492D-8FB5-6C6C27164FD4}"/>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658316" y="4429303"/>
            <a:ext cx="616507" cy="84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34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a:extLst>
              <a:ext uri="{FF2B5EF4-FFF2-40B4-BE49-F238E27FC236}">
                <a16:creationId xmlns:a16="http://schemas.microsoft.com/office/drawing/2014/main" id="{C7DC52E8-4FA8-4BFA-A25C-512F2AC5B954}"/>
              </a:ext>
            </a:extLst>
          </p:cNvPr>
          <p:cNvSpPr txBox="1"/>
          <p:nvPr/>
        </p:nvSpPr>
        <p:spPr>
          <a:xfrm>
            <a:off x="147953" y="1722683"/>
            <a:ext cx="5090058" cy="5232202"/>
          </a:xfrm>
          <a:prstGeom prst="rect">
            <a:avLst/>
          </a:prstGeom>
          <a:noFill/>
        </p:spPr>
        <p:txBody>
          <a:bodyPr wrap="square" rtlCol="0">
            <a:spAutoFit/>
          </a:bodyPr>
          <a:lstStyle/>
          <a:p>
            <a:pPr algn="just"/>
            <a:r>
              <a:rPr lang="fr-FR" sz="1100" b="1" dirty="0">
                <a:latin typeface="Times New Roman" panose="02020603050405020304" pitchFamily="18" charset="0"/>
                <a:cs typeface="Times New Roman" panose="02020603050405020304" pitchFamily="18" charset="0"/>
              </a:rPr>
              <a:t>Enseignement progressif</a:t>
            </a: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hlinkClick r:id="rId2"/>
              </a:rPr>
              <a:t>Repères pour élaborer une progression de cycle en équipe de la PS à la GS sur le principe alphabétique</a:t>
            </a:r>
            <a:r>
              <a:rPr lang="fr-FR" sz="1100" dirty="0">
                <a:solidFill>
                  <a:srgbClr val="0070C0"/>
                </a:solidFill>
                <a:latin typeface="Times New Roman" panose="02020603050405020304" pitchFamily="18" charset="0"/>
                <a:cs typeface="Times New Roman" panose="02020603050405020304" pitchFamily="18" charset="0"/>
                <a:hlinkClick r:id="rId2"/>
              </a:rPr>
              <a:t> </a:t>
            </a:r>
            <a:r>
              <a:rPr lang="fr-FR" sz="1100" dirty="0">
                <a:latin typeface="Times New Roman" panose="02020603050405020304" pitchFamily="18" charset="0"/>
                <a:cs typeface="Times New Roman" panose="02020603050405020304" pitchFamily="18" charset="0"/>
              </a:rPr>
              <a:t>(réalisée par Stéphanie </a:t>
            </a:r>
            <a:r>
              <a:rPr lang="fr-FR" sz="1100" dirty="0" err="1">
                <a:latin typeface="Times New Roman" panose="02020603050405020304" pitchFamily="18" charset="0"/>
                <a:cs typeface="Times New Roman" panose="02020603050405020304" pitchFamily="18" charset="0"/>
              </a:rPr>
              <a:t>Bocquiault-Boulay</a:t>
            </a:r>
            <a:r>
              <a:rPr lang="fr-FR" sz="1100" dirty="0">
                <a:latin typeface="Times New Roman" panose="02020603050405020304" pitchFamily="18" charset="0"/>
                <a:cs typeface="Times New Roman" panose="02020603050405020304" pitchFamily="18" charset="0"/>
              </a:rPr>
              <a:t>, CPC) </a:t>
            </a:r>
          </a:p>
          <a:p>
            <a:pPr algn="just"/>
            <a:endParaRPr lang="fr-FR" sz="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1100" b="1" dirty="0">
                <a:latin typeface="Times New Roman" panose="02020603050405020304" pitchFamily="18" charset="0"/>
                <a:cs typeface="Times New Roman" panose="02020603050405020304" pitchFamily="18" charset="0"/>
              </a:rPr>
              <a:t>Modalités d’enseignement</a:t>
            </a: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Prévoir des activités courtes, structurées, régulières, adaptées aux capacités des enfants.</a:t>
            </a: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Organisation :</a:t>
            </a:r>
          </a:p>
          <a:p>
            <a:pPr algn="just"/>
            <a:r>
              <a:rPr lang="fr-FR" sz="1000" i="0" u="none" strike="noStrike" dirty="0">
                <a:effectLst/>
                <a:latin typeface="Times New Roman" panose="02020603050405020304" pitchFamily="18" charset="0"/>
                <a:cs typeface="Times New Roman" panose="02020603050405020304" pitchFamily="18" charset="0"/>
              </a:rPr>
              <a:t>      </a:t>
            </a:r>
            <a:r>
              <a:rPr lang="fr-FR" sz="1000" i="0" u="none" strike="noStrike" dirty="0">
                <a:effectLst/>
                <a:latin typeface="Times New Roman" panose="02020603050405020304" pitchFamily="18" charset="0"/>
                <a:cs typeface="Times New Roman" panose="02020603050405020304" pitchFamily="18" charset="0"/>
                <a:sym typeface="Wingdings" panose="05000000000000000000" pitchFamily="2" charset="2"/>
              </a:rPr>
              <a:t> </a:t>
            </a:r>
            <a:r>
              <a:rPr lang="fr-FR" sz="1000" i="0" u="none" strike="noStrike" dirty="0">
                <a:effectLst/>
                <a:latin typeface="Times New Roman" panose="02020603050405020304" pitchFamily="18" charset="0"/>
                <a:cs typeface="Times New Roman" panose="02020603050405020304" pitchFamily="18" charset="0"/>
              </a:rPr>
              <a:t>En grand groupe : pour les activités de sensibilisation, les découvertes, les entrainements</a:t>
            </a:r>
          </a:p>
          <a:p>
            <a:pPr algn="just"/>
            <a:r>
              <a:rPr lang="fr-FR" sz="1000" dirty="0">
                <a:latin typeface="Times New Roman" panose="02020603050405020304" pitchFamily="18" charset="0"/>
                <a:cs typeface="Times New Roman" panose="02020603050405020304" pitchFamily="18" charset="0"/>
              </a:rPr>
              <a:t>      </a:t>
            </a:r>
            <a:r>
              <a:rPr lang="fr-FR" sz="1000" i="0" u="none" strike="noStrike" dirty="0">
                <a:effectLst/>
                <a:latin typeface="Times New Roman" panose="02020603050405020304" pitchFamily="18" charset="0"/>
                <a:cs typeface="Times New Roman" panose="02020603050405020304" pitchFamily="18" charset="0"/>
                <a:sym typeface="Wingdings" panose="05000000000000000000" pitchFamily="2" charset="2"/>
              </a:rPr>
              <a:t> </a:t>
            </a:r>
            <a:r>
              <a:rPr lang="fr-FR" sz="1000" dirty="0">
                <a:latin typeface="Times New Roman" panose="02020603050405020304" pitchFamily="18" charset="0"/>
                <a:cs typeface="Times New Roman" panose="02020603050405020304" pitchFamily="18" charset="0"/>
              </a:rPr>
              <a:t>En petits groupes, en autonomie ou dirigé : pour des activités d’entrainement</a:t>
            </a:r>
            <a:endParaRPr lang="fr-FR" sz="1000" i="0" u="none" strike="noStrike" dirty="0">
              <a:effectLst/>
              <a:latin typeface="Times New Roman" panose="02020603050405020304" pitchFamily="18" charset="0"/>
              <a:cs typeface="Times New Roman" panose="02020603050405020304" pitchFamily="18" charset="0"/>
            </a:endParaRPr>
          </a:p>
          <a:p>
            <a:pPr algn="just"/>
            <a:r>
              <a:rPr lang="fr-FR" sz="1000" dirty="0">
                <a:latin typeface="Times New Roman" panose="02020603050405020304" pitchFamily="18" charset="0"/>
                <a:cs typeface="Times New Roman" panose="02020603050405020304" pitchFamily="18" charset="0"/>
              </a:rPr>
              <a:t>      </a:t>
            </a:r>
            <a:r>
              <a:rPr lang="fr-FR" sz="1000" i="0" u="none" strike="noStrike" dirty="0">
                <a:effectLst/>
                <a:latin typeface="Times New Roman" panose="02020603050405020304" pitchFamily="18" charset="0"/>
                <a:cs typeface="Times New Roman" panose="02020603050405020304" pitchFamily="18" charset="0"/>
                <a:sym typeface="Wingdings" panose="05000000000000000000" pitchFamily="2" charset="2"/>
              </a:rPr>
              <a:t> </a:t>
            </a:r>
            <a:r>
              <a:rPr lang="fr-FR" sz="1000" dirty="0">
                <a:latin typeface="Times New Roman" panose="02020603050405020304" pitchFamily="18" charset="0"/>
                <a:cs typeface="Times New Roman" panose="02020603050405020304" pitchFamily="18" charset="0"/>
              </a:rPr>
              <a:t>En petits groupes de besoins avec l’enseignant : pour des activités de renforcement</a:t>
            </a: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Prévoir un espace dans la classe pour permettre aux enfants d’investir l’écrit (différent selon le niveau et évolutif dans l’année). </a:t>
            </a:r>
          </a:p>
          <a:p>
            <a:pPr marL="171450" indent="-171450" algn="just">
              <a:buFont typeface="Wingdings" panose="05000000000000000000" pitchFamily="2" charset="2"/>
              <a:buChar char="!"/>
            </a:pPr>
            <a:endParaRPr lang="fr-FR" sz="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1100" b="1" dirty="0">
                <a:latin typeface="Times New Roman" panose="02020603050405020304" pitchFamily="18" charset="0"/>
                <a:cs typeface="Times New Roman" panose="02020603050405020304" pitchFamily="18" charset="0"/>
              </a:rPr>
              <a:t>Gestes professionnels</a:t>
            </a:r>
            <a:endParaRPr lang="fr-FR" sz="1100" b="1" i="0" strike="noStrike" dirty="0">
              <a:effectLst/>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Ecrire devant les enfants en oralisant les lettres dès la PS.</a:t>
            </a: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Expliciter aux enfants les écrits du quotidien, les engager dans ces écrits (ex : cahier de liaison =&gt; inviter l’enfant à les utiliser quand c’est en lien avec un projet, etc.)</a:t>
            </a:r>
          </a:p>
          <a:p>
            <a:pPr algn="just"/>
            <a:endParaRPr lang="fr-FR" sz="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1100" b="1" dirty="0">
                <a:latin typeface="Times New Roman" panose="02020603050405020304" pitchFamily="18" charset="0"/>
                <a:cs typeface="Times New Roman" panose="02020603050405020304" pitchFamily="18" charset="0"/>
              </a:rPr>
              <a:t>Points de vigilance</a:t>
            </a:r>
          </a:p>
          <a:p>
            <a:pPr marL="171450" indent="-171450" algn="just">
              <a:buFont typeface="Wingdings" panose="05000000000000000000" pitchFamily="2" charset="2"/>
              <a:buChar char="!"/>
            </a:pPr>
            <a:r>
              <a:rPr lang="fr-FR" sz="1100" i="0" strike="noStrike" dirty="0">
                <a:effectLst/>
                <a:latin typeface="Times New Roman" panose="02020603050405020304" pitchFamily="18" charset="0"/>
                <a:cs typeface="Times New Roman" panose="02020603050405020304" pitchFamily="18" charset="0"/>
                <a:hlinkClick r:id="rId3"/>
              </a:rPr>
              <a:t>Explicit</a:t>
            </a:r>
            <a:r>
              <a:rPr lang="fr-FR" sz="1100" dirty="0">
                <a:latin typeface="Times New Roman" panose="02020603050405020304" pitchFamily="18" charset="0"/>
                <a:cs typeface="Times New Roman" panose="02020603050405020304" pitchFamily="18" charset="0"/>
                <a:hlinkClick r:id="rId3"/>
              </a:rPr>
              <a:t>er</a:t>
            </a:r>
            <a:r>
              <a:rPr lang="fr-FR" sz="1100" dirty="0">
                <a:latin typeface="Times New Roman" panose="02020603050405020304" pitchFamily="18" charset="0"/>
                <a:cs typeface="Times New Roman" panose="02020603050405020304" pitchFamily="18" charset="0"/>
              </a:rPr>
              <a:t> les finalités de l’apprentissage.</a:t>
            </a: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Utiliser un lexique précis : lettres, mots, syllabes, sons, phrases…</a:t>
            </a:r>
          </a:p>
          <a:p>
            <a:pPr algn="just"/>
            <a:endParaRPr lang="fr-FR" sz="200" dirty="0">
              <a:latin typeface="Times New Roman" panose="02020603050405020304" pitchFamily="18" charset="0"/>
              <a:cs typeface="Times New Roman" panose="02020603050405020304" pitchFamily="18" charset="0"/>
            </a:endParaRPr>
          </a:p>
          <a:p>
            <a:pPr algn="just"/>
            <a:r>
              <a:rPr lang="fr-FR" sz="1100" b="1" dirty="0">
                <a:latin typeface="Times New Roman" panose="02020603050405020304" pitchFamily="18" charset="0"/>
                <a:cs typeface="Times New Roman" panose="02020603050405020304" pitchFamily="18" charset="0"/>
              </a:rPr>
              <a:t>A savoir</a:t>
            </a:r>
          </a:p>
          <a:p>
            <a:pPr marL="171450" indent="-171450" algn="l">
              <a:buFont typeface="Wingdings" panose="05000000000000000000" pitchFamily="2" charset="2"/>
              <a:buChar char="!"/>
            </a:pPr>
            <a:r>
              <a:rPr lang="fr-FR" sz="1100" b="0" i="0" dirty="0">
                <a:solidFill>
                  <a:srgbClr val="000000"/>
                </a:solidFill>
                <a:effectLst/>
                <a:latin typeface="Times New Roman" panose="02020603050405020304" pitchFamily="18" charset="0"/>
                <a:cs typeface="Times New Roman" panose="02020603050405020304" pitchFamily="18" charset="0"/>
              </a:rPr>
              <a:t>Les enfants doivent comprendre que la taille de l’objet ne correspond pas à la longueur du mot. Par ex., ils ont tendance à penser que le mot « train » est plus long que le mot « locomotive » car l'objet train est plus long que l'objet « locomotive ». </a:t>
            </a:r>
          </a:p>
          <a:p>
            <a:pPr marL="171450" indent="-171450" algn="l">
              <a:buFont typeface="Wingdings" panose="05000000000000000000" pitchFamily="2" charset="2"/>
              <a:buChar char="!"/>
            </a:pPr>
            <a:r>
              <a:rPr lang="fr-FR" sz="1100" dirty="0">
                <a:solidFill>
                  <a:srgbClr val="000000"/>
                </a:solidFill>
                <a:latin typeface="Times New Roman" panose="02020603050405020304" pitchFamily="18" charset="0"/>
                <a:cs typeface="Times New Roman" panose="02020603050405020304" pitchFamily="18" charset="0"/>
              </a:rPr>
              <a:t>Ils doivent c</a:t>
            </a:r>
            <a:r>
              <a:rPr lang="fr-FR" sz="1100" b="0" i="0" dirty="0">
                <a:solidFill>
                  <a:srgbClr val="000000"/>
                </a:solidFill>
                <a:effectLst/>
                <a:latin typeface="Times New Roman" panose="02020603050405020304" pitchFamily="18" charset="0"/>
                <a:cs typeface="Times New Roman" panose="02020603050405020304" pitchFamily="18" charset="0"/>
              </a:rPr>
              <a:t>omprendre </a:t>
            </a:r>
            <a:r>
              <a:rPr lang="fr-FR" sz="1100" b="0" i="0" dirty="0">
                <a:effectLst/>
                <a:latin typeface="Times New Roman" panose="02020603050405020304" pitchFamily="18" charset="0"/>
                <a:cs typeface="Times New Roman" panose="02020603050405020304" pitchFamily="18" charset="0"/>
              </a:rPr>
              <a:t>qu'une phrase dite oralement se code à l’écrit par une suite de mots séparés par des espaces.</a:t>
            </a:r>
          </a:p>
          <a:p>
            <a:pPr marL="171450" indent="-171450" algn="l">
              <a:buFont typeface="Wingdings" panose="05000000000000000000" pitchFamily="2" charset="2"/>
              <a:buChar char="!"/>
            </a:pPr>
            <a:r>
              <a:rPr lang="fr-FR" sz="1100" dirty="0">
                <a:solidFill>
                  <a:srgbClr val="000000"/>
                </a:solidFill>
                <a:latin typeface="Times New Roman" panose="02020603050405020304" pitchFamily="18" charset="0"/>
                <a:cs typeface="Times New Roman" panose="02020603050405020304" pitchFamily="18" charset="0"/>
              </a:rPr>
              <a:t>Ils doivent c</a:t>
            </a:r>
            <a:r>
              <a:rPr lang="fr-FR" sz="1100" b="0" i="0" dirty="0">
                <a:solidFill>
                  <a:srgbClr val="000000"/>
                </a:solidFill>
                <a:effectLst/>
                <a:latin typeface="Times New Roman" panose="02020603050405020304" pitchFamily="18" charset="0"/>
                <a:cs typeface="Times New Roman" panose="02020603050405020304" pitchFamily="18" charset="0"/>
              </a:rPr>
              <a:t>omprendre que les mots sont formés de segments appelés syllabes, et que les syllabes peuvent être réutilisées pour former de nouveaux mots. </a:t>
            </a:r>
          </a:p>
          <a:p>
            <a:pPr marL="171450" indent="-171450" algn="l">
              <a:buFont typeface="Wingdings" panose="05000000000000000000" pitchFamily="2" charset="2"/>
              <a:buChar char="!"/>
            </a:pPr>
            <a:r>
              <a:rPr lang="fr-FR" sz="1100" dirty="0">
                <a:solidFill>
                  <a:srgbClr val="000000"/>
                </a:solidFill>
                <a:latin typeface="Times New Roman" panose="02020603050405020304" pitchFamily="18" charset="0"/>
                <a:cs typeface="Times New Roman" panose="02020603050405020304" pitchFamily="18" charset="0"/>
              </a:rPr>
              <a:t>Ils doivent comprendre que les lettres, seules ou combinées, servent à encoder des sons.</a:t>
            </a:r>
            <a:endParaRPr lang="fr-FR" sz="1100" b="0" i="0" dirty="0">
              <a:solidFill>
                <a:srgbClr val="000000"/>
              </a:solidFill>
              <a:effectLst/>
              <a:latin typeface="Times New Roman" panose="02020603050405020304" pitchFamily="18" charset="0"/>
              <a:cs typeface="Times New Roman" panose="02020603050405020304" pitchFamily="18" charset="0"/>
            </a:endParaRPr>
          </a:p>
        </p:txBody>
      </p:sp>
      <p:sp>
        <p:nvSpPr>
          <p:cNvPr id="4" name="Rectangle : coins arrondis 3">
            <a:extLst>
              <a:ext uri="{FF2B5EF4-FFF2-40B4-BE49-F238E27FC236}">
                <a16:creationId xmlns:a16="http://schemas.microsoft.com/office/drawing/2014/main" id="{8CDB2521-1708-4508-A0DE-7ECC3A9F40C6}"/>
              </a:ext>
            </a:extLst>
          </p:cNvPr>
          <p:cNvSpPr/>
          <p:nvPr/>
        </p:nvSpPr>
        <p:spPr>
          <a:xfrm>
            <a:off x="147953" y="108525"/>
            <a:ext cx="5090060" cy="461665"/>
          </a:xfrm>
          <a:prstGeom prst="roundRect">
            <a:avLst/>
          </a:prstGeom>
          <a:pattFill prst="lgConfetti">
            <a:fgClr>
              <a:srgbClr val="7030A0"/>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E82184E1-C9B0-479E-99C7-A68857FD0F67}"/>
              </a:ext>
            </a:extLst>
          </p:cNvPr>
          <p:cNvSpPr txBox="1"/>
          <p:nvPr/>
        </p:nvSpPr>
        <p:spPr>
          <a:xfrm>
            <a:off x="147953" y="118557"/>
            <a:ext cx="5090059" cy="461665"/>
          </a:xfrm>
          <a:prstGeom prst="rect">
            <a:avLst/>
          </a:prstGeom>
          <a:noFill/>
        </p:spPr>
        <p:txBody>
          <a:bodyPr wrap="square" rtlCol="0">
            <a:spAutoFit/>
          </a:bodyPr>
          <a:lstStyle/>
          <a:p>
            <a:pPr algn="ctr"/>
            <a:r>
              <a:rPr lang="fr-FR" sz="2400" b="1" dirty="0">
                <a:solidFill>
                  <a:schemeClr val="bg1"/>
                </a:solidFill>
                <a:effectLst>
                  <a:outerShdw blurRad="38100" dist="38100" dir="2700000" algn="tl">
                    <a:srgbClr val="000000">
                      <a:alpha val="43137"/>
                    </a:srgbClr>
                  </a:outerShdw>
                </a:effectLst>
                <a:latin typeface="Pristina" panose="03060402040406080204" pitchFamily="66" charset="0"/>
                <a:cs typeface="Times New Roman" panose="02020603050405020304" pitchFamily="18" charset="0"/>
              </a:rPr>
              <a:t>Principe alphabétique</a:t>
            </a:r>
          </a:p>
        </p:txBody>
      </p:sp>
      <p:sp>
        <p:nvSpPr>
          <p:cNvPr id="7" name="Rectangle 6">
            <a:extLst>
              <a:ext uri="{FF2B5EF4-FFF2-40B4-BE49-F238E27FC236}">
                <a16:creationId xmlns:a16="http://schemas.microsoft.com/office/drawing/2014/main" id="{A4AC5901-0A44-4092-BCF1-9A2A03AC3093}"/>
              </a:ext>
            </a:extLst>
          </p:cNvPr>
          <p:cNvSpPr/>
          <p:nvPr/>
        </p:nvSpPr>
        <p:spPr>
          <a:xfrm>
            <a:off x="147953" y="640080"/>
            <a:ext cx="5090060" cy="612733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40D1D8BE-7DD5-42E2-A4F4-9B00D16A2F66}"/>
              </a:ext>
            </a:extLst>
          </p:cNvPr>
          <p:cNvSpPr txBox="1"/>
          <p:nvPr/>
        </p:nvSpPr>
        <p:spPr>
          <a:xfrm>
            <a:off x="5330333" y="126495"/>
            <a:ext cx="6741833" cy="5586145"/>
          </a:xfrm>
          <a:prstGeom prst="rect">
            <a:avLst/>
          </a:prstGeom>
          <a:noFill/>
        </p:spPr>
        <p:txBody>
          <a:bodyPr wrap="square" rtlCol="0">
            <a:spAutoFit/>
          </a:bodyPr>
          <a:lstStyle/>
          <a:p>
            <a:pPr algn="just"/>
            <a:r>
              <a:rPr lang="fr-FR" sz="1100" b="1" dirty="0">
                <a:solidFill>
                  <a:srgbClr val="7030A0"/>
                </a:solidFill>
                <a:latin typeface="Times New Roman" panose="02020603050405020304" pitchFamily="18" charset="0"/>
                <a:cs typeface="Times New Roman" panose="02020603050405020304" pitchFamily="18" charset="0"/>
              </a:rPr>
              <a:t>4 étapes dans l’acquisition du principe alphabétique</a:t>
            </a:r>
          </a:p>
          <a:p>
            <a:pPr algn="just"/>
            <a:endParaRPr lang="fr-FR" sz="3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1100" dirty="0">
                <a:latin typeface="Times New Roman" panose="02020603050405020304" pitchFamily="18" charset="0"/>
                <a:cs typeface="Times New Roman" panose="02020603050405020304" pitchFamily="18" charset="0"/>
              </a:rPr>
              <a:t>D’après les travaux d’Emilia </a:t>
            </a:r>
            <a:r>
              <a:rPr lang="fr-FR" sz="1100" dirty="0" err="1">
                <a:latin typeface="Times New Roman" panose="02020603050405020304" pitchFamily="18" charset="0"/>
                <a:cs typeface="Times New Roman" panose="02020603050405020304" pitchFamily="18" charset="0"/>
              </a:rPr>
              <a:t>Ferreiro</a:t>
            </a:r>
            <a:r>
              <a:rPr lang="fr-FR" sz="1100" dirty="0">
                <a:latin typeface="Times New Roman" panose="02020603050405020304" pitchFamily="18" charset="0"/>
                <a:cs typeface="Times New Roman" panose="02020603050405020304" pitchFamily="18" charset="0"/>
              </a:rPr>
              <a:t>, tous les enfants passent par des stades identifiés. Un des meilleurs moyens pour connaître le niveau des enfants est de leur demander d’écrire des mots et de nous expliquer comment ils ont fait. </a:t>
            </a:r>
          </a:p>
          <a:p>
            <a:pPr algn="just"/>
            <a:r>
              <a:rPr lang="fr-FR" sz="1100" b="1" dirty="0">
                <a:latin typeface="Times New Roman" panose="02020603050405020304" pitchFamily="18" charset="0"/>
                <a:cs typeface="Times New Roman" panose="02020603050405020304" pitchFamily="18" charset="0"/>
              </a:rPr>
              <a:t>Les écrits nous renseignent sur les cheminements intellectuels des enfants.</a:t>
            </a: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400" dirty="0">
              <a:latin typeface="Times New Roman" panose="02020603050405020304" pitchFamily="18" charset="0"/>
              <a:cs typeface="Times New Roman" panose="02020603050405020304" pitchFamily="18" charset="0"/>
            </a:endParaRPr>
          </a:p>
          <a:p>
            <a:pPr algn="just"/>
            <a:endParaRPr lang="fr-FR" sz="1100" dirty="0">
              <a:hlinkClick r:id="rId4"/>
            </a:endParaRPr>
          </a:p>
          <a:p>
            <a:pPr algn="just"/>
            <a:r>
              <a:rPr lang="fr-FR" sz="1100" dirty="0">
                <a:latin typeface="Times New Roman" panose="02020603050405020304" pitchFamily="18" charset="0"/>
                <a:cs typeface="Times New Roman" panose="02020603050405020304" pitchFamily="18" charset="0"/>
                <a:hlinkClick r:id="rId4"/>
              </a:rPr>
              <a:t>Repères sur la genèse de l’écrit. Analyses de Micheline Cellier. </a:t>
            </a:r>
            <a:endParaRPr lang="fr-FR" sz="1100" dirty="0">
              <a:latin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894F4B3C-79A4-45F7-8969-BF8726F818F6}"/>
              </a:ext>
            </a:extLst>
          </p:cNvPr>
          <p:cNvSpPr txBox="1"/>
          <p:nvPr/>
        </p:nvSpPr>
        <p:spPr>
          <a:xfrm>
            <a:off x="135942" y="626082"/>
            <a:ext cx="4338017" cy="430887"/>
          </a:xfrm>
          <a:prstGeom prst="rect">
            <a:avLst/>
          </a:prstGeom>
          <a:noFill/>
        </p:spPr>
        <p:txBody>
          <a:bodyPr wrap="square" rtlCol="0">
            <a:spAutoFit/>
          </a:bodyPr>
          <a:lstStyle/>
          <a:p>
            <a:pPr algn="just"/>
            <a:r>
              <a:rPr lang="fr-FR" sz="1100" b="1" dirty="0">
                <a:latin typeface="Times New Roman" panose="02020603050405020304" pitchFamily="18" charset="0"/>
                <a:cs typeface="Times New Roman" panose="02020603050405020304" pitchFamily="18" charset="0"/>
              </a:rPr>
              <a:t>Le principe alphabétique</a:t>
            </a:r>
            <a:r>
              <a:rPr lang="fr-FR" sz="1100" dirty="0">
                <a:latin typeface="Times New Roman" panose="02020603050405020304" pitchFamily="18" charset="0"/>
                <a:cs typeface="Times New Roman" panose="02020603050405020304" pitchFamily="18" charset="0"/>
              </a:rPr>
              <a:t> : c’est comprendre qu’à une lettre isolée ou à un groupe de lettres (graphème) correspond un son (phonème).</a:t>
            </a:r>
          </a:p>
        </p:txBody>
      </p:sp>
      <p:sp>
        <p:nvSpPr>
          <p:cNvPr id="26" name="Rectangle 25">
            <a:extLst>
              <a:ext uri="{FF2B5EF4-FFF2-40B4-BE49-F238E27FC236}">
                <a16:creationId xmlns:a16="http://schemas.microsoft.com/office/drawing/2014/main" id="{83FD089A-CDE9-484D-A5D8-CD1B6758C1B7}"/>
              </a:ext>
            </a:extLst>
          </p:cNvPr>
          <p:cNvSpPr/>
          <p:nvPr/>
        </p:nvSpPr>
        <p:spPr>
          <a:xfrm>
            <a:off x="5330333" y="116345"/>
            <a:ext cx="6741833" cy="536719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D19C465C-1A54-41E7-B1EC-59EABB2CF56B}"/>
              </a:ext>
            </a:extLst>
          </p:cNvPr>
          <p:cNvSpPr/>
          <p:nvPr/>
        </p:nvSpPr>
        <p:spPr>
          <a:xfrm>
            <a:off x="5330333" y="5551663"/>
            <a:ext cx="6748014" cy="121575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6DE92DA2-10A0-4FFD-8A79-D2DD7A8EDA40}"/>
              </a:ext>
            </a:extLst>
          </p:cNvPr>
          <p:cNvSpPr txBox="1"/>
          <p:nvPr/>
        </p:nvSpPr>
        <p:spPr>
          <a:xfrm>
            <a:off x="5338376" y="5536311"/>
            <a:ext cx="6578173" cy="1231106"/>
          </a:xfrm>
          <a:prstGeom prst="rect">
            <a:avLst/>
          </a:prstGeom>
          <a:noFill/>
        </p:spPr>
        <p:txBody>
          <a:bodyPr wrap="square" rtlCol="0">
            <a:spAutoFit/>
          </a:bodyPr>
          <a:lstStyle/>
          <a:p>
            <a:pPr algn="just"/>
            <a:r>
              <a:rPr lang="fr-FR" sz="1100" b="1" dirty="0">
                <a:solidFill>
                  <a:srgbClr val="7030A0"/>
                </a:solidFill>
                <a:latin typeface="Times New Roman" panose="02020603050405020304" pitchFamily="18" charset="0"/>
                <a:cs typeface="Times New Roman" panose="02020603050405020304" pitchFamily="18" charset="0"/>
              </a:rPr>
              <a:t>Supports à privilégier </a:t>
            </a:r>
          </a:p>
          <a:p>
            <a:pPr algn="just"/>
            <a:endParaRPr lang="fr-FR" sz="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Le prénom</a:t>
            </a: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La comptine</a:t>
            </a:r>
          </a:p>
          <a:p>
            <a:pPr algn="just"/>
            <a:endParaRPr lang="fr-FR" sz="200" dirty="0">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L’alphabet</a:t>
            </a:r>
          </a:p>
          <a:p>
            <a:pPr algn="just"/>
            <a:endParaRPr lang="fr-FR" sz="200" dirty="0">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hlinkClick r:id="rId5"/>
              </a:rPr>
              <a:t>L’abécédaire</a:t>
            </a:r>
            <a:endParaRPr lang="fr-FR" sz="1100" dirty="0">
              <a:latin typeface="Times New Roman" panose="02020603050405020304" pitchFamily="18" charset="0"/>
              <a:cs typeface="Times New Roman" panose="02020603050405020304" pitchFamily="18" charset="0"/>
            </a:endParaRPr>
          </a:p>
          <a:p>
            <a:pPr algn="just"/>
            <a:endParaRPr lang="fr-FR" sz="200" dirty="0">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Le clavier d’ordinateur</a:t>
            </a:r>
          </a:p>
        </p:txBody>
      </p:sp>
      <p:pic>
        <p:nvPicPr>
          <p:cNvPr id="2050" name="Picture 2" descr="Pascal Maillot - Entrer dans l'écrit - De la maternelle au CP.">
            <a:hlinkClick r:id="rId6"/>
            <a:extLst>
              <a:ext uri="{FF2B5EF4-FFF2-40B4-BE49-F238E27FC236}">
                <a16:creationId xmlns:a16="http://schemas.microsoft.com/office/drawing/2014/main" id="{8CD215E5-4B8E-4D09-8BD2-E34D97AABC3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430502" y="687360"/>
            <a:ext cx="766323" cy="1084347"/>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BAB4C5E8-7CBC-401B-8AB5-9A8FD2A419D1}"/>
              </a:ext>
            </a:extLst>
          </p:cNvPr>
          <p:cNvSpPr txBox="1"/>
          <p:nvPr/>
        </p:nvSpPr>
        <p:spPr>
          <a:xfrm>
            <a:off x="147952" y="998420"/>
            <a:ext cx="4338016" cy="892552"/>
          </a:xfrm>
          <a:prstGeom prst="rect">
            <a:avLst/>
          </a:prstGeom>
          <a:noFill/>
        </p:spPr>
        <p:txBody>
          <a:bodyPr wrap="square" rtlCol="0">
            <a:spAutoFit/>
          </a:bodyPr>
          <a:lstStyle/>
          <a:p>
            <a:pPr algn="just"/>
            <a:r>
              <a:rPr lang="fr-FR" sz="1100" b="1" dirty="0">
                <a:solidFill>
                  <a:srgbClr val="7030A0"/>
                </a:solidFill>
                <a:latin typeface="Times New Roman" panose="02020603050405020304" pitchFamily="18" charset="0"/>
                <a:cs typeface="Times New Roman" panose="02020603050405020304" pitchFamily="18" charset="0"/>
              </a:rPr>
              <a:t>Principes </a:t>
            </a:r>
          </a:p>
          <a:p>
            <a:pPr algn="just"/>
            <a:endParaRPr lang="fr-FR" sz="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1100" b="1" dirty="0">
                <a:latin typeface="Times New Roman" panose="02020603050405020304" pitchFamily="18" charset="0"/>
                <a:cs typeface="Times New Roman" panose="02020603050405020304" pitchFamily="18" charset="0"/>
              </a:rPr>
              <a:t>Principes généraux =&gt; </a:t>
            </a:r>
            <a:r>
              <a:rPr lang="fr-FR" sz="1100" dirty="0">
                <a:latin typeface="Times New Roman" panose="02020603050405020304" pitchFamily="18" charset="0"/>
                <a:cs typeface="Times New Roman" panose="02020603050405020304" pitchFamily="18" charset="0"/>
              </a:rPr>
              <a:t>Utiliser toutes les situations de classe pour rendre visible l’invisible (actes d’écrire et de lire, objectifs des écrits du quotidien de la classe, etc.)</a:t>
            </a:r>
          </a:p>
          <a:p>
            <a:pPr algn="just"/>
            <a:endParaRPr lang="fr-FR" sz="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4" name="Image 43">
            <a:extLst>
              <a:ext uri="{FF2B5EF4-FFF2-40B4-BE49-F238E27FC236}">
                <a16:creationId xmlns:a16="http://schemas.microsoft.com/office/drawing/2014/main" id="{422BDD92-921E-4B8B-AB0B-824459C8974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083722" y="5619783"/>
            <a:ext cx="739775" cy="1079514"/>
          </a:xfrm>
          <a:prstGeom prst="roundRect">
            <a:avLst/>
          </a:prstGeom>
        </p:spPr>
      </p:pic>
      <p:graphicFrame>
        <p:nvGraphicFramePr>
          <p:cNvPr id="5" name="Tableau 10">
            <a:extLst>
              <a:ext uri="{FF2B5EF4-FFF2-40B4-BE49-F238E27FC236}">
                <a16:creationId xmlns:a16="http://schemas.microsoft.com/office/drawing/2014/main" id="{A6C4ED86-007D-4313-B64E-97FB196EADFE}"/>
              </a:ext>
            </a:extLst>
          </p:cNvPr>
          <p:cNvGraphicFramePr>
            <a:graphicFrameLocks noGrp="1"/>
          </p:cNvGraphicFramePr>
          <p:nvPr>
            <p:extLst>
              <p:ext uri="{D42A27DB-BD31-4B8C-83A1-F6EECF244321}">
                <p14:modId xmlns:p14="http://schemas.microsoft.com/office/powerpoint/2010/main" val="3315912016"/>
              </p:ext>
            </p:extLst>
          </p:nvPr>
        </p:nvGraphicFramePr>
        <p:xfrm>
          <a:off x="5390984" y="933931"/>
          <a:ext cx="6624035" cy="4312920"/>
        </p:xfrm>
        <a:graphic>
          <a:graphicData uri="http://schemas.openxmlformats.org/drawingml/2006/table">
            <a:tbl>
              <a:tblPr firstRow="1" bandRow="1">
                <a:tableStyleId>{5C22544A-7EE6-4342-B048-85BDC9FD1C3A}</a:tableStyleId>
              </a:tblPr>
              <a:tblGrid>
                <a:gridCol w="2067339">
                  <a:extLst>
                    <a:ext uri="{9D8B030D-6E8A-4147-A177-3AD203B41FA5}">
                      <a16:colId xmlns:a16="http://schemas.microsoft.com/office/drawing/2014/main" val="1530691517"/>
                    </a:ext>
                  </a:extLst>
                </a:gridCol>
                <a:gridCol w="1801373">
                  <a:extLst>
                    <a:ext uri="{9D8B030D-6E8A-4147-A177-3AD203B41FA5}">
                      <a16:colId xmlns:a16="http://schemas.microsoft.com/office/drawing/2014/main" val="1192598994"/>
                    </a:ext>
                  </a:extLst>
                </a:gridCol>
                <a:gridCol w="2755323">
                  <a:extLst>
                    <a:ext uri="{9D8B030D-6E8A-4147-A177-3AD203B41FA5}">
                      <a16:colId xmlns:a16="http://schemas.microsoft.com/office/drawing/2014/main" val="2999176268"/>
                    </a:ext>
                  </a:extLst>
                </a:gridCol>
              </a:tblGrid>
              <a:tr h="165237">
                <a:tc>
                  <a:txBody>
                    <a:bodyPr/>
                    <a:lstStyle/>
                    <a:p>
                      <a:pPr algn="ctr"/>
                      <a:r>
                        <a:rPr lang="fr-FR" sz="1100" dirty="0">
                          <a:latin typeface="Times New Roman" panose="02020603050405020304" pitchFamily="18" charset="0"/>
                          <a:cs typeface="Times New Roman" panose="02020603050405020304" pitchFamily="18" charset="0"/>
                        </a:rPr>
                        <a:t>Stades</a:t>
                      </a:r>
                    </a:p>
                  </a:txBody>
                  <a:tcPr>
                    <a:solidFill>
                      <a:srgbClr val="A21E9F"/>
                    </a:solidFill>
                  </a:tcPr>
                </a:tc>
                <a:tc>
                  <a:txBody>
                    <a:bodyPr/>
                    <a:lstStyle/>
                    <a:p>
                      <a:pPr algn="ctr"/>
                      <a:r>
                        <a:rPr lang="fr-FR" sz="1100" dirty="0">
                          <a:latin typeface="Times New Roman" panose="02020603050405020304" pitchFamily="18" charset="0"/>
                          <a:cs typeface="Times New Roman" panose="02020603050405020304" pitchFamily="18" charset="0"/>
                        </a:rPr>
                        <a:t>Exemples</a:t>
                      </a:r>
                    </a:p>
                  </a:txBody>
                  <a:tcPr>
                    <a:solidFill>
                      <a:srgbClr val="A21E9F"/>
                    </a:solidFill>
                  </a:tcPr>
                </a:tc>
                <a:tc>
                  <a:txBody>
                    <a:bodyPr/>
                    <a:lstStyle/>
                    <a:p>
                      <a:pPr algn="ctr"/>
                      <a:r>
                        <a:rPr lang="fr-FR" sz="1100" dirty="0">
                          <a:latin typeface="Times New Roman" panose="02020603050405020304" pitchFamily="18" charset="0"/>
                          <a:cs typeface="Times New Roman" panose="02020603050405020304" pitchFamily="18" charset="0"/>
                        </a:rPr>
                        <a:t>Commentaires</a:t>
                      </a:r>
                    </a:p>
                  </a:txBody>
                  <a:tcPr>
                    <a:solidFill>
                      <a:srgbClr val="A21E9F"/>
                    </a:solidFill>
                  </a:tcPr>
                </a:tc>
                <a:extLst>
                  <a:ext uri="{0D108BD9-81ED-4DB2-BD59-A6C34878D82A}">
                    <a16:rowId xmlns:a16="http://schemas.microsoft.com/office/drawing/2014/main" val="2320280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latin typeface="Times New Roman" panose="02020603050405020304" pitchFamily="18" charset="0"/>
                          <a:cs typeface="Times New Roman" panose="02020603050405020304" pitchFamily="18" charset="0"/>
                        </a:rPr>
                        <a:t>Le stade pré-syllabique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latin typeface="Times New Roman" panose="02020603050405020304" pitchFamily="18" charset="0"/>
                          <a:cs typeface="Times New Roman" panose="02020603050405020304" pitchFamily="18" charset="0"/>
                        </a:rPr>
                        <a:t>(vers 4 ans)</a:t>
                      </a:r>
                    </a:p>
                  </a:txBody>
                  <a:tcPr>
                    <a:solidFill>
                      <a:srgbClr val="FEDEFC"/>
                    </a:solidFill>
                  </a:tcPr>
                </a:tc>
                <a:tc>
                  <a:txBody>
                    <a:bodyPr/>
                    <a:lstStyle/>
                    <a:p>
                      <a:endParaRPr lang="fr-FR" sz="1100" dirty="0">
                        <a:latin typeface="Times New Roman" panose="02020603050405020304" pitchFamily="18" charset="0"/>
                        <a:cs typeface="Times New Roman" panose="02020603050405020304" pitchFamily="18" charset="0"/>
                      </a:endParaRPr>
                    </a:p>
                  </a:txBody>
                  <a:tcPr>
                    <a:solidFill>
                      <a:srgbClr val="FEDEFC"/>
                    </a:solidFill>
                  </a:tcPr>
                </a:tc>
                <a:tc>
                  <a:txBody>
                    <a:bodyPr/>
                    <a:lstStyle/>
                    <a:p>
                      <a:r>
                        <a:rPr lang="fr-FR" sz="1100" dirty="0">
                          <a:latin typeface="Times New Roman" panose="02020603050405020304" pitchFamily="18" charset="0"/>
                          <a:cs typeface="Times New Roman" panose="02020603050405020304" pitchFamily="18" charset="0"/>
                        </a:rPr>
                        <a:t>1</a:t>
                      </a:r>
                      <a:r>
                        <a:rPr lang="fr-FR" sz="1100" baseline="30000" dirty="0">
                          <a:latin typeface="Times New Roman" panose="02020603050405020304" pitchFamily="18" charset="0"/>
                          <a:cs typeface="Times New Roman" panose="02020603050405020304" pitchFamily="18" charset="0"/>
                        </a:rPr>
                        <a:t>er</a:t>
                      </a:r>
                      <a:r>
                        <a:rPr lang="fr-FR" sz="1100" dirty="0">
                          <a:latin typeface="Times New Roman" panose="02020603050405020304" pitchFamily="18" charset="0"/>
                          <a:cs typeface="Times New Roman" panose="02020603050405020304" pitchFamily="18" charset="0"/>
                        </a:rPr>
                        <a:t> niveau : l’enfant dessine.</a:t>
                      </a:r>
                    </a:p>
                    <a:p>
                      <a:r>
                        <a:rPr lang="fr-FR" sz="1100" dirty="0">
                          <a:latin typeface="Times New Roman" panose="02020603050405020304" pitchFamily="18" charset="0"/>
                          <a:cs typeface="Times New Roman" panose="02020603050405020304" pitchFamily="18" charset="0"/>
                        </a:rPr>
                        <a:t>2</a:t>
                      </a:r>
                      <a:r>
                        <a:rPr lang="fr-FR" sz="1100" baseline="30000" dirty="0">
                          <a:latin typeface="Times New Roman" panose="02020603050405020304" pitchFamily="18" charset="0"/>
                          <a:cs typeface="Times New Roman" panose="02020603050405020304" pitchFamily="18" charset="0"/>
                        </a:rPr>
                        <a:t>ème</a:t>
                      </a:r>
                      <a:r>
                        <a:rPr lang="fr-FR" sz="1100" dirty="0">
                          <a:latin typeface="Times New Roman" panose="02020603050405020304" pitchFamily="18" charset="0"/>
                          <a:cs typeface="Times New Roman" panose="02020603050405020304" pitchFamily="18" charset="0"/>
                        </a:rPr>
                        <a:t> niveau : l’enfant utilise des signes qui fonctionnent pour l’enfant comme des lettres (pseudo lettres).</a:t>
                      </a:r>
                    </a:p>
                    <a:p>
                      <a:r>
                        <a:rPr lang="fr-FR" sz="1100" dirty="0">
                          <a:latin typeface="Times New Roman" panose="02020603050405020304" pitchFamily="18" charset="0"/>
                          <a:cs typeface="Times New Roman" panose="02020603050405020304" pitchFamily="18" charset="0"/>
                        </a:rPr>
                        <a:t>3</a:t>
                      </a:r>
                      <a:r>
                        <a:rPr lang="fr-FR" sz="1100" baseline="30000" dirty="0">
                          <a:latin typeface="Times New Roman" panose="02020603050405020304" pitchFamily="18" charset="0"/>
                          <a:cs typeface="Times New Roman" panose="02020603050405020304" pitchFamily="18" charset="0"/>
                        </a:rPr>
                        <a:t>ème</a:t>
                      </a:r>
                      <a:r>
                        <a:rPr lang="fr-FR" sz="1100" dirty="0">
                          <a:latin typeface="Times New Roman" panose="02020603050405020304" pitchFamily="18" charset="0"/>
                          <a:cs typeface="Times New Roman" panose="02020603050405020304" pitchFamily="18" charset="0"/>
                        </a:rPr>
                        <a:t> niveau : l’enfant utilise des lettres qu’il pioche dans un répertoire qu’il connaît (ex : son prénom).</a:t>
                      </a:r>
                    </a:p>
                  </a:txBody>
                  <a:tcPr>
                    <a:solidFill>
                      <a:srgbClr val="FEDEFC"/>
                    </a:solidFill>
                  </a:tcPr>
                </a:tc>
                <a:extLst>
                  <a:ext uri="{0D108BD9-81ED-4DB2-BD59-A6C34878D82A}">
                    <a16:rowId xmlns:a16="http://schemas.microsoft.com/office/drawing/2014/main" val="40792916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latin typeface="Times New Roman" panose="02020603050405020304" pitchFamily="18" charset="0"/>
                          <a:cs typeface="Times New Roman" panose="02020603050405020304" pitchFamily="18" charset="0"/>
                        </a:rPr>
                        <a:t>Le stade syllabique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latin typeface="Times New Roman" panose="02020603050405020304" pitchFamily="18" charset="0"/>
                          <a:cs typeface="Times New Roman" panose="02020603050405020304" pitchFamily="18" charset="0"/>
                        </a:rPr>
                        <a:t>(vers 5 ans)</a:t>
                      </a:r>
                    </a:p>
                  </a:txBody>
                  <a:tcPr>
                    <a:solidFill>
                      <a:srgbClr val="FEB8F7"/>
                    </a:solidFill>
                  </a:tcPr>
                </a:tc>
                <a:tc>
                  <a:txBody>
                    <a:bodyPr/>
                    <a:lstStyle/>
                    <a:p>
                      <a:endParaRPr lang="fr-FR" sz="1100" dirty="0">
                        <a:latin typeface="Times New Roman" panose="02020603050405020304" pitchFamily="18" charset="0"/>
                        <a:cs typeface="Times New Roman" panose="02020603050405020304" pitchFamily="18" charset="0"/>
                      </a:endParaRPr>
                    </a:p>
                  </a:txBody>
                  <a:tcPr>
                    <a:solidFill>
                      <a:srgbClr val="FEB8F7"/>
                    </a:solidFill>
                  </a:tcPr>
                </a:tc>
                <a:tc>
                  <a:txBody>
                    <a:bodyPr/>
                    <a:lstStyle/>
                    <a:p>
                      <a:r>
                        <a:rPr lang="fr-FR" sz="1100" dirty="0">
                          <a:latin typeface="Times New Roman" panose="02020603050405020304" pitchFamily="18" charset="0"/>
                          <a:cs typeface="Times New Roman" panose="02020603050405020304" pitchFamily="18" charset="0"/>
                        </a:rPr>
                        <a:t>L’enfant établit une correspondance entre les aspects sonores et graphiques de son écriture. La première valeur qu’il attribue alors aux lettres n’est pas phonétique, mais syllabique : chaque syllabe étant représentée par une graphie.</a:t>
                      </a:r>
                    </a:p>
                  </a:txBody>
                  <a:tcPr>
                    <a:solidFill>
                      <a:srgbClr val="FEB8F7"/>
                    </a:solidFill>
                  </a:tcPr>
                </a:tc>
                <a:extLst>
                  <a:ext uri="{0D108BD9-81ED-4DB2-BD59-A6C34878D82A}">
                    <a16:rowId xmlns:a16="http://schemas.microsoft.com/office/drawing/2014/main" val="10438317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latin typeface="Times New Roman" panose="02020603050405020304" pitchFamily="18" charset="0"/>
                          <a:cs typeface="Times New Roman" panose="02020603050405020304" pitchFamily="18" charset="0"/>
                        </a:rPr>
                        <a:t>Le stade </a:t>
                      </a:r>
                      <a:r>
                        <a:rPr lang="fr-FR" sz="1100" b="1" dirty="0" err="1">
                          <a:latin typeface="Times New Roman" panose="02020603050405020304" pitchFamily="18" charset="0"/>
                          <a:cs typeface="Times New Roman" panose="02020603050405020304" pitchFamily="18" charset="0"/>
                        </a:rPr>
                        <a:t>syllabico</a:t>
                      </a:r>
                      <a:r>
                        <a:rPr lang="fr-FR" sz="1100" b="1" dirty="0">
                          <a:latin typeface="Times New Roman" panose="02020603050405020304" pitchFamily="18" charset="0"/>
                          <a:cs typeface="Times New Roman" panose="02020603050405020304" pitchFamily="18" charset="0"/>
                        </a:rPr>
                        <a:t>-alphabétique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latin typeface="Times New Roman" panose="02020603050405020304" pitchFamily="18" charset="0"/>
                          <a:cs typeface="Times New Roman" panose="02020603050405020304" pitchFamily="18" charset="0"/>
                        </a:rPr>
                        <a:t>(entre 5 et 6 ans)</a:t>
                      </a:r>
                    </a:p>
                  </a:txBody>
                  <a:tcPr>
                    <a:solidFill>
                      <a:srgbClr val="FEDEFC"/>
                    </a:solidFill>
                  </a:tcPr>
                </a:tc>
                <a:tc>
                  <a:txBody>
                    <a:bodyPr/>
                    <a:lstStyle/>
                    <a:p>
                      <a:endParaRPr lang="fr-FR" sz="1100">
                        <a:latin typeface="Times New Roman" panose="02020603050405020304" pitchFamily="18" charset="0"/>
                        <a:cs typeface="Times New Roman" panose="02020603050405020304" pitchFamily="18" charset="0"/>
                      </a:endParaRPr>
                    </a:p>
                  </a:txBody>
                  <a:tcPr>
                    <a:solidFill>
                      <a:srgbClr val="FEDEFC"/>
                    </a:solidFill>
                  </a:tcPr>
                </a:tc>
                <a:tc>
                  <a:txBody>
                    <a:bodyPr/>
                    <a:lstStyle/>
                    <a:p>
                      <a:r>
                        <a:rPr lang="fr-FR" sz="1100" dirty="0">
                          <a:latin typeface="Times New Roman" panose="02020603050405020304" pitchFamily="18" charset="0"/>
                          <a:cs typeface="Times New Roman" panose="02020603050405020304" pitchFamily="18" charset="0"/>
                        </a:rPr>
                        <a:t>C’est un stade intermédiaire où les enfants abandonnent l’hypothèse syllabique au profit d’une analyse plus poussée du mot.</a:t>
                      </a:r>
                    </a:p>
                    <a:p>
                      <a:r>
                        <a:rPr lang="fr-FR" sz="1100" dirty="0">
                          <a:latin typeface="Times New Roman" panose="02020603050405020304" pitchFamily="18" charset="0"/>
                          <a:cs typeface="Times New Roman" panose="02020603050405020304" pitchFamily="18" charset="0"/>
                        </a:rPr>
                        <a:t>L’enfant s’écoute parler pour écrire (chaque graphie correspond à une unité sonore : tantôt une syllabe, tantôt un phonème).</a:t>
                      </a:r>
                    </a:p>
                  </a:txBody>
                  <a:tcPr>
                    <a:solidFill>
                      <a:srgbClr val="FEDEFC"/>
                    </a:solidFill>
                  </a:tcPr>
                </a:tc>
                <a:extLst>
                  <a:ext uri="{0D108BD9-81ED-4DB2-BD59-A6C34878D82A}">
                    <a16:rowId xmlns:a16="http://schemas.microsoft.com/office/drawing/2014/main" val="3934395995"/>
                  </a:ext>
                </a:extLst>
              </a:tr>
              <a:tr h="2631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latin typeface="Times New Roman" panose="02020603050405020304" pitchFamily="18" charset="0"/>
                          <a:cs typeface="Times New Roman" panose="02020603050405020304" pitchFamily="18" charset="0"/>
                        </a:rPr>
                        <a:t>Le stade alphabétique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latin typeface="Times New Roman" panose="02020603050405020304" pitchFamily="18" charset="0"/>
                          <a:cs typeface="Times New Roman" panose="02020603050405020304" pitchFamily="18" charset="0"/>
                        </a:rPr>
                        <a:t>(vers 6 ans)</a:t>
                      </a:r>
                    </a:p>
                  </a:txBody>
                  <a:tcPr>
                    <a:solidFill>
                      <a:srgbClr val="FEB8F7"/>
                    </a:solidFill>
                  </a:tcPr>
                </a:tc>
                <a:tc>
                  <a:txBody>
                    <a:bodyPr/>
                    <a:lstStyle/>
                    <a:p>
                      <a:endParaRPr lang="fr-FR" sz="1100" dirty="0">
                        <a:latin typeface="Times New Roman" panose="02020603050405020304" pitchFamily="18" charset="0"/>
                        <a:cs typeface="Times New Roman" panose="02020603050405020304" pitchFamily="18" charset="0"/>
                      </a:endParaRPr>
                    </a:p>
                  </a:txBody>
                  <a:tcPr>
                    <a:solidFill>
                      <a:srgbClr val="FEB8F7"/>
                    </a:solidFill>
                  </a:tcPr>
                </a:tc>
                <a:tc>
                  <a:txBody>
                    <a:bodyPr/>
                    <a:lstStyle/>
                    <a:p>
                      <a:r>
                        <a:rPr lang="fr-FR" sz="1100" dirty="0">
                          <a:latin typeface="Times New Roman" panose="02020603050405020304" pitchFamily="18" charset="0"/>
                          <a:cs typeface="Times New Roman" panose="02020603050405020304" pitchFamily="18" charset="0"/>
                        </a:rPr>
                        <a:t>L’enfant est capable de reconnaître tous les phonèmes, même s’il ne connaît pas la transcription.</a:t>
                      </a:r>
                    </a:p>
                  </a:txBody>
                  <a:tcPr>
                    <a:solidFill>
                      <a:srgbClr val="FEB8F7"/>
                    </a:solidFill>
                  </a:tcPr>
                </a:tc>
                <a:extLst>
                  <a:ext uri="{0D108BD9-81ED-4DB2-BD59-A6C34878D82A}">
                    <a16:rowId xmlns:a16="http://schemas.microsoft.com/office/drawing/2014/main" val="3903802909"/>
                  </a:ext>
                </a:extLst>
              </a:tr>
            </a:tbl>
          </a:graphicData>
        </a:graphic>
      </p:graphicFrame>
      <p:pic>
        <p:nvPicPr>
          <p:cNvPr id="15" name="Image 14">
            <a:extLst>
              <a:ext uri="{FF2B5EF4-FFF2-40B4-BE49-F238E27FC236}">
                <a16:creationId xmlns:a16="http://schemas.microsoft.com/office/drawing/2014/main" id="{CB1E6C53-8EBA-422D-9CEB-3D917FDD8B0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496626" y="1859329"/>
            <a:ext cx="1718936" cy="563586"/>
          </a:xfrm>
          <a:prstGeom prst="rect">
            <a:avLst/>
          </a:prstGeom>
        </p:spPr>
      </p:pic>
      <p:pic>
        <p:nvPicPr>
          <p:cNvPr id="39" name="Image 38">
            <a:extLst>
              <a:ext uri="{FF2B5EF4-FFF2-40B4-BE49-F238E27FC236}">
                <a16:creationId xmlns:a16="http://schemas.microsoft.com/office/drawing/2014/main" id="{2279783B-B6DD-4391-9697-2CF7A179CAB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459846" y="1274214"/>
            <a:ext cx="594216" cy="543393"/>
          </a:xfrm>
          <a:prstGeom prst="rect">
            <a:avLst/>
          </a:prstGeom>
        </p:spPr>
      </p:pic>
      <p:pic>
        <p:nvPicPr>
          <p:cNvPr id="41" name="Image 40">
            <a:extLst>
              <a:ext uri="{FF2B5EF4-FFF2-40B4-BE49-F238E27FC236}">
                <a16:creationId xmlns:a16="http://schemas.microsoft.com/office/drawing/2014/main" id="{B1900D69-D37F-4DC9-86E3-44DA98D9B5D0}"/>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702739" y="1275888"/>
            <a:ext cx="558135" cy="541719"/>
          </a:xfrm>
          <a:prstGeom prst="rect">
            <a:avLst/>
          </a:prstGeom>
        </p:spPr>
      </p:pic>
      <p:pic>
        <p:nvPicPr>
          <p:cNvPr id="21" name="Image 20">
            <a:extLst>
              <a:ext uri="{FF2B5EF4-FFF2-40B4-BE49-F238E27FC236}">
                <a16:creationId xmlns:a16="http://schemas.microsoft.com/office/drawing/2014/main" id="{BA4EDF34-485C-4495-AB42-BDC3A32A7A0A}"/>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702739" y="2569546"/>
            <a:ext cx="1301561" cy="893164"/>
          </a:xfrm>
          <a:prstGeom prst="rect">
            <a:avLst/>
          </a:prstGeom>
        </p:spPr>
      </p:pic>
      <p:pic>
        <p:nvPicPr>
          <p:cNvPr id="36" name="Image 35">
            <a:extLst>
              <a:ext uri="{FF2B5EF4-FFF2-40B4-BE49-F238E27FC236}">
                <a16:creationId xmlns:a16="http://schemas.microsoft.com/office/drawing/2014/main" id="{AAB70A22-DB53-4E57-B5A3-32078C909D92}"/>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863254" y="3599328"/>
            <a:ext cx="967122" cy="1026526"/>
          </a:xfrm>
          <a:prstGeom prst="rect">
            <a:avLst/>
          </a:prstGeom>
        </p:spPr>
      </p:pic>
      <p:pic>
        <p:nvPicPr>
          <p:cNvPr id="45" name="Image 44">
            <a:extLst>
              <a:ext uri="{FF2B5EF4-FFF2-40B4-BE49-F238E27FC236}">
                <a16:creationId xmlns:a16="http://schemas.microsoft.com/office/drawing/2014/main" id="{094E170C-4425-4BB3-AD08-BF2A6861EF1C}"/>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7513982" y="4725904"/>
            <a:ext cx="1701579" cy="464405"/>
          </a:xfrm>
          <a:prstGeom prst="rect">
            <a:avLst/>
          </a:prstGeom>
        </p:spPr>
      </p:pic>
      <p:pic>
        <p:nvPicPr>
          <p:cNvPr id="53" name="Picture 2" descr="CLAVIER D'ORDINATEUR WE Kids Clavier Filaire - Clavier filaire pour enf">
            <a:extLst>
              <a:ext uri="{FF2B5EF4-FFF2-40B4-BE49-F238E27FC236}">
                <a16:creationId xmlns:a16="http://schemas.microsoft.com/office/drawing/2014/main" id="{4A5B4CF3-2058-4925-834E-3ECDF0420F06}"/>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rot="20644120">
            <a:off x="10757879" y="5841048"/>
            <a:ext cx="1198353" cy="55121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Cartes Lettres Rugueuses">
            <a:extLst>
              <a:ext uri="{FF2B5EF4-FFF2-40B4-BE49-F238E27FC236}">
                <a16:creationId xmlns:a16="http://schemas.microsoft.com/office/drawing/2014/main" id="{8AC63D4B-961B-4DEB-9581-7C8AC43890E5}"/>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8041012" y="5713242"/>
            <a:ext cx="900049" cy="80683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A02F38EA-9C65-455B-A5DF-0B916D1B01CC}"/>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9171336" y="5678290"/>
            <a:ext cx="1303629" cy="876734"/>
          </a:xfrm>
          <a:prstGeom prst="rect">
            <a:avLst/>
          </a:prstGeom>
        </p:spPr>
      </p:pic>
    </p:spTree>
    <p:extLst>
      <p:ext uri="{BB962C8B-B14F-4D97-AF65-F5344CB8AC3E}">
        <p14:creationId xmlns:p14="http://schemas.microsoft.com/office/powerpoint/2010/main" val="92326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4536E30D-D2F5-4CCB-87CB-1E54E9DC2756}"/>
              </a:ext>
            </a:extLst>
          </p:cNvPr>
          <p:cNvSpPr txBox="1"/>
          <p:nvPr/>
        </p:nvSpPr>
        <p:spPr>
          <a:xfrm>
            <a:off x="147950" y="2116604"/>
            <a:ext cx="6457375" cy="4632037"/>
          </a:xfrm>
          <a:prstGeom prst="rect">
            <a:avLst/>
          </a:prstGeom>
          <a:noFill/>
        </p:spPr>
        <p:txBody>
          <a:bodyPr wrap="square" rtlCol="0">
            <a:spAutoFit/>
          </a:bodyPr>
          <a:lstStyle/>
          <a:p>
            <a:pPr algn="just"/>
            <a:r>
              <a:rPr lang="fr-FR" sz="1100" b="1" dirty="0">
                <a:solidFill>
                  <a:srgbClr val="7030A0"/>
                </a:solidFill>
                <a:latin typeface="Times New Roman" panose="02020603050405020304" pitchFamily="18" charset="0"/>
                <a:cs typeface="Times New Roman" panose="02020603050405020304" pitchFamily="18" charset="0"/>
              </a:rPr>
              <a:t>Dictée à l’adulte (PS/MS/GS)</a:t>
            </a:r>
          </a:p>
          <a:p>
            <a:pPr algn="just"/>
            <a:endParaRPr lang="fr-FR" sz="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1100" dirty="0">
                <a:latin typeface="Times New Roman" panose="02020603050405020304" pitchFamily="18" charset="0"/>
                <a:cs typeface="Times New Roman" panose="02020603050405020304" pitchFamily="18" charset="0"/>
              </a:rPr>
              <a:t>C’est une activité au service d’un projet, avec des destinataires identifiés. Les projets d’écriture peuvent être modestes ou ambitieux, brefs ou longs dans la durée. L’essentiel est qu’ils motivent les enfants et qu’ils soient réguliers.</a:t>
            </a:r>
          </a:p>
          <a:p>
            <a:pPr algn="just"/>
            <a:endParaRPr lang="fr-FR" sz="400" b="1" dirty="0">
              <a:latin typeface="Times New Roman" panose="02020603050405020304" pitchFamily="18" charset="0"/>
              <a:cs typeface="Times New Roman" panose="02020603050405020304" pitchFamily="18" charset="0"/>
            </a:endParaRPr>
          </a:p>
          <a:p>
            <a:pPr algn="just"/>
            <a:r>
              <a:rPr lang="fr-FR" sz="1100" b="1" dirty="0">
                <a:latin typeface="Times New Roman" panose="02020603050405020304" pitchFamily="18" charset="0"/>
                <a:cs typeface="Times New Roman" panose="02020603050405020304" pitchFamily="18" charset="0"/>
              </a:rPr>
              <a:t>Définition </a:t>
            </a:r>
            <a:endParaRPr lang="fr-FR" sz="1100" dirty="0">
              <a:latin typeface="Times New Roman" panose="02020603050405020304" pitchFamily="18" charset="0"/>
              <a:cs typeface="Times New Roman" panose="02020603050405020304" pitchFamily="18" charset="0"/>
            </a:endParaRPr>
          </a:p>
          <a:p>
            <a:pPr algn="just"/>
            <a:r>
              <a:rPr lang="fr-FR" sz="1100" b="0" i="0" dirty="0">
                <a:solidFill>
                  <a:srgbClr val="1A171B"/>
                </a:solidFill>
                <a:effectLst/>
                <a:latin typeface="Times New Roman" panose="02020603050405020304" pitchFamily="18" charset="0"/>
                <a:cs typeface="Times New Roman" panose="02020603050405020304" pitchFamily="18" charset="0"/>
              </a:rPr>
              <a:t>C’est le moyen de faire produire à l’enfant un texte quand il ne peut pas encore graphier seul. L’enfant confie ce texte à l’adulte, qui sait lire et écrire. Dégagé des problèmes matériels du graphisme, il peut découvrir les contraintes propres de l’écrit et leurs différences avec celles de l’oral. </a:t>
            </a:r>
          </a:p>
          <a:p>
            <a:pPr algn="just"/>
            <a:endParaRPr lang="fr-FR" sz="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1100" b="1" dirty="0">
                <a:latin typeface="Times New Roman" panose="02020603050405020304" pitchFamily="18" charset="0"/>
                <a:cs typeface="Times New Roman" panose="02020603050405020304" pitchFamily="18" charset="0"/>
              </a:rPr>
              <a:t>Objectifs</a:t>
            </a: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Comprendre qu’on peut dire ce qui est écrit et écrire ce qu’on dit (Ex : si je dicte beaucoup, il y aura beaucoup d’écrits sur le papier. Si j’entends quelque chose qui se répète trois fois, je le vois trois fois dans l’écrit). </a:t>
            </a:r>
            <a:r>
              <a:rPr lang="fr-FR" sz="1100" dirty="0">
                <a:latin typeface="Times New Roman" panose="02020603050405020304" pitchFamily="18" charset="0"/>
                <a:cs typeface="Times New Roman" panose="02020603050405020304" pitchFamily="18" charset="0"/>
                <a:hlinkClick r:id="rId2"/>
              </a:rPr>
              <a:t>Exemple : Le bonhomme de neige.</a:t>
            </a:r>
            <a:endParaRPr lang="fr-FR" sz="1100" dirty="0">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Comprendre la permanence de l’écrit (on peut s’y référer quand nécessaire et ce qu’on lit ne change pas).</a:t>
            </a: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Comprendre qu’il faut adapter son débit pour laisser à l’adulte le temps d’écrire.</a:t>
            </a: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Sensibiliser l’enfant aux réalités sonores du langage (correspondances graphèmes-phonèmes) et à la spécificité du langage écrit (on n’écrit pas comme on parle).</a:t>
            </a:r>
          </a:p>
          <a:p>
            <a:pPr algn="just"/>
            <a:endParaRPr lang="fr-FR" sz="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1100" b="1" dirty="0">
                <a:latin typeface="Times New Roman" panose="02020603050405020304" pitchFamily="18" charset="0"/>
                <a:cs typeface="Times New Roman" panose="02020603050405020304" pitchFamily="18" charset="0"/>
              </a:rPr>
              <a:t>Principes</a:t>
            </a:r>
          </a:p>
          <a:p>
            <a:pPr marL="171450" indent="-171450" algn="just">
              <a:buFont typeface="Wingdings" panose="05000000000000000000" pitchFamily="2" charset="2"/>
              <a:buChar char="!"/>
            </a:pPr>
            <a:r>
              <a:rPr lang="fr-FR" sz="1100" dirty="0">
                <a:solidFill>
                  <a:srgbClr val="1A171B"/>
                </a:solidFill>
                <a:latin typeface="Times New Roman" panose="02020603050405020304" pitchFamily="18" charset="0"/>
                <a:cs typeface="Times New Roman" panose="02020603050405020304" pitchFamily="18" charset="0"/>
              </a:rPr>
              <a:t>L</a:t>
            </a:r>
            <a:r>
              <a:rPr lang="fr-FR" sz="1100" b="0" i="0" dirty="0">
                <a:solidFill>
                  <a:srgbClr val="1A171B"/>
                </a:solidFill>
                <a:effectLst/>
                <a:latin typeface="Times New Roman" panose="02020603050405020304" pitchFamily="18" charset="0"/>
                <a:cs typeface="Times New Roman" panose="02020603050405020304" pitchFamily="18" charset="0"/>
              </a:rPr>
              <a:t>’inscrire dans une situation de communication authentique. </a:t>
            </a:r>
          </a:p>
          <a:p>
            <a:pPr marL="171450" indent="-171450" algn="just">
              <a:buFont typeface="Wingdings" panose="05000000000000000000" pitchFamily="2" charset="2"/>
              <a:buChar char="!"/>
            </a:pPr>
            <a:r>
              <a:rPr lang="fr-FR" sz="1100" dirty="0">
                <a:solidFill>
                  <a:srgbClr val="1A171B"/>
                </a:solidFill>
                <a:latin typeface="Times New Roman" panose="02020603050405020304" pitchFamily="18" charset="0"/>
                <a:cs typeface="Times New Roman" panose="02020603050405020304" pitchFamily="18" charset="0"/>
              </a:rPr>
              <a:t>V</a:t>
            </a:r>
            <a:r>
              <a:rPr lang="fr-FR" sz="1100" b="0" i="0" dirty="0">
                <a:solidFill>
                  <a:srgbClr val="1A171B"/>
                </a:solidFill>
                <a:effectLst/>
                <a:latin typeface="Times New Roman" panose="02020603050405020304" pitchFamily="18" charset="0"/>
                <a:cs typeface="Times New Roman" panose="02020603050405020304" pitchFamily="18" charset="0"/>
              </a:rPr>
              <a:t>arier les supports, les modes de regroupement et les destinataires.</a:t>
            </a:r>
          </a:p>
          <a:p>
            <a:pPr algn="just"/>
            <a:endParaRPr lang="fr-FR" sz="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1100" b="1" dirty="0">
                <a:latin typeface="Times New Roman" panose="02020603050405020304" pitchFamily="18" charset="0"/>
                <a:cs typeface="Times New Roman" panose="02020603050405020304" pitchFamily="18" charset="0"/>
              </a:rPr>
              <a:t>Modalités</a:t>
            </a:r>
          </a:p>
          <a:p>
            <a:pPr marL="171450" indent="-171450" algn="just">
              <a:buFont typeface="Wingdings" panose="05000000000000000000" pitchFamily="2" charset="2"/>
              <a:buChar char="!"/>
            </a:pPr>
            <a:r>
              <a:rPr lang="fr-FR" sz="1100" b="0" i="0" dirty="0">
                <a:solidFill>
                  <a:srgbClr val="1A171B"/>
                </a:solidFill>
                <a:effectLst/>
                <a:latin typeface="Times New Roman" panose="02020603050405020304" pitchFamily="18" charset="0"/>
                <a:cs typeface="Times New Roman" panose="02020603050405020304" pitchFamily="18" charset="0"/>
              </a:rPr>
              <a:t>Enfant seul et enseignant =&gt; l’enfant dit / dicte son texte à l’adulte et le dialogue s’installe</a:t>
            </a:r>
            <a:r>
              <a:rPr lang="fr-FR" sz="1100" dirty="0">
                <a:solidFill>
                  <a:srgbClr val="1A171B"/>
                </a:solidFill>
                <a:latin typeface="Times New Roman" panose="02020603050405020304" pitchFamily="18" charset="0"/>
                <a:cs typeface="Times New Roman" panose="02020603050405020304" pitchFamily="18" charset="0"/>
              </a:rPr>
              <a:t>. L’adulte est assis à côté de l’enfant qui le voit écrire. </a:t>
            </a:r>
          </a:p>
          <a:p>
            <a:pPr marL="171450" indent="-171450" algn="just">
              <a:buFont typeface="Wingdings" panose="05000000000000000000" pitchFamily="2" charset="2"/>
              <a:buChar char="!"/>
            </a:pPr>
            <a:r>
              <a:rPr lang="fr-FR" sz="1100" b="0" i="0" dirty="0">
                <a:solidFill>
                  <a:srgbClr val="1A171B"/>
                </a:solidFill>
                <a:effectLst/>
                <a:latin typeface="Times New Roman" panose="02020603050405020304" pitchFamily="18" charset="0"/>
                <a:cs typeface="Times New Roman" panose="02020603050405020304" pitchFamily="18" charset="0"/>
              </a:rPr>
              <a:t>Groupe classe et enseignant =&gt; production collective dans le cadre d’un projet collectif</a:t>
            </a:r>
            <a:r>
              <a:rPr lang="fr-FR" sz="1100" dirty="0">
                <a:solidFill>
                  <a:srgbClr val="1A171B"/>
                </a:solidFill>
                <a:latin typeface="Times New Roman" panose="02020603050405020304" pitchFamily="18" charset="0"/>
                <a:cs typeface="Times New Roman" panose="02020603050405020304" pitchFamily="18" charset="0"/>
              </a:rPr>
              <a:t>.</a:t>
            </a:r>
          </a:p>
          <a:p>
            <a:pPr marL="171450" indent="-171450" algn="just">
              <a:buFont typeface="Wingdings" panose="05000000000000000000" pitchFamily="2" charset="2"/>
              <a:buChar char="!"/>
            </a:pPr>
            <a:r>
              <a:rPr lang="fr-FR" sz="1100" b="0" i="0" dirty="0">
                <a:solidFill>
                  <a:srgbClr val="1A171B"/>
                </a:solidFill>
                <a:effectLst/>
                <a:latin typeface="Times New Roman" panose="02020603050405020304" pitchFamily="18" charset="0"/>
                <a:cs typeface="Times New Roman" panose="02020603050405020304" pitchFamily="18" charset="0"/>
              </a:rPr>
              <a:t>Petits groupes</a:t>
            </a:r>
            <a:r>
              <a:rPr lang="fr-FR" sz="1100" dirty="0">
                <a:solidFill>
                  <a:srgbClr val="1A171B"/>
                </a:solidFill>
                <a:latin typeface="Times New Roman" panose="02020603050405020304" pitchFamily="18" charset="0"/>
                <a:cs typeface="Times New Roman" panose="02020603050405020304" pitchFamily="18" charset="0"/>
              </a:rPr>
              <a:t> et enseignant =&gt; production collective, suivie d’une confrontation entre idées des différents groupes si le projet est collectif.</a:t>
            </a:r>
            <a:endParaRPr lang="fr-FR" sz="1100" b="0" i="0" dirty="0">
              <a:solidFill>
                <a:srgbClr val="1A171B"/>
              </a:solidFill>
              <a:effectLst/>
              <a:latin typeface="Times New Roman" panose="02020603050405020304" pitchFamily="18" charset="0"/>
              <a:cs typeface="Times New Roman" panose="02020603050405020304" pitchFamily="18" charset="0"/>
            </a:endParaRPr>
          </a:p>
        </p:txBody>
      </p:sp>
      <p:sp>
        <p:nvSpPr>
          <p:cNvPr id="4" name="Rectangle : coins arrondis 3">
            <a:extLst>
              <a:ext uri="{FF2B5EF4-FFF2-40B4-BE49-F238E27FC236}">
                <a16:creationId xmlns:a16="http://schemas.microsoft.com/office/drawing/2014/main" id="{8CDB2521-1708-4508-A0DE-7ECC3A9F40C6}"/>
              </a:ext>
            </a:extLst>
          </p:cNvPr>
          <p:cNvSpPr/>
          <p:nvPr/>
        </p:nvSpPr>
        <p:spPr>
          <a:xfrm>
            <a:off x="147951" y="97682"/>
            <a:ext cx="6410165" cy="659219"/>
          </a:xfrm>
          <a:prstGeom prst="roundRect">
            <a:avLst/>
          </a:prstGeom>
          <a:pattFill prst="lgConfetti">
            <a:fgClr>
              <a:srgbClr val="7030A0"/>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E82184E1-C9B0-479E-99C7-A68857FD0F67}"/>
              </a:ext>
            </a:extLst>
          </p:cNvPr>
          <p:cNvSpPr txBox="1"/>
          <p:nvPr/>
        </p:nvSpPr>
        <p:spPr>
          <a:xfrm>
            <a:off x="147952" y="208298"/>
            <a:ext cx="6410164" cy="461665"/>
          </a:xfrm>
          <a:prstGeom prst="rect">
            <a:avLst/>
          </a:prstGeom>
          <a:noFill/>
        </p:spPr>
        <p:txBody>
          <a:bodyPr wrap="square" rtlCol="0">
            <a:spAutoFit/>
          </a:bodyPr>
          <a:lstStyle/>
          <a:p>
            <a:pPr algn="ctr"/>
            <a:r>
              <a:rPr lang="fr-FR" sz="2400" b="1">
                <a:solidFill>
                  <a:schemeClr val="bg1"/>
                </a:solidFill>
                <a:effectLst>
                  <a:outerShdw blurRad="38100" dist="38100" dir="2700000" algn="tl">
                    <a:srgbClr val="000000">
                      <a:alpha val="43137"/>
                    </a:srgbClr>
                  </a:outerShdw>
                </a:effectLst>
                <a:latin typeface="Pristina" panose="03060402040406080204" pitchFamily="66" charset="0"/>
                <a:cs typeface="Times New Roman" panose="02020603050405020304" pitchFamily="18" charset="0"/>
              </a:rPr>
              <a:t>La Dictée </a:t>
            </a:r>
            <a:r>
              <a:rPr lang="fr-FR" sz="2400" b="1" dirty="0">
                <a:solidFill>
                  <a:schemeClr val="bg1"/>
                </a:solidFill>
                <a:effectLst>
                  <a:outerShdw blurRad="38100" dist="38100" dir="2700000" algn="tl">
                    <a:srgbClr val="000000">
                      <a:alpha val="43137"/>
                    </a:srgbClr>
                  </a:outerShdw>
                </a:effectLst>
                <a:latin typeface="Pristina" panose="03060402040406080204" pitchFamily="66" charset="0"/>
                <a:cs typeface="Times New Roman" panose="02020603050405020304" pitchFamily="18" charset="0"/>
              </a:rPr>
              <a:t>à l’adulte</a:t>
            </a:r>
          </a:p>
        </p:txBody>
      </p:sp>
      <p:sp>
        <p:nvSpPr>
          <p:cNvPr id="7" name="Rectangle 6">
            <a:extLst>
              <a:ext uri="{FF2B5EF4-FFF2-40B4-BE49-F238E27FC236}">
                <a16:creationId xmlns:a16="http://schemas.microsoft.com/office/drawing/2014/main" id="{A4AC5901-0A44-4092-BCF1-9A2A03AC3093}"/>
              </a:ext>
            </a:extLst>
          </p:cNvPr>
          <p:cNvSpPr/>
          <p:nvPr/>
        </p:nvSpPr>
        <p:spPr>
          <a:xfrm>
            <a:off x="147952" y="837428"/>
            <a:ext cx="6410165" cy="118144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77777CD3-3112-4054-A77A-294A9AB71D0D}"/>
              </a:ext>
            </a:extLst>
          </p:cNvPr>
          <p:cNvSpPr txBox="1"/>
          <p:nvPr/>
        </p:nvSpPr>
        <p:spPr>
          <a:xfrm>
            <a:off x="147952" y="837428"/>
            <a:ext cx="6348824" cy="1138773"/>
          </a:xfrm>
          <a:prstGeom prst="rect">
            <a:avLst/>
          </a:prstGeom>
          <a:noFill/>
        </p:spPr>
        <p:txBody>
          <a:bodyPr wrap="square" rtlCol="0">
            <a:spAutoFit/>
          </a:bodyPr>
          <a:lstStyle/>
          <a:p>
            <a:pPr algn="just"/>
            <a:r>
              <a:rPr lang="fr-FR" sz="1100" b="1" dirty="0">
                <a:solidFill>
                  <a:srgbClr val="7030A0"/>
                </a:solidFill>
                <a:latin typeface="Times New Roman" panose="02020603050405020304" pitchFamily="18" charset="0"/>
                <a:cs typeface="Times New Roman" panose="02020603050405020304" pitchFamily="18" charset="0"/>
              </a:rPr>
              <a:t>Compréhension du lien oral-écrit</a:t>
            </a:r>
          </a:p>
          <a:p>
            <a:pPr algn="just"/>
            <a:endParaRPr lang="fr-FR" sz="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Ø"/>
            </a:pPr>
            <a:r>
              <a:rPr lang="fr-FR" sz="1100" dirty="0">
                <a:latin typeface="Times New Roman" panose="02020603050405020304" pitchFamily="18" charset="0"/>
                <a:cs typeface="Times New Roman" panose="02020603050405020304" pitchFamily="18" charset="0"/>
              </a:rPr>
              <a:t>Produire est un des meilleurs moyens pour accéder à l’écrit. C’est à travers le spectacle de l’enseignant qui écrit en commentant avec un lexique précis que se construit la compréhension du lien entre l’oral et l’écrit. Dans une classe, il est important d’écrire devant les enfants tous les jours. L’écrit est un objet de curiosité, d’intérêt et d’étonnement. Très tôt, ils demandent des explications et ils s’engagent volontiers dans des activités d’écriture. (Ex : </a:t>
            </a:r>
            <a:r>
              <a:rPr lang="fr-FR" sz="1100" u="sng" dirty="0">
                <a:latin typeface="Times New Roman" panose="02020603050405020304" pitchFamily="18" charset="0"/>
                <a:cs typeface="Times New Roman" panose="02020603050405020304" pitchFamily="18" charset="0"/>
              </a:rPr>
              <a:t>la dictée à l’adulte</a:t>
            </a:r>
            <a:r>
              <a:rPr lang="fr-FR" sz="1100" dirty="0">
                <a:latin typeface="Times New Roman" panose="02020603050405020304" pitchFamily="18" charset="0"/>
                <a:cs typeface="Times New Roman" panose="02020603050405020304" pitchFamily="18" charset="0"/>
              </a:rPr>
              <a:t>).</a:t>
            </a:r>
          </a:p>
        </p:txBody>
      </p:sp>
      <p:sp>
        <p:nvSpPr>
          <p:cNvPr id="19" name="Rectangle 18">
            <a:extLst>
              <a:ext uri="{FF2B5EF4-FFF2-40B4-BE49-F238E27FC236}">
                <a16:creationId xmlns:a16="http://schemas.microsoft.com/office/drawing/2014/main" id="{023EFF4F-3176-422A-876E-995BF61278B5}"/>
              </a:ext>
            </a:extLst>
          </p:cNvPr>
          <p:cNvSpPr/>
          <p:nvPr/>
        </p:nvSpPr>
        <p:spPr>
          <a:xfrm>
            <a:off x="147951" y="2097353"/>
            <a:ext cx="11896098" cy="466296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6F538E99-D2A3-4E28-9EF8-A7CBDE117D26}"/>
              </a:ext>
            </a:extLst>
          </p:cNvPr>
          <p:cNvSpPr txBox="1"/>
          <p:nvPr/>
        </p:nvSpPr>
        <p:spPr>
          <a:xfrm>
            <a:off x="6651812" y="118842"/>
            <a:ext cx="5325105" cy="1107996"/>
          </a:xfrm>
          <a:prstGeom prst="rect">
            <a:avLst/>
          </a:prstGeom>
          <a:noFill/>
        </p:spPr>
        <p:txBody>
          <a:bodyPr wrap="square" rtlCol="0">
            <a:spAutoFit/>
          </a:bodyPr>
          <a:lstStyle/>
          <a:p>
            <a:pPr algn="just"/>
            <a:r>
              <a:rPr lang="fr-FR" sz="1100" b="1" dirty="0">
                <a:latin typeface="Times New Roman" panose="02020603050405020304" pitchFamily="18" charset="0"/>
                <a:cs typeface="Times New Roman" panose="02020603050405020304" pitchFamily="18" charset="0"/>
              </a:rPr>
              <a:t>Organisation pédagogique</a:t>
            </a:r>
          </a:p>
          <a:p>
            <a:pPr marL="171450" indent="-171450" algn="just">
              <a:buFont typeface="Wingdings" panose="05000000000000000000" pitchFamily="2" charset="2"/>
              <a:buChar char="!"/>
            </a:pPr>
            <a:r>
              <a:rPr lang="fr-FR" sz="1100" dirty="0">
                <a:solidFill>
                  <a:srgbClr val="1A171B"/>
                </a:solidFill>
                <a:latin typeface="Times New Roman" panose="02020603050405020304" pitchFamily="18" charset="0"/>
                <a:cs typeface="Times New Roman" panose="02020603050405020304" pitchFamily="18" charset="0"/>
              </a:rPr>
              <a:t>Un espace de classe est dédié : affichage des écrits connus, référents construits avec les enfants, rituels d’installation et de mise en route ;</a:t>
            </a:r>
          </a:p>
          <a:p>
            <a:pPr marL="171450" indent="-171450" algn="just">
              <a:buFont typeface="Wingdings" panose="05000000000000000000" pitchFamily="2" charset="2"/>
              <a:buChar char="!"/>
            </a:pPr>
            <a:r>
              <a:rPr lang="fr-FR" sz="1100" b="0" i="0" dirty="0">
                <a:solidFill>
                  <a:srgbClr val="1A171B"/>
                </a:solidFill>
                <a:effectLst/>
                <a:latin typeface="Times New Roman" panose="02020603050405020304" pitchFamily="18" charset="0"/>
                <a:cs typeface="Times New Roman" panose="02020603050405020304" pitchFamily="18" charset="0"/>
              </a:rPr>
              <a:t>Une installation matérielle est pensée pour écrire lisibleme</a:t>
            </a:r>
            <a:r>
              <a:rPr lang="fr-FR" sz="1100" dirty="0">
                <a:solidFill>
                  <a:srgbClr val="1A171B"/>
                </a:solidFill>
                <a:latin typeface="Times New Roman" panose="02020603050405020304" pitchFamily="18" charset="0"/>
                <a:cs typeface="Times New Roman" panose="02020603050405020304" pitchFamily="18" charset="0"/>
              </a:rPr>
              <a:t>nt en cursive devant les enfants : support vertical ou horizontal (les enfants voient l’écrit dans le même sens que l’enseignant qui trace).</a:t>
            </a:r>
            <a:endParaRPr lang="fr-FR" sz="1100" b="0" i="0" dirty="0">
              <a:solidFill>
                <a:srgbClr val="1A171B"/>
              </a:solidFill>
              <a:effectLst/>
              <a:latin typeface="Times New Roman" panose="02020603050405020304" pitchFamily="18" charset="0"/>
              <a:cs typeface="Times New Roman" panose="02020603050405020304" pitchFamily="18" charset="0"/>
            </a:endParaRPr>
          </a:p>
        </p:txBody>
      </p:sp>
      <p:sp>
        <p:nvSpPr>
          <p:cNvPr id="26" name="ZoneTexte 25">
            <a:extLst>
              <a:ext uri="{FF2B5EF4-FFF2-40B4-BE49-F238E27FC236}">
                <a16:creationId xmlns:a16="http://schemas.microsoft.com/office/drawing/2014/main" id="{59131742-EC29-4FDF-BCC8-E34A3BAB9DAA}"/>
              </a:ext>
            </a:extLst>
          </p:cNvPr>
          <p:cNvSpPr txBox="1"/>
          <p:nvPr/>
        </p:nvSpPr>
        <p:spPr>
          <a:xfrm>
            <a:off x="6718946" y="2965273"/>
            <a:ext cx="5325105" cy="1785104"/>
          </a:xfrm>
          <a:prstGeom prst="rect">
            <a:avLst/>
          </a:prstGeom>
          <a:noFill/>
        </p:spPr>
        <p:txBody>
          <a:bodyPr wrap="square" rtlCol="0">
            <a:spAutoFit/>
          </a:bodyPr>
          <a:lstStyle/>
          <a:p>
            <a:pPr algn="just"/>
            <a:r>
              <a:rPr lang="fr-FR" sz="1100" b="1" dirty="0">
                <a:latin typeface="Times New Roman" panose="02020603050405020304" pitchFamily="18" charset="0"/>
                <a:cs typeface="Times New Roman" panose="02020603050405020304" pitchFamily="18" charset="0"/>
              </a:rPr>
              <a:t>Gestes professionnels de l’enseignant</a:t>
            </a:r>
          </a:p>
          <a:p>
            <a:pPr marL="171450" indent="-171450" algn="just">
              <a:buFont typeface="Wingdings" panose="05000000000000000000" pitchFamily="2" charset="2"/>
              <a:buChar char="!"/>
            </a:pPr>
            <a:r>
              <a:rPr lang="fr-FR" sz="1100" dirty="0">
                <a:solidFill>
                  <a:srgbClr val="1A171B"/>
                </a:solidFill>
                <a:latin typeface="Times New Roman" panose="02020603050405020304" pitchFamily="18" charset="0"/>
                <a:cs typeface="Times New Roman" panose="02020603050405020304" pitchFamily="18" charset="0"/>
              </a:rPr>
              <a:t>Il encourage l’enfant / les enfants tout au long de l’activité ;</a:t>
            </a:r>
          </a:p>
          <a:p>
            <a:pPr marL="171450" indent="-171450" algn="just">
              <a:buFont typeface="Wingdings" panose="05000000000000000000" pitchFamily="2" charset="2"/>
              <a:buChar char="!"/>
            </a:pPr>
            <a:r>
              <a:rPr lang="fr-FR" sz="1100" dirty="0">
                <a:solidFill>
                  <a:srgbClr val="1A171B"/>
                </a:solidFill>
                <a:latin typeface="Times New Roman" panose="02020603050405020304" pitchFamily="18" charset="0"/>
                <a:cs typeface="Times New Roman" panose="02020603050405020304" pitchFamily="18" charset="0"/>
              </a:rPr>
              <a:t>Il maintient l’attention tout au long de l’activité ;</a:t>
            </a:r>
          </a:p>
          <a:p>
            <a:pPr marL="171450" indent="-171450" algn="just">
              <a:buFont typeface="Wingdings" panose="05000000000000000000" pitchFamily="2" charset="2"/>
              <a:buChar char="!"/>
            </a:pPr>
            <a:r>
              <a:rPr lang="fr-FR" sz="1100" dirty="0">
                <a:solidFill>
                  <a:srgbClr val="1A171B"/>
                </a:solidFill>
                <a:latin typeface="Times New Roman" panose="02020603050405020304" pitchFamily="18" charset="0"/>
                <a:cs typeface="Times New Roman" panose="02020603050405020304" pitchFamily="18" charset="0"/>
              </a:rPr>
              <a:t>Il dit ce qu’il écrit mot à mot ;</a:t>
            </a:r>
          </a:p>
          <a:p>
            <a:pPr marL="171450" indent="-171450" algn="just">
              <a:buFont typeface="Wingdings" panose="05000000000000000000" pitchFamily="2" charset="2"/>
              <a:buChar char="!"/>
            </a:pPr>
            <a:r>
              <a:rPr lang="fr-FR" sz="1100" b="0" i="0" dirty="0">
                <a:solidFill>
                  <a:srgbClr val="1A171B"/>
                </a:solidFill>
                <a:effectLst/>
                <a:latin typeface="Times New Roman" panose="02020603050405020304" pitchFamily="18" charset="0"/>
                <a:cs typeface="Times New Roman" panose="02020603050405020304" pitchFamily="18" charset="0"/>
              </a:rPr>
              <a:t>Il demande à l’enfant de ralentir son débit ;</a:t>
            </a:r>
          </a:p>
          <a:p>
            <a:pPr marL="171450" indent="-171450" algn="just">
              <a:buFont typeface="Wingdings" panose="05000000000000000000" pitchFamily="2" charset="2"/>
              <a:buChar char="!"/>
            </a:pPr>
            <a:r>
              <a:rPr lang="fr-FR" sz="1100" dirty="0">
                <a:solidFill>
                  <a:srgbClr val="1A171B"/>
                </a:solidFill>
                <a:latin typeface="Times New Roman" panose="02020603050405020304" pitchFamily="18" charset="0"/>
                <a:cs typeface="Times New Roman" panose="02020603050405020304" pitchFamily="18" charset="0"/>
              </a:rPr>
              <a:t>Il demande des explications, des éclaircissements sur le contenu ;</a:t>
            </a:r>
          </a:p>
          <a:p>
            <a:pPr marL="171450" indent="-171450" algn="just">
              <a:buFont typeface="Wingdings" panose="05000000000000000000" pitchFamily="2" charset="2"/>
              <a:buChar char="!"/>
            </a:pPr>
            <a:r>
              <a:rPr lang="fr-FR" sz="1100" b="0" i="0" dirty="0">
                <a:solidFill>
                  <a:srgbClr val="1A171B"/>
                </a:solidFill>
                <a:effectLst/>
                <a:latin typeface="Times New Roman" panose="02020603050405020304" pitchFamily="18" charset="0"/>
                <a:cs typeface="Times New Roman" panose="02020603050405020304" pitchFamily="18" charset="0"/>
              </a:rPr>
              <a:t>Il s’étonne, répè</a:t>
            </a:r>
            <a:r>
              <a:rPr lang="fr-FR" sz="1100" dirty="0">
                <a:solidFill>
                  <a:srgbClr val="1A171B"/>
                </a:solidFill>
                <a:latin typeface="Times New Roman" panose="02020603050405020304" pitchFamily="18" charset="0"/>
                <a:cs typeface="Times New Roman" panose="02020603050405020304" pitchFamily="18" charset="0"/>
              </a:rPr>
              <a:t>te, écrit, manifeste son embarras devant la forme de l’énonciation ;</a:t>
            </a:r>
          </a:p>
          <a:p>
            <a:pPr marL="171450" indent="-171450" algn="just">
              <a:buFont typeface="Wingdings" panose="05000000000000000000" pitchFamily="2" charset="2"/>
              <a:buChar char="!"/>
            </a:pPr>
            <a:r>
              <a:rPr lang="fr-FR" sz="1100" b="0" i="0" dirty="0">
                <a:solidFill>
                  <a:srgbClr val="1A171B"/>
                </a:solidFill>
                <a:effectLst/>
                <a:latin typeface="Times New Roman" panose="02020603050405020304" pitchFamily="18" charset="0"/>
                <a:cs typeface="Times New Roman" panose="02020603050405020304" pitchFamily="18" charset="0"/>
              </a:rPr>
              <a:t>Il propose des corrections (normes de l’écrit) ;</a:t>
            </a:r>
          </a:p>
          <a:p>
            <a:pPr marL="171450" indent="-171450" algn="just">
              <a:buFont typeface="Wingdings" panose="05000000000000000000" pitchFamily="2" charset="2"/>
              <a:buChar char="!"/>
            </a:pPr>
            <a:r>
              <a:rPr lang="fr-FR" sz="1100" dirty="0">
                <a:solidFill>
                  <a:srgbClr val="1A171B"/>
                </a:solidFill>
                <a:latin typeface="Times New Roman" panose="02020603050405020304" pitchFamily="18" charset="0"/>
                <a:cs typeface="Times New Roman" panose="02020603050405020304" pitchFamily="18" charset="0"/>
              </a:rPr>
              <a:t>Il relit ;</a:t>
            </a:r>
          </a:p>
          <a:p>
            <a:pPr marL="171450" indent="-171450" algn="just">
              <a:buFont typeface="Wingdings" panose="05000000000000000000" pitchFamily="2" charset="2"/>
              <a:buChar char="!"/>
            </a:pPr>
            <a:r>
              <a:rPr lang="fr-FR" sz="1100" dirty="0">
                <a:solidFill>
                  <a:srgbClr val="1A171B"/>
                </a:solidFill>
                <a:latin typeface="Times New Roman" panose="02020603050405020304" pitchFamily="18" charset="0"/>
                <a:cs typeface="Times New Roman" panose="02020603050405020304" pitchFamily="18" charset="0"/>
              </a:rPr>
              <a:t>Il valorise la restitution, la production.</a:t>
            </a:r>
          </a:p>
        </p:txBody>
      </p:sp>
      <p:sp>
        <p:nvSpPr>
          <p:cNvPr id="27" name="Rectangle 26">
            <a:extLst>
              <a:ext uri="{FF2B5EF4-FFF2-40B4-BE49-F238E27FC236}">
                <a16:creationId xmlns:a16="http://schemas.microsoft.com/office/drawing/2014/main" id="{F658EB7C-AB6A-4B14-A92A-82B082F4173F}"/>
              </a:ext>
            </a:extLst>
          </p:cNvPr>
          <p:cNvSpPr/>
          <p:nvPr/>
        </p:nvSpPr>
        <p:spPr>
          <a:xfrm>
            <a:off x="6651812" y="97682"/>
            <a:ext cx="5392236" cy="1999671"/>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D1670C09-F3D8-49EF-A5F6-6A822493D88D}"/>
              </a:ext>
            </a:extLst>
          </p:cNvPr>
          <p:cNvSpPr txBox="1"/>
          <p:nvPr/>
        </p:nvSpPr>
        <p:spPr>
          <a:xfrm>
            <a:off x="6820456" y="2710906"/>
            <a:ext cx="2319560" cy="261610"/>
          </a:xfrm>
          <a:prstGeom prst="rect">
            <a:avLst/>
          </a:prstGeom>
          <a:noFill/>
        </p:spPr>
        <p:txBody>
          <a:bodyPr wrap="square" rtlCol="0">
            <a:spAutoFit/>
          </a:bodyPr>
          <a:lstStyle/>
          <a:p>
            <a:pPr algn="ctr"/>
            <a:r>
              <a:rPr lang="fr-FR" sz="1100" i="1" dirty="0">
                <a:solidFill>
                  <a:srgbClr val="1A171B"/>
                </a:solidFill>
                <a:latin typeface="Times New Roman" panose="02020603050405020304" pitchFamily="18" charset="0"/>
                <a:cs typeface="Times New Roman" panose="02020603050405020304" pitchFamily="18" charset="0"/>
              </a:rPr>
              <a:t>Support vertical</a:t>
            </a:r>
          </a:p>
        </p:txBody>
      </p:sp>
      <p:sp>
        <p:nvSpPr>
          <p:cNvPr id="15" name="Rectangle 14">
            <a:extLst>
              <a:ext uri="{FF2B5EF4-FFF2-40B4-BE49-F238E27FC236}">
                <a16:creationId xmlns:a16="http://schemas.microsoft.com/office/drawing/2014/main" id="{C110E821-94F9-4165-94D2-3880C31827DB}"/>
              </a:ext>
            </a:extLst>
          </p:cNvPr>
          <p:cNvSpPr/>
          <p:nvPr/>
        </p:nvSpPr>
        <p:spPr>
          <a:xfrm>
            <a:off x="6670866" y="2018872"/>
            <a:ext cx="5358321" cy="145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2D2BD729-1536-4C3C-AA27-3DDCD66CBE91}"/>
              </a:ext>
            </a:extLst>
          </p:cNvPr>
          <p:cNvSpPr txBox="1"/>
          <p:nvPr/>
        </p:nvSpPr>
        <p:spPr>
          <a:xfrm>
            <a:off x="9278001" y="2712299"/>
            <a:ext cx="2637564" cy="270155"/>
          </a:xfrm>
          <a:prstGeom prst="rect">
            <a:avLst/>
          </a:prstGeom>
          <a:noFill/>
        </p:spPr>
        <p:txBody>
          <a:bodyPr wrap="square" rtlCol="0">
            <a:spAutoFit/>
          </a:bodyPr>
          <a:lstStyle/>
          <a:p>
            <a:pPr algn="ctr"/>
            <a:r>
              <a:rPr lang="fr-FR" sz="1100" i="1" dirty="0">
                <a:solidFill>
                  <a:srgbClr val="1A171B"/>
                </a:solidFill>
                <a:latin typeface="Times New Roman" panose="02020603050405020304" pitchFamily="18" charset="0"/>
                <a:cs typeface="Times New Roman" panose="02020603050405020304" pitchFamily="18" charset="0"/>
              </a:rPr>
              <a:t>Support horizontal</a:t>
            </a:r>
          </a:p>
        </p:txBody>
      </p:sp>
      <p:sp>
        <p:nvSpPr>
          <p:cNvPr id="32" name="ZoneTexte 31">
            <a:extLst>
              <a:ext uri="{FF2B5EF4-FFF2-40B4-BE49-F238E27FC236}">
                <a16:creationId xmlns:a16="http://schemas.microsoft.com/office/drawing/2014/main" id="{FF62B7ED-4307-445E-A283-B9627809D8ED}"/>
              </a:ext>
            </a:extLst>
          </p:cNvPr>
          <p:cNvSpPr txBox="1"/>
          <p:nvPr/>
        </p:nvSpPr>
        <p:spPr>
          <a:xfrm>
            <a:off x="6718946" y="4742249"/>
            <a:ext cx="2991584" cy="2015936"/>
          </a:xfrm>
          <a:prstGeom prst="rect">
            <a:avLst/>
          </a:prstGeom>
          <a:noFill/>
        </p:spPr>
        <p:txBody>
          <a:bodyPr wrap="square" rtlCol="0">
            <a:spAutoFit/>
          </a:bodyPr>
          <a:lstStyle/>
          <a:p>
            <a:pPr algn="just"/>
            <a:r>
              <a:rPr lang="fr-FR" sz="1100" b="1" dirty="0">
                <a:latin typeface="Times New Roman" panose="02020603050405020304" pitchFamily="18" charset="0"/>
                <a:cs typeface="Times New Roman" panose="02020603050405020304" pitchFamily="18" charset="0"/>
              </a:rPr>
              <a:t>Différentes sortes de dictées à l’adulte</a:t>
            </a:r>
          </a:p>
          <a:p>
            <a:pPr algn="just"/>
            <a:endParaRPr lang="fr-FR" sz="400" b="0" i="0" dirty="0">
              <a:solidFill>
                <a:srgbClr val="1A171B"/>
              </a:solidFill>
              <a:effectLst/>
              <a:latin typeface="Times New Roman" panose="02020603050405020304" pitchFamily="18" charset="0"/>
              <a:cs typeface="Times New Roman" panose="02020603050405020304" pitchFamily="18" charset="0"/>
            </a:endParaRPr>
          </a:p>
          <a:p>
            <a:pPr algn="just"/>
            <a:r>
              <a:rPr lang="fr-FR" sz="1100" b="0" i="0" dirty="0">
                <a:solidFill>
                  <a:srgbClr val="1A171B"/>
                </a:solidFill>
                <a:effectLst/>
                <a:latin typeface="Times New Roman" panose="02020603050405020304" pitchFamily="18" charset="0"/>
                <a:cs typeface="Times New Roman" panose="02020603050405020304" pitchFamily="18" charset="0"/>
              </a:rPr>
              <a:t>En PS/MS</a:t>
            </a:r>
          </a:p>
          <a:p>
            <a:pPr marL="171450" indent="-171450" algn="just">
              <a:buFont typeface="Wingdings" panose="05000000000000000000" pitchFamily="2" charset="2"/>
              <a:buChar char="Ø"/>
            </a:pPr>
            <a:r>
              <a:rPr lang="fr-FR" sz="1100" b="0" i="0" dirty="0">
                <a:solidFill>
                  <a:srgbClr val="1A171B"/>
                </a:solidFill>
                <a:effectLst/>
                <a:latin typeface="Times New Roman" panose="02020603050405020304" pitchFamily="18" charset="0"/>
                <a:cs typeface="Times New Roman" panose="02020603050405020304" pitchFamily="18" charset="0"/>
              </a:rPr>
              <a:t>Des écrits très courts, en une phrase : listes, messages, légendes de dessins, …</a:t>
            </a:r>
          </a:p>
          <a:p>
            <a:pPr marL="171450" indent="-171450" algn="just">
              <a:buFont typeface="Wingdings" panose="05000000000000000000" pitchFamily="2" charset="2"/>
              <a:buChar char="Ø"/>
            </a:pPr>
            <a:r>
              <a:rPr lang="fr-FR" sz="1100" b="0" i="0" dirty="0">
                <a:solidFill>
                  <a:srgbClr val="1A171B"/>
                </a:solidFill>
                <a:effectLst/>
                <a:latin typeface="Times New Roman" panose="02020603050405020304" pitchFamily="18" charset="0"/>
                <a:cs typeface="Times New Roman" panose="02020603050405020304" pitchFamily="18" charset="0"/>
              </a:rPr>
              <a:t>Des formes plus longues d’écrits (deux ou trois phrases) : courrier, recette, fiche technique,</a:t>
            </a:r>
            <a:r>
              <a:rPr lang="fr-FR" sz="1100" dirty="0">
                <a:solidFill>
                  <a:srgbClr val="1A171B"/>
                </a:solidFill>
                <a:latin typeface="Times New Roman" panose="02020603050405020304" pitchFamily="18" charset="0"/>
                <a:cs typeface="Times New Roman" panose="02020603050405020304" pitchFamily="18" charset="0"/>
              </a:rPr>
              <a:t> …</a:t>
            </a:r>
          </a:p>
          <a:p>
            <a:pPr marL="171450" indent="-171450" algn="just">
              <a:buFont typeface="Wingdings" panose="05000000000000000000" pitchFamily="2" charset="2"/>
              <a:buChar char="Ø"/>
            </a:pPr>
            <a:r>
              <a:rPr lang="fr-FR" sz="1100" b="0" i="0" dirty="0">
                <a:solidFill>
                  <a:srgbClr val="1A171B"/>
                </a:solidFill>
                <a:effectLst/>
                <a:latin typeface="Times New Roman" panose="02020603050405020304" pitchFamily="18" charset="0"/>
                <a:cs typeface="Times New Roman" panose="02020603050405020304" pitchFamily="18" charset="0"/>
              </a:rPr>
              <a:t>Un court réci</a:t>
            </a:r>
            <a:r>
              <a:rPr lang="fr-FR" sz="1100" dirty="0">
                <a:solidFill>
                  <a:srgbClr val="1A171B"/>
                </a:solidFill>
                <a:latin typeface="Times New Roman" panose="02020603050405020304" pitchFamily="18" charset="0"/>
                <a:cs typeface="Times New Roman" panose="02020603050405020304" pitchFamily="18" charset="0"/>
              </a:rPr>
              <a:t>t peu complexe à partir d’un album à structure répétitive (Ex : « </a:t>
            </a:r>
            <a:r>
              <a:rPr lang="fr-FR" sz="1100" dirty="0">
                <a:solidFill>
                  <a:srgbClr val="1A171B"/>
                </a:solidFill>
                <a:latin typeface="Times New Roman" panose="02020603050405020304" pitchFamily="18" charset="0"/>
                <a:cs typeface="Times New Roman" panose="02020603050405020304" pitchFamily="18" charset="0"/>
                <a:hlinkClick r:id="rId3"/>
              </a:rPr>
              <a:t>Toc, toc qui est là ?</a:t>
            </a:r>
            <a:r>
              <a:rPr lang="fr-FR" sz="1100" dirty="0">
                <a:solidFill>
                  <a:srgbClr val="1A171B"/>
                </a:solidFill>
                <a:latin typeface="Times New Roman" panose="02020603050405020304" pitchFamily="18" charset="0"/>
                <a:cs typeface="Times New Roman" panose="02020603050405020304" pitchFamily="18" charset="0"/>
              </a:rPr>
              <a:t> » d’A. Browne =&gt; chaque enfant choisit le personnage derrière la porte et le décrit comme dans l’histoire).</a:t>
            </a:r>
            <a:endParaRPr lang="fr-FR" sz="1100" b="0" i="0" dirty="0">
              <a:solidFill>
                <a:srgbClr val="1A171B"/>
              </a:solidFill>
              <a:effectLst/>
              <a:latin typeface="Times New Roman" panose="02020603050405020304" pitchFamily="18" charset="0"/>
              <a:cs typeface="Times New Roman" panose="02020603050405020304" pitchFamily="18" charset="0"/>
            </a:endParaRPr>
          </a:p>
        </p:txBody>
      </p:sp>
      <p:pic>
        <p:nvPicPr>
          <p:cNvPr id="1029" name="Picture 5">
            <a:extLst>
              <a:ext uri="{FF2B5EF4-FFF2-40B4-BE49-F238E27FC236}">
                <a16:creationId xmlns:a16="http://schemas.microsoft.com/office/drawing/2014/main" id="{111F7C63-D7B6-4552-8BB2-7CE25FD21C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8002" y="1293605"/>
            <a:ext cx="2637564" cy="14407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DB68938C-1F2E-4203-9E38-47D4EF0F56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0457" y="1293605"/>
            <a:ext cx="2319559" cy="1440784"/>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a:extLst>
              <a:ext uri="{FF2B5EF4-FFF2-40B4-BE49-F238E27FC236}">
                <a16:creationId xmlns:a16="http://schemas.microsoft.com/office/drawing/2014/main" id="{2B20E5CA-97B6-4C7B-90A0-DB30A83EA42C}"/>
              </a:ext>
            </a:extLst>
          </p:cNvPr>
          <p:cNvSpPr txBox="1"/>
          <p:nvPr/>
        </p:nvSpPr>
        <p:spPr>
          <a:xfrm>
            <a:off x="9739523" y="4969076"/>
            <a:ext cx="2289664" cy="1785104"/>
          </a:xfrm>
          <a:prstGeom prst="rect">
            <a:avLst/>
          </a:prstGeom>
          <a:noFill/>
        </p:spPr>
        <p:txBody>
          <a:bodyPr wrap="square" rtlCol="0">
            <a:spAutoFit/>
          </a:bodyPr>
          <a:lstStyle/>
          <a:p>
            <a:pPr algn="just"/>
            <a:r>
              <a:rPr lang="fr-FR" sz="1100" b="0" i="0" dirty="0">
                <a:solidFill>
                  <a:srgbClr val="1A171B"/>
                </a:solidFill>
                <a:effectLst/>
                <a:latin typeface="Times New Roman" panose="02020603050405020304" pitchFamily="18" charset="0"/>
                <a:cs typeface="Times New Roman" panose="02020603050405020304" pitchFamily="18" charset="0"/>
              </a:rPr>
              <a:t>En MS/GS</a:t>
            </a:r>
          </a:p>
          <a:p>
            <a:pPr marL="171450" indent="-171450" algn="just">
              <a:buFont typeface="Wingdings" panose="05000000000000000000" pitchFamily="2" charset="2"/>
              <a:buChar char="Ø"/>
            </a:pPr>
            <a:r>
              <a:rPr lang="fr-FR" sz="1100" b="0" i="0" dirty="0">
                <a:solidFill>
                  <a:srgbClr val="1A171B"/>
                </a:solidFill>
                <a:effectLst/>
                <a:latin typeface="Times New Roman" panose="02020603050405020304" pitchFamily="18" charset="0"/>
                <a:cs typeface="Times New Roman" panose="02020603050405020304" pitchFamily="18" charset="0"/>
              </a:rPr>
              <a:t>Ritualisation de l’activité : dicter </a:t>
            </a:r>
            <a:r>
              <a:rPr lang="fr-FR" sz="1100" b="0" i="0" dirty="0">
                <a:solidFill>
                  <a:srgbClr val="1A171B"/>
                </a:solidFill>
                <a:effectLst/>
                <a:latin typeface="Times New Roman" panose="02020603050405020304" pitchFamily="18" charset="0"/>
                <a:cs typeface="Times New Roman" panose="02020603050405020304" pitchFamily="18" charset="0"/>
                <a:hlinkClick r:id="rId6"/>
              </a:rPr>
              <a:t>le compte-rendu de la journée</a:t>
            </a:r>
            <a:r>
              <a:rPr lang="fr-FR" sz="1100" b="0" i="0" dirty="0">
                <a:solidFill>
                  <a:srgbClr val="1A171B"/>
                </a:solidFill>
                <a:effectLst/>
                <a:latin typeface="Times New Roman" panose="02020603050405020304" pitchFamily="18" charset="0"/>
                <a:cs typeface="Times New Roman" panose="02020603050405020304" pitchFamily="18" charset="0"/>
              </a:rPr>
              <a:t> à destination des parents, … ;</a:t>
            </a:r>
          </a:p>
          <a:p>
            <a:pPr marL="171450" indent="-171450" algn="just">
              <a:buFont typeface="Wingdings" panose="05000000000000000000" pitchFamily="2" charset="2"/>
              <a:buChar char="Ø"/>
            </a:pPr>
            <a:r>
              <a:rPr lang="fr-FR" sz="1100" dirty="0">
                <a:solidFill>
                  <a:srgbClr val="1A171B"/>
                </a:solidFill>
                <a:latin typeface="Times New Roman" panose="02020603050405020304" pitchFamily="18" charset="0"/>
                <a:cs typeface="Times New Roman" panose="02020603050405020304" pitchFamily="18" charset="0"/>
              </a:rPr>
              <a:t>Les récits d’expérience (sortie, spectacle, </a:t>
            </a:r>
            <a:r>
              <a:rPr lang="fr-FR" sz="1100" dirty="0">
                <a:solidFill>
                  <a:srgbClr val="1A171B"/>
                </a:solidFill>
                <a:latin typeface="Times New Roman" panose="02020603050405020304" pitchFamily="18" charset="0"/>
                <a:cs typeface="Times New Roman" panose="02020603050405020304" pitchFamily="18" charset="0"/>
                <a:hlinkClick r:id="rId7"/>
              </a:rPr>
              <a:t>règle de jeu</a:t>
            </a:r>
            <a:r>
              <a:rPr lang="fr-FR" sz="1100" dirty="0">
                <a:solidFill>
                  <a:srgbClr val="1A171B"/>
                </a:solidFill>
                <a:latin typeface="Times New Roman" panose="02020603050405020304" pitchFamily="18" charset="0"/>
                <a:cs typeface="Times New Roman" panose="02020603050405020304" pitchFamily="18" charset="0"/>
              </a:rPr>
              <a:t>, …) ;</a:t>
            </a:r>
          </a:p>
          <a:p>
            <a:pPr marL="171450" indent="-171450" algn="just">
              <a:buFont typeface="Wingdings" panose="05000000000000000000" pitchFamily="2" charset="2"/>
              <a:buChar char="Ø"/>
            </a:pPr>
            <a:r>
              <a:rPr lang="fr-FR" sz="1100" dirty="0">
                <a:solidFill>
                  <a:srgbClr val="1A171B"/>
                </a:solidFill>
                <a:latin typeface="Times New Roman" panose="02020603050405020304" pitchFamily="18" charset="0"/>
                <a:cs typeface="Times New Roman" panose="02020603050405020304" pitchFamily="18" charset="0"/>
              </a:rPr>
              <a:t>Les écrits documentaires (ex : </a:t>
            </a:r>
            <a:r>
              <a:rPr lang="fr-FR" sz="1100" dirty="0">
                <a:solidFill>
                  <a:srgbClr val="1A171B"/>
                </a:solidFill>
                <a:latin typeface="Times New Roman" panose="02020603050405020304" pitchFamily="18" charset="0"/>
                <a:cs typeface="Times New Roman" panose="02020603050405020304" pitchFamily="18" charset="0"/>
                <a:hlinkClick r:id="rId8"/>
              </a:rPr>
              <a:t>le papillon piéride</a:t>
            </a:r>
            <a:r>
              <a:rPr lang="fr-FR" sz="1100" dirty="0">
                <a:solidFill>
                  <a:srgbClr val="1A171B"/>
                </a:solidFill>
                <a:latin typeface="Times New Roman" panose="02020603050405020304" pitchFamily="18" charset="0"/>
                <a:cs typeface="Times New Roman" panose="02020603050405020304" pitchFamily="18" charset="0"/>
              </a:rPr>
              <a:t>) ;</a:t>
            </a:r>
            <a:endParaRPr lang="fr-FR" sz="1100" b="0" i="0" dirty="0">
              <a:solidFill>
                <a:srgbClr val="1A171B"/>
              </a:solidFill>
              <a:effectLst/>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Ø"/>
            </a:pPr>
            <a:r>
              <a:rPr lang="fr-FR" sz="1100" dirty="0">
                <a:solidFill>
                  <a:srgbClr val="1A171B"/>
                </a:solidFill>
                <a:latin typeface="Times New Roman" panose="02020603050405020304" pitchFamily="18" charset="0"/>
                <a:cs typeface="Times New Roman" panose="02020603050405020304" pitchFamily="18" charset="0"/>
              </a:rPr>
              <a:t>L’écriture ou la réécriture d’</a:t>
            </a:r>
            <a:r>
              <a:rPr lang="fr-FR" sz="1100" dirty="0">
                <a:solidFill>
                  <a:srgbClr val="1A171B"/>
                </a:solidFill>
                <a:latin typeface="Times New Roman" panose="02020603050405020304" pitchFamily="18" charset="0"/>
                <a:cs typeface="Times New Roman" panose="02020603050405020304" pitchFamily="18" charset="0"/>
                <a:hlinkClick r:id="rId9"/>
              </a:rPr>
              <a:t>histoires déjà connues </a:t>
            </a:r>
            <a:r>
              <a:rPr lang="fr-FR" sz="1100" dirty="0">
                <a:solidFill>
                  <a:srgbClr val="1A171B"/>
                </a:solidFill>
                <a:latin typeface="Times New Roman" panose="02020603050405020304" pitchFamily="18" charset="0"/>
                <a:cs typeface="Times New Roman" panose="02020603050405020304" pitchFamily="18" charset="0"/>
              </a:rPr>
              <a:t>courtes.</a:t>
            </a:r>
            <a:endParaRPr lang="fr-FR" sz="1100" b="0" i="0" dirty="0">
              <a:solidFill>
                <a:srgbClr val="1A171B"/>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9561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ZoneTexte 39">
            <a:extLst>
              <a:ext uri="{FF2B5EF4-FFF2-40B4-BE49-F238E27FC236}">
                <a16:creationId xmlns:a16="http://schemas.microsoft.com/office/drawing/2014/main" id="{D270EB37-B9A0-45E9-9E57-D764625F75CF}"/>
              </a:ext>
            </a:extLst>
          </p:cNvPr>
          <p:cNvSpPr txBox="1"/>
          <p:nvPr/>
        </p:nvSpPr>
        <p:spPr>
          <a:xfrm>
            <a:off x="6180989" y="4156103"/>
            <a:ext cx="3223676" cy="2631490"/>
          </a:xfrm>
          <a:prstGeom prst="rect">
            <a:avLst/>
          </a:prstGeom>
          <a:noFill/>
        </p:spPr>
        <p:txBody>
          <a:bodyPr wrap="square" rtlCol="0">
            <a:spAutoFit/>
          </a:bodyPr>
          <a:lstStyle/>
          <a:p>
            <a:pPr algn="just"/>
            <a:r>
              <a:rPr lang="fr-FR" sz="1100" b="1" dirty="0">
                <a:latin typeface="Times New Roman" panose="02020603050405020304" pitchFamily="18" charset="0"/>
                <a:cs typeface="Times New Roman" panose="02020603050405020304" pitchFamily="18" charset="0"/>
              </a:rPr>
              <a:t>Commandes de Mots (MS-GS)</a:t>
            </a: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hlinkClick r:id="rId2"/>
              </a:rPr>
              <a:t>Trame générale</a:t>
            </a:r>
            <a:endParaRPr lang="fr-FR" sz="1100" dirty="0">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3 scénarios possibles</a:t>
            </a:r>
          </a:p>
          <a:p>
            <a:pPr marL="628650" lvl="1" indent="-171450" algn="just">
              <a:buFont typeface="Wingdings" panose="05000000000000000000" pitchFamily="2" charset="2"/>
              <a:buChar char="Ø"/>
            </a:pPr>
            <a:r>
              <a:rPr lang="fr-FR" sz="1100" dirty="0">
                <a:latin typeface="Times New Roman" panose="02020603050405020304" pitchFamily="18" charset="0"/>
                <a:cs typeface="Times New Roman" panose="02020603050405020304" pitchFamily="18" charset="0"/>
              </a:rPr>
              <a:t>Scénario 1 : </a:t>
            </a:r>
            <a:r>
              <a:rPr lang="fr-FR" sz="1100" dirty="0">
                <a:latin typeface="Times New Roman" panose="02020603050405020304" pitchFamily="18" charset="0"/>
                <a:cs typeface="Times New Roman" panose="02020603050405020304" pitchFamily="18" charset="0"/>
                <a:hlinkClick r:id="rId3"/>
              </a:rPr>
              <a:t>2 exemples</a:t>
            </a:r>
            <a:endParaRPr lang="fr-FR" sz="1100" dirty="0">
              <a:latin typeface="Times New Roman" panose="02020603050405020304" pitchFamily="18" charset="0"/>
              <a:cs typeface="Times New Roman" panose="02020603050405020304" pitchFamily="18" charset="0"/>
            </a:endParaRPr>
          </a:p>
          <a:p>
            <a:pPr lvl="1" algn="just"/>
            <a:r>
              <a:rPr lang="fr-FR" sz="1100" dirty="0">
                <a:latin typeface="Times New Roman" panose="02020603050405020304" pitchFamily="18" charset="0"/>
                <a:cs typeface="Times New Roman" panose="02020603050405020304" pitchFamily="18" charset="0"/>
              </a:rPr>
              <a:t>Mise en route </a:t>
            </a:r>
            <a:r>
              <a:rPr lang="fr-FR" sz="1100" dirty="0">
                <a:latin typeface="Times New Roman" panose="02020603050405020304" pitchFamily="18" charset="0"/>
                <a:cs typeface="Times New Roman" panose="02020603050405020304" pitchFamily="18" charset="0"/>
                <a:sym typeface="Wingdings" panose="05000000000000000000" pitchFamily="2" charset="2"/>
              </a:rPr>
              <a:t></a:t>
            </a:r>
            <a:r>
              <a:rPr lang="fr-FR" sz="1100" dirty="0">
                <a:latin typeface="Times New Roman" panose="02020603050405020304" pitchFamily="18" charset="0"/>
                <a:cs typeface="Times New Roman" panose="02020603050405020304" pitchFamily="18" charset="0"/>
              </a:rPr>
              <a:t> écriture individuelle </a:t>
            </a:r>
            <a:r>
              <a:rPr lang="fr-FR" sz="1100" dirty="0">
                <a:latin typeface="Times New Roman" panose="02020603050405020304" pitchFamily="18" charset="0"/>
                <a:cs typeface="Times New Roman" panose="02020603050405020304" pitchFamily="18" charset="0"/>
                <a:sym typeface="Wingdings" panose="05000000000000000000" pitchFamily="2" charset="2"/>
              </a:rPr>
              <a:t></a:t>
            </a:r>
            <a:r>
              <a:rPr lang="fr-FR" sz="1100" dirty="0">
                <a:latin typeface="Times New Roman" panose="02020603050405020304" pitchFamily="18" charset="0"/>
                <a:cs typeface="Times New Roman" panose="02020603050405020304" pitchFamily="18" charset="0"/>
              </a:rPr>
              <a:t> phase de retour en relation duelle </a:t>
            </a:r>
            <a:r>
              <a:rPr lang="fr-FR" sz="1100" dirty="0">
                <a:latin typeface="Times New Roman" panose="02020603050405020304" pitchFamily="18" charset="0"/>
                <a:cs typeface="Times New Roman" panose="02020603050405020304" pitchFamily="18" charset="0"/>
                <a:sym typeface="Wingdings" panose="05000000000000000000" pitchFamily="2" charset="2"/>
              </a:rPr>
              <a:t></a:t>
            </a:r>
            <a:r>
              <a:rPr lang="fr-FR" sz="1100" dirty="0">
                <a:latin typeface="Times New Roman" panose="02020603050405020304" pitchFamily="18" charset="0"/>
                <a:cs typeface="Times New Roman" panose="02020603050405020304" pitchFamily="18" charset="0"/>
              </a:rPr>
              <a:t> phase de copie. </a:t>
            </a:r>
          </a:p>
          <a:p>
            <a:pPr marL="628650" lvl="1" indent="-171450" algn="just">
              <a:buFont typeface="Wingdings" panose="05000000000000000000" pitchFamily="2" charset="2"/>
              <a:buChar char="Ø"/>
            </a:pPr>
            <a:r>
              <a:rPr lang="fr-FR" sz="1100" dirty="0">
                <a:latin typeface="Times New Roman" panose="02020603050405020304" pitchFamily="18" charset="0"/>
                <a:cs typeface="Times New Roman" panose="02020603050405020304" pitchFamily="18" charset="0"/>
              </a:rPr>
              <a:t>Scénario 2 : </a:t>
            </a:r>
            <a:r>
              <a:rPr lang="fr-FR" sz="1100" dirty="0">
                <a:latin typeface="Times New Roman" panose="02020603050405020304" pitchFamily="18" charset="0"/>
                <a:cs typeface="Times New Roman" panose="02020603050405020304" pitchFamily="18" charset="0"/>
                <a:hlinkClick r:id="rId4"/>
              </a:rPr>
              <a:t>2 exemples</a:t>
            </a:r>
            <a:endParaRPr lang="fr-FR" sz="1100" dirty="0">
              <a:latin typeface="Times New Roman" panose="02020603050405020304" pitchFamily="18" charset="0"/>
              <a:cs typeface="Times New Roman" panose="02020603050405020304" pitchFamily="18" charset="0"/>
            </a:endParaRPr>
          </a:p>
          <a:p>
            <a:pPr lvl="1" algn="just"/>
            <a:r>
              <a:rPr lang="fr-FR" sz="1100" dirty="0">
                <a:latin typeface="Times New Roman" panose="02020603050405020304" pitchFamily="18" charset="0"/>
                <a:cs typeface="Times New Roman" panose="02020603050405020304" pitchFamily="18" charset="0"/>
              </a:rPr>
              <a:t>Mise en route </a:t>
            </a:r>
            <a:r>
              <a:rPr lang="fr-FR" sz="1100" dirty="0">
                <a:latin typeface="Times New Roman" panose="02020603050405020304" pitchFamily="18" charset="0"/>
                <a:cs typeface="Times New Roman" panose="02020603050405020304" pitchFamily="18" charset="0"/>
                <a:sym typeface="Wingdings" panose="05000000000000000000" pitchFamily="2" charset="2"/>
              </a:rPr>
              <a:t></a:t>
            </a:r>
            <a:r>
              <a:rPr lang="fr-FR" sz="1100" dirty="0">
                <a:latin typeface="Times New Roman" panose="02020603050405020304" pitchFamily="18" charset="0"/>
                <a:cs typeface="Times New Roman" panose="02020603050405020304" pitchFamily="18" charset="0"/>
              </a:rPr>
              <a:t> écriture individuelle ou en binômes </a:t>
            </a:r>
            <a:r>
              <a:rPr lang="fr-FR" sz="1100" dirty="0">
                <a:latin typeface="Times New Roman" panose="02020603050405020304" pitchFamily="18" charset="0"/>
                <a:cs typeface="Times New Roman" panose="02020603050405020304" pitchFamily="18" charset="0"/>
                <a:sym typeface="Wingdings" panose="05000000000000000000" pitchFamily="2" charset="2"/>
              </a:rPr>
              <a:t></a:t>
            </a:r>
            <a:r>
              <a:rPr lang="fr-FR" sz="1100" dirty="0">
                <a:latin typeface="Times New Roman" panose="02020603050405020304" pitchFamily="18" charset="0"/>
                <a:cs typeface="Times New Roman" panose="02020603050405020304" pitchFamily="18" charset="0"/>
              </a:rPr>
              <a:t> phase de retour avec confrontation des productions </a:t>
            </a:r>
            <a:r>
              <a:rPr lang="fr-FR" sz="1100" dirty="0">
                <a:latin typeface="Times New Roman" panose="02020603050405020304" pitchFamily="18" charset="0"/>
                <a:cs typeface="Times New Roman" panose="02020603050405020304" pitchFamily="18" charset="0"/>
                <a:sym typeface="Wingdings" panose="05000000000000000000" pitchFamily="2" charset="2"/>
              </a:rPr>
              <a:t></a:t>
            </a:r>
            <a:r>
              <a:rPr lang="fr-FR" sz="1100" dirty="0">
                <a:latin typeface="Times New Roman" panose="02020603050405020304" pitchFamily="18" charset="0"/>
                <a:cs typeface="Times New Roman" panose="02020603050405020304" pitchFamily="18" charset="0"/>
              </a:rPr>
              <a:t> phase de copie. </a:t>
            </a:r>
          </a:p>
          <a:p>
            <a:pPr marL="628650" lvl="1" indent="-171450" algn="just">
              <a:buFont typeface="Wingdings" panose="05000000000000000000" pitchFamily="2" charset="2"/>
              <a:buChar char="Ø"/>
            </a:pPr>
            <a:r>
              <a:rPr lang="fr-FR" sz="1100" dirty="0">
                <a:latin typeface="Times New Roman" panose="02020603050405020304" pitchFamily="18" charset="0"/>
                <a:cs typeface="Times New Roman" panose="02020603050405020304" pitchFamily="18" charset="0"/>
              </a:rPr>
              <a:t>Scénario 3 : </a:t>
            </a:r>
            <a:r>
              <a:rPr lang="fr-FR" sz="1100" dirty="0">
                <a:latin typeface="Times New Roman" panose="02020603050405020304" pitchFamily="18" charset="0"/>
                <a:cs typeface="Times New Roman" panose="02020603050405020304" pitchFamily="18" charset="0"/>
                <a:hlinkClick r:id="rId5"/>
              </a:rPr>
              <a:t>1 exemple</a:t>
            </a:r>
            <a:endParaRPr lang="fr-FR" sz="1100" dirty="0">
              <a:latin typeface="Times New Roman" panose="02020603050405020304" pitchFamily="18" charset="0"/>
              <a:cs typeface="Times New Roman" panose="02020603050405020304" pitchFamily="18" charset="0"/>
            </a:endParaRPr>
          </a:p>
          <a:p>
            <a:pPr lvl="1" algn="just"/>
            <a:r>
              <a:rPr lang="fr-FR" sz="1100" dirty="0">
                <a:latin typeface="Times New Roman" panose="02020603050405020304" pitchFamily="18" charset="0"/>
                <a:cs typeface="Times New Roman" panose="02020603050405020304" pitchFamily="18" charset="0"/>
              </a:rPr>
              <a:t>Recherche collective avec un fort étayage de l’enseignante.</a:t>
            </a:r>
          </a:p>
        </p:txBody>
      </p:sp>
      <p:sp>
        <p:nvSpPr>
          <p:cNvPr id="25" name="ZoneTexte 24">
            <a:extLst>
              <a:ext uri="{FF2B5EF4-FFF2-40B4-BE49-F238E27FC236}">
                <a16:creationId xmlns:a16="http://schemas.microsoft.com/office/drawing/2014/main" id="{40D1D8BE-7DD5-42E2-A4F4-9B00D16A2F66}"/>
              </a:ext>
            </a:extLst>
          </p:cNvPr>
          <p:cNvSpPr txBox="1"/>
          <p:nvPr/>
        </p:nvSpPr>
        <p:spPr>
          <a:xfrm>
            <a:off x="130486" y="892519"/>
            <a:ext cx="5965510" cy="5878532"/>
          </a:xfrm>
          <a:prstGeom prst="rect">
            <a:avLst/>
          </a:prstGeom>
          <a:noFill/>
        </p:spPr>
        <p:txBody>
          <a:bodyPr wrap="square" rtlCol="0">
            <a:spAutoFit/>
          </a:bodyPr>
          <a:lstStyle/>
          <a:p>
            <a:pPr algn="just"/>
            <a:r>
              <a:rPr lang="fr-FR" sz="1100" b="1" dirty="0">
                <a:solidFill>
                  <a:srgbClr val="7030A0"/>
                </a:solidFill>
                <a:latin typeface="Times New Roman" panose="02020603050405020304" pitchFamily="18" charset="0"/>
                <a:cs typeface="Times New Roman" panose="02020603050405020304" pitchFamily="18" charset="0"/>
              </a:rPr>
              <a:t>Essais d’écriture (MS/GS)</a:t>
            </a:r>
          </a:p>
          <a:p>
            <a:pPr algn="just"/>
            <a:endParaRPr lang="fr-FR" sz="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1100" dirty="0">
                <a:latin typeface="Times New Roman" panose="02020603050405020304" pitchFamily="18" charset="0"/>
                <a:cs typeface="Times New Roman" panose="02020603050405020304" pitchFamily="18" charset="0"/>
              </a:rPr>
              <a:t>Les essais d’écriture favorisent le développement des habiletés nécessaires à la compréhension du système alphabétique. Ce travail est très important en maternelle et est poursuivie au cycle 2.</a:t>
            </a:r>
          </a:p>
          <a:p>
            <a:pPr algn="just"/>
            <a:endParaRPr lang="fr-FR" sz="400" b="1" dirty="0">
              <a:latin typeface="Times New Roman" panose="02020603050405020304" pitchFamily="18" charset="0"/>
              <a:cs typeface="Times New Roman" panose="02020603050405020304" pitchFamily="18" charset="0"/>
            </a:endParaRPr>
          </a:p>
          <a:p>
            <a:pPr algn="just"/>
            <a:r>
              <a:rPr lang="fr-FR" sz="1100" b="1" dirty="0">
                <a:latin typeface="Times New Roman" panose="02020603050405020304" pitchFamily="18" charset="0"/>
                <a:cs typeface="Times New Roman" panose="02020603050405020304" pitchFamily="18" charset="0"/>
              </a:rPr>
              <a:t>Définition</a:t>
            </a:r>
          </a:p>
          <a:p>
            <a:pPr algn="just"/>
            <a:r>
              <a:rPr lang="fr-FR" sz="1100" dirty="0">
                <a:latin typeface="Times New Roman" panose="02020603050405020304" pitchFamily="18" charset="0"/>
                <a:cs typeface="Times New Roman" panose="02020603050405020304" pitchFamily="18" charset="0"/>
              </a:rPr>
              <a:t>« Demander à de jeunes enfants d’écrire un énoncé qui n’a pas fait l’objet d’un enseignement préalable, c’est les placer dans une situation où il n’ont pas d’autre choix que de </a:t>
            </a:r>
            <a:r>
              <a:rPr lang="fr-FR" sz="1100" b="1" dirty="0">
                <a:latin typeface="Times New Roman" panose="02020603050405020304" pitchFamily="18" charset="0"/>
                <a:cs typeface="Times New Roman" panose="02020603050405020304" pitchFamily="18" charset="0"/>
              </a:rPr>
              <a:t>produire un graphisme à partir de ce qu’ils pensent être l’écriture et d’utiliser les connaissances dont ils disposent » </a:t>
            </a:r>
            <a:r>
              <a:rPr lang="fr-FR" sz="1100" dirty="0"/>
              <a:t>(de </a:t>
            </a:r>
            <a:r>
              <a:rPr lang="fr-FR" sz="1100" dirty="0" err="1"/>
              <a:t>Fijalkow</a:t>
            </a:r>
            <a:r>
              <a:rPr lang="fr-FR" sz="1100" dirty="0"/>
              <a:t>).</a:t>
            </a:r>
          </a:p>
          <a:p>
            <a:pPr algn="just"/>
            <a:endParaRPr lang="fr-FR" sz="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1100" b="1" dirty="0">
                <a:latin typeface="Times New Roman" panose="02020603050405020304" pitchFamily="18" charset="0"/>
                <a:cs typeface="Times New Roman" panose="02020603050405020304" pitchFamily="18" charset="0"/>
              </a:rPr>
              <a:t>Objectifs</a:t>
            </a: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Mettre les enfants en situation de tâtonnement et d’expérimentation ;</a:t>
            </a: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Installer chez l’enfant une posture de recherche, de questionnement ;</a:t>
            </a: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Activer la réflexion de l’enfant sur le fonctionnement de l’écrit.</a:t>
            </a:r>
          </a:p>
          <a:p>
            <a:pPr algn="just"/>
            <a:endParaRPr lang="fr-FR" sz="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1100" b="1" dirty="0">
                <a:latin typeface="Times New Roman" panose="02020603050405020304" pitchFamily="18" charset="0"/>
                <a:cs typeface="Times New Roman" panose="02020603050405020304" pitchFamily="18" charset="0"/>
              </a:rPr>
              <a:t>Progressivité : </a:t>
            </a:r>
            <a:r>
              <a:rPr lang="fr-FR" sz="1100" dirty="0">
                <a:latin typeface="Times New Roman" panose="02020603050405020304" pitchFamily="18" charset="0"/>
                <a:cs typeface="Times New Roman" panose="02020603050405020304" pitchFamily="18" charset="0"/>
                <a:hlinkClick r:id="rId6"/>
              </a:rPr>
              <a:t>Synthèse</a:t>
            </a:r>
            <a:r>
              <a:rPr lang="fr-FR" sz="1100" dirty="0">
                <a:latin typeface="Times New Roman" panose="02020603050405020304" pitchFamily="18" charset="0"/>
                <a:cs typeface="Times New Roman" panose="02020603050405020304" pitchFamily="18" charset="0"/>
              </a:rPr>
              <a:t> / </a:t>
            </a:r>
            <a:r>
              <a:rPr lang="fr-FR" sz="1100" dirty="0">
                <a:latin typeface="Times New Roman" panose="02020603050405020304" pitchFamily="18" charset="0"/>
                <a:cs typeface="Times New Roman" panose="02020603050405020304" pitchFamily="18" charset="0"/>
                <a:hlinkClick r:id="rId7"/>
              </a:rPr>
              <a:t>Progression essai d’écriture : mots à choisir</a:t>
            </a:r>
            <a:endParaRPr lang="fr-FR" sz="1100" dirty="0">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PS : </a:t>
            </a:r>
            <a:r>
              <a:rPr lang="fr-FR" sz="1100" b="1" dirty="0">
                <a:latin typeface="Times New Roman" panose="02020603050405020304" pitchFamily="18" charset="0"/>
                <a:cs typeface="Times New Roman" panose="02020603050405020304" pitchFamily="18" charset="0"/>
              </a:rPr>
              <a:t>Valoriser publiquement</a:t>
            </a:r>
            <a:r>
              <a:rPr lang="fr-FR" sz="1100" dirty="0">
                <a:latin typeface="Times New Roman" panose="02020603050405020304" pitchFamily="18" charset="0"/>
                <a:cs typeface="Times New Roman" panose="02020603050405020304" pitchFamily="18" charset="0"/>
              </a:rPr>
              <a:t> </a:t>
            </a:r>
            <a:r>
              <a:rPr lang="fr-FR" sz="1100" b="1" dirty="0">
                <a:latin typeface="Times New Roman" panose="02020603050405020304" pitchFamily="18" charset="0"/>
                <a:cs typeface="Times New Roman" panose="02020603050405020304" pitchFamily="18" charset="0"/>
              </a:rPr>
              <a:t>les premiers tracés des petits</a:t>
            </a:r>
            <a:r>
              <a:rPr lang="fr-FR" sz="1100" dirty="0">
                <a:latin typeface="Times New Roman" panose="02020603050405020304" pitchFamily="18" charset="0"/>
                <a:cs typeface="Times New Roman" panose="02020603050405020304" pitchFamily="18" charset="0"/>
              </a:rPr>
              <a:t> qui disent avoir écrit, c’est mettre toute la classe sur le chemin du symbolique… </a:t>
            </a:r>
            <a:r>
              <a:rPr lang="fr-FR" sz="1100" b="1" dirty="0">
                <a:latin typeface="Times New Roman" panose="02020603050405020304" pitchFamily="18" charset="0"/>
                <a:cs typeface="Times New Roman" panose="02020603050405020304" pitchFamily="18" charset="0"/>
              </a:rPr>
              <a:t>L’enseignant précise qu’il ne peut pas encore lire.</a:t>
            </a: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MS : L’enseignant fait des </a:t>
            </a:r>
            <a:r>
              <a:rPr lang="fr-FR" sz="1100" b="1" dirty="0">
                <a:latin typeface="Times New Roman" panose="02020603050405020304" pitchFamily="18" charset="0"/>
                <a:cs typeface="Times New Roman" panose="02020603050405020304" pitchFamily="18" charset="0"/>
              </a:rPr>
              <a:t>commandes d’écriture de mots</a:t>
            </a:r>
            <a:r>
              <a:rPr lang="fr-FR" sz="1100" dirty="0">
                <a:latin typeface="Times New Roman" panose="02020603050405020304" pitchFamily="18" charset="0"/>
                <a:cs typeface="Times New Roman" panose="02020603050405020304" pitchFamily="18" charset="0"/>
              </a:rPr>
              <a:t> simples. Le but est que les enfants se saisissent des apports de l’enseignant qui a écrit devant eux, ou des documents affichés dans la classe qui ont été observés ensemble et commentés. </a:t>
            </a: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GS : </a:t>
            </a:r>
            <a:r>
              <a:rPr lang="fr-FR" sz="1100" b="1" dirty="0">
                <a:latin typeface="Times New Roman" panose="02020603050405020304" pitchFamily="18" charset="0"/>
                <a:cs typeface="Times New Roman" panose="02020603050405020304" pitchFamily="18" charset="0"/>
              </a:rPr>
              <a:t>Lorsque les enfants ont compris que l’écrit est un code</a:t>
            </a:r>
            <a:r>
              <a:rPr lang="fr-FR" sz="1100" dirty="0">
                <a:latin typeface="Times New Roman" panose="02020603050405020304" pitchFamily="18" charset="0"/>
                <a:cs typeface="Times New Roman" panose="02020603050405020304" pitchFamily="18" charset="0"/>
              </a:rPr>
              <a:t> qui permet de délivrer des messages, il est possible de les inciter à produire </a:t>
            </a:r>
            <a:r>
              <a:rPr lang="fr-FR" sz="1100" b="1" dirty="0">
                <a:latin typeface="Times New Roman" panose="02020603050405020304" pitchFamily="18" charset="0"/>
                <a:cs typeface="Times New Roman" panose="02020603050405020304" pitchFamily="18" charset="0"/>
              </a:rPr>
              <a:t>des messages écrits. En GS </a:t>
            </a:r>
            <a:r>
              <a:rPr lang="fr-FR" sz="1100" dirty="0">
                <a:latin typeface="Times New Roman" panose="02020603050405020304" pitchFamily="18" charset="0"/>
                <a:cs typeface="Times New Roman" panose="02020603050405020304" pitchFamily="18" charset="0"/>
              </a:rPr>
              <a:t>les enfants commencent à avoir les ressources pour écrire, et l’enseignant les encourage à le faire ou valorise les essais spontanés.</a:t>
            </a:r>
          </a:p>
          <a:p>
            <a:pPr algn="just"/>
            <a:endParaRPr lang="fr-FR" sz="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1100" b="1" dirty="0">
                <a:latin typeface="Times New Roman" panose="02020603050405020304" pitchFamily="18" charset="0"/>
                <a:cs typeface="Times New Roman" panose="02020603050405020304" pitchFamily="18" charset="0"/>
              </a:rPr>
              <a:t>Principes</a:t>
            </a: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Aucune exigence n’est posée quant à la graphie choisie (majuscule, cursive, lettres mobiles). L’apprentissage des gestes de l’écriture se fait à un autre moment de la classe. </a:t>
            </a: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Les essais d’écriture sont à mener indépendamment des activités consacrées à la phonologie. </a:t>
            </a: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Le point de départ est l’oral, le chemin inverse qui va de l’écrit vers l’oral sera pratiqué plus tard quand les enfants commenceront à apprendre à lire.</a:t>
            </a:r>
          </a:p>
          <a:p>
            <a:pPr algn="just"/>
            <a:endParaRPr lang="fr-FR" sz="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1100" b="1" dirty="0">
                <a:latin typeface="Times New Roman" panose="02020603050405020304" pitchFamily="18" charset="0"/>
                <a:cs typeface="Times New Roman" panose="02020603050405020304" pitchFamily="18" charset="0"/>
              </a:rPr>
              <a:t>3 formes de stratégies mises en place</a:t>
            </a: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Phonologique et </a:t>
            </a:r>
            <a:r>
              <a:rPr lang="fr-FR" sz="1100" dirty="0" err="1">
                <a:latin typeface="Times New Roman" panose="02020603050405020304" pitchFamily="18" charset="0"/>
                <a:cs typeface="Times New Roman" panose="02020603050405020304" pitchFamily="18" charset="0"/>
              </a:rPr>
              <a:t>épellative</a:t>
            </a:r>
            <a:r>
              <a:rPr lang="fr-FR" sz="1100" dirty="0">
                <a:latin typeface="Times New Roman" panose="02020603050405020304" pitchFamily="18" charset="0"/>
                <a:cs typeface="Times New Roman" panose="02020603050405020304" pitchFamily="18" charset="0"/>
              </a:rPr>
              <a:t> (prolonger successivement les sons qui composent un mot, coder par les lettres correspondantes) ;</a:t>
            </a: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Lexicale (mémoriser l’orthographe des mots ou de syllabes) ;</a:t>
            </a: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Analogique (questionner les enfants : « c’est comme quoi ? »);</a:t>
            </a:r>
          </a:p>
        </p:txBody>
      </p:sp>
      <p:sp>
        <p:nvSpPr>
          <p:cNvPr id="4" name="Rectangle : coins arrondis 3">
            <a:extLst>
              <a:ext uri="{FF2B5EF4-FFF2-40B4-BE49-F238E27FC236}">
                <a16:creationId xmlns:a16="http://schemas.microsoft.com/office/drawing/2014/main" id="{8CDB2521-1708-4508-A0DE-7ECC3A9F40C6}"/>
              </a:ext>
            </a:extLst>
          </p:cNvPr>
          <p:cNvSpPr/>
          <p:nvPr/>
        </p:nvSpPr>
        <p:spPr>
          <a:xfrm>
            <a:off x="147951" y="161690"/>
            <a:ext cx="5948045" cy="659219"/>
          </a:xfrm>
          <a:prstGeom prst="roundRect">
            <a:avLst/>
          </a:prstGeom>
          <a:pattFill prst="lgConfetti">
            <a:fgClr>
              <a:srgbClr val="7030A0"/>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E82184E1-C9B0-479E-99C7-A68857FD0F67}"/>
              </a:ext>
            </a:extLst>
          </p:cNvPr>
          <p:cNvSpPr txBox="1"/>
          <p:nvPr/>
        </p:nvSpPr>
        <p:spPr>
          <a:xfrm>
            <a:off x="147952" y="272306"/>
            <a:ext cx="5948044" cy="461665"/>
          </a:xfrm>
          <a:prstGeom prst="rect">
            <a:avLst/>
          </a:prstGeom>
          <a:noFill/>
        </p:spPr>
        <p:txBody>
          <a:bodyPr wrap="square" rtlCol="0">
            <a:spAutoFit/>
          </a:bodyPr>
          <a:lstStyle/>
          <a:p>
            <a:pPr algn="ctr"/>
            <a:r>
              <a:rPr lang="fr-FR" sz="2400" b="1" dirty="0">
                <a:solidFill>
                  <a:schemeClr val="bg1"/>
                </a:solidFill>
                <a:effectLst>
                  <a:outerShdw blurRad="38100" dist="38100" dir="2700000" algn="tl">
                    <a:srgbClr val="000000">
                      <a:alpha val="43137"/>
                    </a:srgbClr>
                  </a:outerShdw>
                </a:effectLst>
                <a:latin typeface="Pristina" panose="03060402040406080204" pitchFamily="66" charset="0"/>
                <a:cs typeface="Times New Roman" panose="02020603050405020304" pitchFamily="18" charset="0"/>
              </a:rPr>
              <a:t>Les Essais d’écriture</a:t>
            </a:r>
          </a:p>
        </p:txBody>
      </p:sp>
      <p:sp>
        <p:nvSpPr>
          <p:cNvPr id="7" name="Rectangle 6">
            <a:extLst>
              <a:ext uri="{FF2B5EF4-FFF2-40B4-BE49-F238E27FC236}">
                <a16:creationId xmlns:a16="http://schemas.microsoft.com/office/drawing/2014/main" id="{A4AC5901-0A44-4092-BCF1-9A2A03AC3093}"/>
              </a:ext>
            </a:extLst>
          </p:cNvPr>
          <p:cNvSpPr/>
          <p:nvPr/>
        </p:nvSpPr>
        <p:spPr>
          <a:xfrm>
            <a:off x="147952" y="880416"/>
            <a:ext cx="5948044" cy="588233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83FD089A-CDE9-484D-A5D8-CD1B6758C1B7}"/>
              </a:ext>
            </a:extLst>
          </p:cNvPr>
          <p:cNvSpPr/>
          <p:nvPr/>
        </p:nvSpPr>
        <p:spPr>
          <a:xfrm>
            <a:off x="6174837" y="4156103"/>
            <a:ext cx="3229828" cy="2602663"/>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a:extLst>
              <a:ext uri="{FF2B5EF4-FFF2-40B4-BE49-F238E27FC236}">
                <a16:creationId xmlns:a16="http://schemas.microsoft.com/office/drawing/2014/main" id="{17E658D4-BF2E-401A-965D-14BDF857A9DB}"/>
              </a:ext>
            </a:extLst>
          </p:cNvPr>
          <p:cNvSpPr txBox="1"/>
          <p:nvPr/>
        </p:nvSpPr>
        <p:spPr>
          <a:xfrm>
            <a:off x="9505545" y="4935761"/>
            <a:ext cx="2538503" cy="1954381"/>
          </a:xfrm>
          <a:prstGeom prst="rect">
            <a:avLst/>
          </a:prstGeom>
          <a:noFill/>
        </p:spPr>
        <p:txBody>
          <a:bodyPr wrap="square" rtlCol="0">
            <a:spAutoFit/>
          </a:bodyPr>
          <a:lstStyle/>
          <a:p>
            <a:pPr algn="just"/>
            <a:r>
              <a:rPr lang="fr-FR" sz="1100" b="1" dirty="0">
                <a:latin typeface="Times New Roman" panose="02020603050405020304" pitchFamily="18" charset="0"/>
                <a:cs typeface="Times New Roman" panose="02020603050405020304" pitchFamily="18" charset="0"/>
              </a:rPr>
              <a:t>Commandes de Phrases (GS)</a:t>
            </a: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hlinkClick r:id="rId8"/>
              </a:rPr>
              <a:t>Trame générale</a:t>
            </a:r>
            <a:endParaRPr lang="fr-FR" sz="1100" dirty="0">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rPr>
              <a:t>Les différentes phases</a:t>
            </a:r>
          </a:p>
          <a:p>
            <a:pPr marL="628650" lvl="1" indent="-171450" algn="just">
              <a:buFont typeface="Wingdings" panose="05000000000000000000" pitchFamily="2" charset="2"/>
              <a:buChar char="Ø"/>
            </a:pPr>
            <a:r>
              <a:rPr lang="fr-FR" sz="1100" dirty="0">
                <a:latin typeface="Times New Roman" panose="02020603050405020304" pitchFamily="18" charset="0"/>
                <a:cs typeface="Times New Roman" panose="02020603050405020304" pitchFamily="18" charset="0"/>
              </a:rPr>
              <a:t>Phase 1 : </a:t>
            </a:r>
            <a:r>
              <a:rPr lang="fr-FR" sz="1100" dirty="0">
                <a:latin typeface="Times New Roman" panose="02020603050405020304" pitchFamily="18" charset="0"/>
                <a:cs typeface="Times New Roman" panose="02020603050405020304" pitchFamily="18" charset="0"/>
                <a:hlinkClick r:id="rId9"/>
              </a:rPr>
              <a:t>Mise en route</a:t>
            </a:r>
            <a:endParaRPr lang="fr-FR" sz="1100" dirty="0">
              <a:latin typeface="Times New Roman" panose="02020603050405020304" pitchFamily="18" charset="0"/>
              <a:cs typeface="Times New Roman" panose="02020603050405020304" pitchFamily="18" charset="0"/>
            </a:endParaRPr>
          </a:p>
          <a:p>
            <a:pPr marL="628650" lvl="1" indent="-171450" algn="just">
              <a:buFont typeface="Wingdings" panose="05000000000000000000" pitchFamily="2" charset="2"/>
              <a:buChar char="Ø"/>
            </a:pPr>
            <a:r>
              <a:rPr lang="fr-FR" sz="1100" dirty="0">
                <a:latin typeface="Times New Roman" panose="02020603050405020304" pitchFamily="18" charset="0"/>
                <a:cs typeface="Times New Roman" panose="02020603050405020304" pitchFamily="18" charset="0"/>
              </a:rPr>
              <a:t>Phase 2 : </a:t>
            </a:r>
            <a:r>
              <a:rPr lang="fr-FR" sz="1100" dirty="0">
                <a:latin typeface="Times New Roman" panose="02020603050405020304" pitchFamily="18" charset="0"/>
                <a:cs typeface="Times New Roman" panose="02020603050405020304" pitchFamily="18" charset="0"/>
                <a:hlinkClick r:id="rId10"/>
              </a:rPr>
              <a:t>Phase d’écriture</a:t>
            </a:r>
            <a:endParaRPr lang="fr-FR" sz="1100" dirty="0">
              <a:latin typeface="Times New Roman" panose="02020603050405020304" pitchFamily="18" charset="0"/>
              <a:cs typeface="Times New Roman" panose="02020603050405020304" pitchFamily="18" charset="0"/>
            </a:endParaRPr>
          </a:p>
          <a:p>
            <a:pPr marL="628650" lvl="1" indent="-171450" algn="just">
              <a:buFont typeface="Wingdings" panose="05000000000000000000" pitchFamily="2" charset="2"/>
              <a:buChar char="Ø"/>
            </a:pPr>
            <a:r>
              <a:rPr lang="fr-FR" sz="1100" dirty="0">
                <a:latin typeface="Times New Roman" panose="02020603050405020304" pitchFamily="18" charset="0"/>
                <a:cs typeface="Times New Roman" panose="02020603050405020304" pitchFamily="18" charset="0"/>
              </a:rPr>
              <a:t>Phase 3 : </a:t>
            </a:r>
            <a:r>
              <a:rPr lang="fr-FR" sz="1100" dirty="0">
                <a:latin typeface="Times New Roman" panose="02020603050405020304" pitchFamily="18" charset="0"/>
                <a:cs typeface="Times New Roman" panose="02020603050405020304" pitchFamily="18" charset="0"/>
                <a:hlinkClick r:id="rId11"/>
              </a:rPr>
              <a:t>Phase de retour</a:t>
            </a:r>
            <a:endParaRPr lang="fr-FR" sz="1100" dirty="0">
              <a:latin typeface="Times New Roman" panose="02020603050405020304" pitchFamily="18" charset="0"/>
              <a:cs typeface="Times New Roman" panose="02020603050405020304" pitchFamily="18" charset="0"/>
            </a:endParaRPr>
          </a:p>
          <a:p>
            <a:pPr marL="628650" lvl="1" indent="-171450" algn="just">
              <a:buFont typeface="Wingdings" panose="05000000000000000000" pitchFamily="2" charset="2"/>
              <a:buChar char="Ø"/>
            </a:pPr>
            <a:r>
              <a:rPr lang="fr-FR" sz="1100" dirty="0">
                <a:latin typeface="Times New Roman" panose="02020603050405020304" pitchFamily="18" charset="0"/>
                <a:cs typeface="Times New Roman" panose="02020603050405020304" pitchFamily="18" charset="0"/>
              </a:rPr>
              <a:t>Phase 4 : </a:t>
            </a:r>
            <a:r>
              <a:rPr lang="fr-FR" sz="1100" dirty="0">
                <a:latin typeface="Times New Roman" panose="02020603050405020304" pitchFamily="18" charset="0"/>
                <a:cs typeface="Times New Roman" panose="02020603050405020304" pitchFamily="18" charset="0"/>
                <a:hlinkClick r:id="rId12"/>
              </a:rPr>
              <a:t>Phase de copie</a:t>
            </a:r>
            <a:endParaRPr lang="fr-FR" sz="1100" dirty="0">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hlinkClick r:id="rId13"/>
              </a:rPr>
              <a:t>Niveaux d’écrits produits pendant la séance</a:t>
            </a:r>
            <a:endParaRPr lang="fr-FR" sz="1100" dirty="0">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hlinkClick r:id="rId14"/>
              </a:rPr>
              <a:t>Exemple de cahier d’encodage (GS)</a:t>
            </a:r>
            <a:endParaRPr lang="fr-FR" sz="1100" dirty="0">
              <a:latin typeface="Times New Roman" panose="02020603050405020304" pitchFamily="18" charset="0"/>
              <a:cs typeface="Times New Roman" panose="02020603050405020304" pitchFamily="18" charset="0"/>
            </a:endParaRPr>
          </a:p>
          <a:p>
            <a:pPr algn="just"/>
            <a:endParaRPr lang="fr-FR" sz="1100" dirty="0">
              <a:latin typeface="Times New Roman" panose="02020603050405020304" pitchFamily="18" charset="0"/>
              <a:cs typeface="Times New Roman" panose="02020603050405020304" pitchFamily="18" charset="0"/>
            </a:endParaRPr>
          </a:p>
        </p:txBody>
      </p:sp>
      <p:grpSp>
        <p:nvGrpSpPr>
          <p:cNvPr id="2" name="Groupe 1">
            <a:extLst>
              <a:ext uri="{FF2B5EF4-FFF2-40B4-BE49-F238E27FC236}">
                <a16:creationId xmlns:a16="http://schemas.microsoft.com/office/drawing/2014/main" id="{EF5C68AB-2FD7-446C-A0CC-404081C5744D}"/>
              </a:ext>
            </a:extLst>
          </p:cNvPr>
          <p:cNvGrpSpPr/>
          <p:nvPr/>
        </p:nvGrpSpPr>
        <p:grpSpPr>
          <a:xfrm>
            <a:off x="6292523" y="242933"/>
            <a:ext cx="5027983" cy="3748185"/>
            <a:chOff x="6292523" y="242933"/>
            <a:chExt cx="5027983" cy="3748185"/>
          </a:xfrm>
        </p:grpSpPr>
        <p:pic>
          <p:nvPicPr>
            <p:cNvPr id="15" name="Image 14">
              <a:extLst>
                <a:ext uri="{FF2B5EF4-FFF2-40B4-BE49-F238E27FC236}">
                  <a16:creationId xmlns:a16="http://schemas.microsoft.com/office/drawing/2014/main" id="{3F169985-1185-4211-AAB9-82DB98E4ADA7}"/>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6292523" y="271984"/>
              <a:ext cx="5027983" cy="3719134"/>
            </a:xfrm>
            <a:prstGeom prst="rect">
              <a:avLst/>
            </a:prstGeom>
          </p:spPr>
        </p:pic>
        <p:sp>
          <p:nvSpPr>
            <p:cNvPr id="17" name="Rectangle 16">
              <a:extLst>
                <a:ext uri="{FF2B5EF4-FFF2-40B4-BE49-F238E27FC236}">
                  <a16:creationId xmlns:a16="http://schemas.microsoft.com/office/drawing/2014/main" id="{E23D6CD8-BFEB-4222-A652-160D579553D8}"/>
                </a:ext>
              </a:extLst>
            </p:cNvPr>
            <p:cNvSpPr/>
            <p:nvPr/>
          </p:nvSpPr>
          <p:spPr>
            <a:xfrm>
              <a:off x="8654244" y="242933"/>
              <a:ext cx="295152" cy="68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ZoneTexte 18">
            <a:extLst>
              <a:ext uri="{FF2B5EF4-FFF2-40B4-BE49-F238E27FC236}">
                <a16:creationId xmlns:a16="http://schemas.microsoft.com/office/drawing/2014/main" id="{3EE01EC9-588B-4EFF-BE95-9657EFE29A92}"/>
              </a:ext>
            </a:extLst>
          </p:cNvPr>
          <p:cNvSpPr txBox="1"/>
          <p:nvPr/>
        </p:nvSpPr>
        <p:spPr>
          <a:xfrm>
            <a:off x="9537157" y="4164071"/>
            <a:ext cx="2475278" cy="600164"/>
          </a:xfrm>
          <a:prstGeom prst="rect">
            <a:avLst/>
          </a:prstGeom>
          <a:noFill/>
        </p:spPr>
        <p:txBody>
          <a:bodyPr wrap="square" numCol="2" rtlCol="0">
            <a:spAutoFit/>
          </a:bodyPr>
          <a:lstStyle/>
          <a:p>
            <a:pPr algn="just"/>
            <a:r>
              <a:rPr lang="fr-FR" sz="1100" b="1" dirty="0">
                <a:latin typeface="Times New Roman" panose="02020603050405020304" pitchFamily="18" charset="0"/>
                <a:cs typeface="Times New Roman" panose="02020603050405020304" pitchFamily="18" charset="0"/>
              </a:rPr>
              <a:t>Dictées muettes</a:t>
            </a:r>
            <a:endParaRPr lang="fr-FR" sz="1100" dirty="0">
              <a:latin typeface="Times New Roman" panose="02020603050405020304" pitchFamily="18" charset="0"/>
              <a:cs typeface="Times New Roman" panose="02020603050405020304" pitchFamily="18" charset="0"/>
            </a:endParaRPr>
          </a:p>
          <a:p>
            <a:pPr marL="171450" indent="-171450" algn="just">
              <a:buFontTx/>
              <a:buChar char="-"/>
            </a:pPr>
            <a:r>
              <a:rPr lang="fr-FR" sz="1100" dirty="0">
                <a:latin typeface="Times New Roman" panose="02020603050405020304" pitchFamily="18" charset="0"/>
                <a:cs typeface="Times New Roman" panose="02020603050405020304" pitchFamily="18" charset="0"/>
                <a:hlinkClick r:id="rId16"/>
              </a:rPr>
              <a:t>Démarche</a:t>
            </a:r>
            <a:endParaRPr lang="fr-FR" sz="1100" dirty="0">
              <a:latin typeface="Times New Roman" panose="02020603050405020304" pitchFamily="18" charset="0"/>
              <a:cs typeface="Times New Roman" panose="02020603050405020304" pitchFamily="18" charset="0"/>
            </a:endParaRPr>
          </a:p>
          <a:p>
            <a:pPr marL="171450" indent="-171450" algn="just">
              <a:buFontTx/>
              <a:buChar char="-"/>
            </a:pPr>
            <a:r>
              <a:rPr lang="fr-FR" sz="1100" dirty="0">
                <a:latin typeface="Times New Roman" panose="02020603050405020304" pitchFamily="18" charset="0"/>
                <a:cs typeface="Times New Roman" panose="02020603050405020304" pitchFamily="18" charset="0"/>
                <a:hlinkClick r:id="rId17"/>
              </a:rPr>
              <a:t>Exemple</a:t>
            </a:r>
            <a:endParaRPr lang="fr-FR" sz="1100" dirty="0">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EEB382EE-5538-4CE5-BEE3-4EF4F757DD5A}"/>
              </a:ext>
            </a:extLst>
          </p:cNvPr>
          <p:cNvSpPr/>
          <p:nvPr/>
        </p:nvSpPr>
        <p:spPr>
          <a:xfrm>
            <a:off x="9492993" y="4933672"/>
            <a:ext cx="2568521" cy="182294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00E8D2F5-D346-4014-A999-5AD0683B409C}"/>
              </a:ext>
            </a:extLst>
          </p:cNvPr>
          <p:cNvSpPr txBox="1"/>
          <p:nvPr/>
        </p:nvSpPr>
        <p:spPr>
          <a:xfrm>
            <a:off x="11160473" y="3561384"/>
            <a:ext cx="883575" cy="461665"/>
          </a:xfrm>
          <a:prstGeom prst="rect">
            <a:avLst/>
          </a:prstGeom>
          <a:noFill/>
        </p:spPr>
        <p:txBody>
          <a:bodyPr wrap="square" rtlCol="0">
            <a:spAutoFit/>
          </a:bodyPr>
          <a:lstStyle/>
          <a:p>
            <a:pPr algn="ctr"/>
            <a:r>
              <a:rPr lang="fr-FR" sz="800" dirty="0">
                <a:latin typeface="Times New Roman" panose="02020603050405020304" pitchFamily="18" charset="0"/>
                <a:cs typeface="Times New Roman" panose="02020603050405020304" pitchFamily="18" charset="0"/>
              </a:rPr>
              <a:t>DSDEN du Gard</a:t>
            </a:r>
          </a:p>
          <a:p>
            <a:pPr algn="ctr"/>
            <a:r>
              <a:rPr lang="fr-FR" sz="800" dirty="0">
                <a:latin typeface="Times New Roman" panose="02020603050405020304" pitchFamily="18" charset="0"/>
                <a:cs typeface="Times New Roman" panose="02020603050405020304" pitchFamily="18" charset="0"/>
              </a:rPr>
              <a:t>Académie de</a:t>
            </a:r>
          </a:p>
          <a:p>
            <a:pPr algn="ctr"/>
            <a:r>
              <a:rPr lang="fr-FR" sz="800" dirty="0">
                <a:latin typeface="Times New Roman" panose="02020603050405020304" pitchFamily="18" charset="0"/>
                <a:cs typeface="Times New Roman" panose="02020603050405020304" pitchFamily="18" charset="0"/>
              </a:rPr>
              <a:t>Montpellier</a:t>
            </a:r>
            <a:endParaRPr lang="fr-FR" sz="1000" dirty="0">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A43BE371-C352-4248-B03F-708E602EA6B7}"/>
              </a:ext>
            </a:extLst>
          </p:cNvPr>
          <p:cNvSpPr/>
          <p:nvPr/>
        </p:nvSpPr>
        <p:spPr>
          <a:xfrm>
            <a:off x="6174835" y="179184"/>
            <a:ext cx="5886679" cy="390149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70DB64E3-349B-40F2-B399-634E990D490E}"/>
              </a:ext>
            </a:extLst>
          </p:cNvPr>
          <p:cNvSpPr/>
          <p:nvPr/>
        </p:nvSpPr>
        <p:spPr>
          <a:xfrm>
            <a:off x="9492994" y="4156104"/>
            <a:ext cx="2568520" cy="70214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a:extLst>
              <a:ext uri="{FF2B5EF4-FFF2-40B4-BE49-F238E27FC236}">
                <a16:creationId xmlns:a16="http://schemas.microsoft.com/office/drawing/2014/main" id="{15F9D258-B4CB-49C5-A3AB-893E6A770A9A}"/>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4269219" y="2353418"/>
            <a:ext cx="1761060" cy="768324"/>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6BE025FE-C4A4-4CB1-ABE6-A8231BE32EAF}"/>
              </a:ext>
            </a:extLst>
          </p:cNvPr>
          <p:cNvSpPr txBox="1"/>
          <p:nvPr/>
        </p:nvSpPr>
        <p:spPr>
          <a:xfrm>
            <a:off x="10020300" y="198729"/>
            <a:ext cx="2023748" cy="1215717"/>
          </a:xfrm>
          <a:prstGeom prst="rect">
            <a:avLst/>
          </a:prstGeom>
          <a:noFill/>
        </p:spPr>
        <p:txBody>
          <a:bodyPr wrap="square">
            <a:spAutoFit/>
          </a:bodyPr>
          <a:lstStyle/>
          <a:p>
            <a:pPr marL="171450" indent="-171450">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hlinkClick r:id="rId19"/>
              </a:rPr>
              <a:t>Les apprentissages au service le l’attendu « écrire seul un mot » </a:t>
            </a:r>
            <a:r>
              <a:rPr lang="fr-FR" sz="1100" dirty="0">
                <a:latin typeface="Times New Roman" panose="02020603050405020304" pitchFamily="18" charset="0"/>
                <a:cs typeface="Times New Roman" panose="02020603050405020304" pitchFamily="18" charset="0"/>
              </a:rPr>
              <a:t>(d’après un document de Rosny-sur-Seine)</a:t>
            </a:r>
          </a:p>
          <a:p>
            <a:endParaRPr lang="fr-FR" sz="5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fr-FR" sz="1100" dirty="0">
                <a:latin typeface="Times New Roman" panose="02020603050405020304" pitchFamily="18" charset="0"/>
                <a:cs typeface="Times New Roman" panose="02020603050405020304" pitchFamily="18" charset="0"/>
                <a:hlinkClick r:id="rId20"/>
              </a:rPr>
              <a:t>Fiche outil </a:t>
            </a:r>
            <a:r>
              <a:rPr lang="fr-FR" sz="1100" dirty="0">
                <a:latin typeface="Times New Roman" panose="02020603050405020304" pitchFamily="18" charset="0"/>
                <a:cs typeface="Times New Roman" panose="02020603050405020304" pitchFamily="18" charset="0"/>
              </a:rPr>
              <a:t>(Stéphanie </a:t>
            </a:r>
            <a:r>
              <a:rPr lang="fr-FR" sz="1100" dirty="0" err="1">
                <a:latin typeface="Times New Roman" panose="02020603050405020304" pitchFamily="18" charset="0"/>
                <a:cs typeface="Times New Roman" panose="02020603050405020304" pitchFamily="18" charset="0"/>
              </a:rPr>
              <a:t>Bocquiault-Boulay</a:t>
            </a:r>
            <a:r>
              <a:rPr lang="fr-FR" sz="1100" dirty="0">
                <a:latin typeface="Times New Roman" panose="02020603050405020304" pitchFamily="18" charset="0"/>
                <a:cs typeface="Times New Roman" panose="02020603050405020304" pitchFamily="18" charset="0"/>
              </a:rPr>
              <a:t>, CPC)</a:t>
            </a:r>
          </a:p>
        </p:txBody>
      </p:sp>
      <p:pic>
        <p:nvPicPr>
          <p:cNvPr id="3" name="Picture 2" descr="20150121_092439">
            <a:extLst>
              <a:ext uri="{FF2B5EF4-FFF2-40B4-BE49-F238E27FC236}">
                <a16:creationId xmlns:a16="http://schemas.microsoft.com/office/drawing/2014/main" id="{FF681261-CD1B-4213-B442-E12CE618F13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160473" y="4195233"/>
            <a:ext cx="831849" cy="62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620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836289B7-167E-45A5-835F-06182B837089}"/>
              </a:ext>
            </a:extLst>
          </p:cNvPr>
          <p:cNvSpPr/>
          <p:nvPr/>
        </p:nvSpPr>
        <p:spPr>
          <a:xfrm>
            <a:off x="91226" y="83325"/>
            <a:ext cx="4729073" cy="461665"/>
          </a:xfrm>
          <a:prstGeom prst="roundRect">
            <a:avLst/>
          </a:prstGeom>
          <a:pattFill prst="lgConfetti">
            <a:fgClr>
              <a:srgbClr val="7030A0"/>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D6C7516-EB4A-4A40-8076-75881A536C66}"/>
              </a:ext>
            </a:extLst>
          </p:cNvPr>
          <p:cNvSpPr txBox="1"/>
          <p:nvPr/>
        </p:nvSpPr>
        <p:spPr>
          <a:xfrm>
            <a:off x="109738" y="128408"/>
            <a:ext cx="4685545" cy="461665"/>
          </a:xfrm>
          <a:prstGeom prst="rect">
            <a:avLst/>
          </a:prstGeom>
          <a:noFill/>
        </p:spPr>
        <p:txBody>
          <a:bodyPr wrap="square" rtlCol="0">
            <a:spAutoFit/>
          </a:bodyPr>
          <a:lstStyle/>
          <a:p>
            <a:pPr algn="ctr"/>
            <a:r>
              <a:rPr lang="fr-FR" sz="2400" b="1" dirty="0">
                <a:solidFill>
                  <a:schemeClr val="bg1"/>
                </a:solidFill>
                <a:effectLst>
                  <a:outerShdw blurRad="38100" dist="38100" dir="2700000" algn="tl">
                    <a:srgbClr val="000000">
                      <a:alpha val="43137"/>
                    </a:srgbClr>
                  </a:outerShdw>
                </a:effectLst>
                <a:latin typeface="Pristina" panose="03060402040406080204" pitchFamily="66" charset="0"/>
                <a:cs typeface="Times New Roman" panose="02020603050405020304" pitchFamily="18" charset="0"/>
              </a:rPr>
              <a:t>Aménagement de la classe</a:t>
            </a:r>
          </a:p>
        </p:txBody>
      </p:sp>
      <p:sp>
        <p:nvSpPr>
          <p:cNvPr id="6" name="Rectangle 5">
            <a:extLst>
              <a:ext uri="{FF2B5EF4-FFF2-40B4-BE49-F238E27FC236}">
                <a16:creationId xmlns:a16="http://schemas.microsoft.com/office/drawing/2014/main" id="{7AA63E07-09A5-4632-85FD-76F5A5A28226}"/>
              </a:ext>
            </a:extLst>
          </p:cNvPr>
          <p:cNvSpPr/>
          <p:nvPr/>
        </p:nvSpPr>
        <p:spPr>
          <a:xfrm>
            <a:off x="90688" y="621719"/>
            <a:ext cx="4712370" cy="614535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97B187DB-B28A-413E-A248-530D8395B813}"/>
              </a:ext>
            </a:extLst>
          </p:cNvPr>
          <p:cNvSpPr txBox="1"/>
          <p:nvPr/>
        </p:nvSpPr>
        <p:spPr>
          <a:xfrm>
            <a:off x="82914" y="628837"/>
            <a:ext cx="4712370" cy="6186309"/>
          </a:xfrm>
          <a:prstGeom prst="rect">
            <a:avLst/>
          </a:prstGeom>
          <a:noFill/>
        </p:spPr>
        <p:txBody>
          <a:bodyPr wrap="square" rtlCol="0">
            <a:spAutoFit/>
          </a:bodyPr>
          <a:lstStyle/>
          <a:p>
            <a:pPr algn="just"/>
            <a:r>
              <a:rPr lang="fr-FR" sz="1200" b="1" dirty="0">
                <a:solidFill>
                  <a:srgbClr val="7030A0"/>
                </a:solidFill>
                <a:latin typeface="Times New Roman" panose="02020603050405020304" pitchFamily="18" charset="0"/>
                <a:cs typeface="Times New Roman" panose="02020603050405020304" pitchFamily="18" charset="0"/>
              </a:rPr>
              <a:t>Espace écrivain</a:t>
            </a:r>
          </a:p>
          <a:p>
            <a:pPr algn="just"/>
            <a:endParaRPr lang="fr-FR" sz="600" dirty="0">
              <a:solidFill>
                <a:srgbClr val="474747"/>
              </a:solidFill>
              <a:latin typeface="Times New Roman" panose="02020603050405020304" pitchFamily="18" charset="0"/>
              <a:cs typeface="Times New Roman" panose="02020603050405020304" pitchFamily="18" charset="0"/>
            </a:endParaRPr>
          </a:p>
          <a:p>
            <a:pPr algn="just"/>
            <a:r>
              <a:rPr lang="fr-FR" sz="1200" dirty="0">
                <a:solidFill>
                  <a:srgbClr val="474747"/>
                </a:solidFill>
                <a:latin typeface="Times New Roman" panose="02020603050405020304" pitchFamily="18" charset="0"/>
                <a:cs typeface="Times New Roman" panose="02020603050405020304" pitchFamily="18" charset="0"/>
              </a:rPr>
              <a:t>Un espace dédié à l’écrit est installé. Il rassemble le matériel connu des enfants. Il évolue au cours de l’année / des années.</a:t>
            </a:r>
          </a:p>
          <a:p>
            <a:pPr algn="just"/>
            <a:endParaRPr lang="fr-FR" sz="1200" dirty="0">
              <a:solidFill>
                <a:srgbClr val="474747"/>
              </a:solidFill>
              <a:latin typeface="Times New Roman" panose="02020603050405020304" pitchFamily="18" charset="0"/>
              <a:cs typeface="Times New Roman" panose="02020603050405020304" pitchFamily="18" charset="0"/>
            </a:endParaRPr>
          </a:p>
          <a:p>
            <a:pPr algn="just"/>
            <a:r>
              <a:rPr lang="fr-FR" sz="1200" dirty="0">
                <a:solidFill>
                  <a:srgbClr val="474747"/>
                </a:solidFill>
                <a:latin typeface="Times New Roman" panose="02020603050405020304" pitchFamily="18" charset="0"/>
                <a:cs typeface="Times New Roman" panose="02020603050405020304" pitchFamily="18" charset="0"/>
              </a:rPr>
              <a:t>Cet espace pourra être investi de façon autonome mais également pour un travail d’écriture en groupe restreint sous le regard attentif de l’enseignant.</a:t>
            </a:r>
          </a:p>
          <a:p>
            <a:pPr algn="just"/>
            <a:endParaRPr lang="fr-FR" sz="600" dirty="0">
              <a:solidFill>
                <a:srgbClr val="474747"/>
              </a:solidFill>
              <a:latin typeface="Times New Roman" panose="02020603050405020304" pitchFamily="18" charset="0"/>
              <a:cs typeface="Times New Roman" panose="02020603050405020304" pitchFamily="18" charset="0"/>
            </a:endParaRPr>
          </a:p>
          <a:p>
            <a:pPr algn="just"/>
            <a:r>
              <a:rPr lang="fr-FR" sz="1200" b="1" dirty="0">
                <a:solidFill>
                  <a:srgbClr val="474747"/>
                </a:solidFill>
                <a:latin typeface="Times New Roman" panose="02020603050405020304" pitchFamily="18" charset="0"/>
                <a:cs typeface="Times New Roman" panose="02020603050405020304" pitchFamily="18" charset="0"/>
              </a:rPr>
              <a:t>Matériel connu des enfants</a:t>
            </a:r>
          </a:p>
          <a:p>
            <a:pPr marL="171450" indent="-171450" algn="just">
              <a:buFont typeface="Symbol" panose="05050102010706020507" pitchFamily="18" charset="2"/>
              <a:buChar char="Þ"/>
            </a:pPr>
            <a:r>
              <a:rPr lang="fr-FR" sz="1200" dirty="0">
                <a:solidFill>
                  <a:srgbClr val="474747"/>
                </a:solidFill>
                <a:latin typeface="Times New Roman" panose="02020603050405020304" pitchFamily="18" charset="0"/>
                <a:cs typeface="Times New Roman" panose="02020603050405020304" pitchFamily="18" charset="0"/>
              </a:rPr>
              <a:t>Piste graphique avec grands supports</a:t>
            </a:r>
          </a:p>
          <a:p>
            <a:pPr marL="171450" indent="-171450" algn="just">
              <a:buFont typeface="Symbol" panose="05050102010706020507" pitchFamily="18" charset="2"/>
              <a:buChar char="Þ"/>
            </a:pPr>
            <a:r>
              <a:rPr lang="fr-FR" sz="1200" dirty="0">
                <a:solidFill>
                  <a:srgbClr val="474747"/>
                </a:solidFill>
                <a:latin typeface="Times New Roman" panose="02020603050405020304" pitchFamily="18" charset="0"/>
                <a:cs typeface="Times New Roman" panose="02020603050405020304" pitchFamily="18" charset="0"/>
              </a:rPr>
              <a:t>Tableau à craies</a:t>
            </a:r>
          </a:p>
          <a:p>
            <a:pPr marL="171450" indent="-171450" algn="just">
              <a:buFont typeface="Symbol" panose="05050102010706020507" pitchFamily="18" charset="2"/>
              <a:buChar char="Þ"/>
            </a:pPr>
            <a:r>
              <a:rPr lang="fr-FR" sz="1200" dirty="0">
                <a:solidFill>
                  <a:srgbClr val="474747"/>
                </a:solidFill>
                <a:latin typeface="Times New Roman" panose="02020603050405020304" pitchFamily="18" charset="0"/>
                <a:cs typeface="Times New Roman" panose="02020603050405020304" pitchFamily="18" charset="0"/>
              </a:rPr>
              <a:t>Ardoises à craies</a:t>
            </a:r>
          </a:p>
          <a:p>
            <a:pPr marL="171450" indent="-171450" algn="just">
              <a:buFont typeface="Symbol" panose="05050102010706020507" pitchFamily="18" charset="2"/>
              <a:buChar char="Þ"/>
            </a:pPr>
            <a:r>
              <a:rPr lang="fr-FR" sz="1200" dirty="0">
                <a:solidFill>
                  <a:srgbClr val="474747"/>
                </a:solidFill>
                <a:latin typeface="Times New Roman" panose="02020603050405020304" pitchFamily="18" charset="0"/>
                <a:cs typeface="Times New Roman" panose="02020603050405020304" pitchFamily="18" charset="0"/>
              </a:rPr>
              <a:t>Casiers contenant les lettres d’imprimerie</a:t>
            </a:r>
          </a:p>
          <a:p>
            <a:pPr marL="171450" indent="-171450" algn="just">
              <a:buFont typeface="Symbol" panose="05050102010706020507" pitchFamily="18" charset="2"/>
              <a:buChar char="Þ"/>
            </a:pPr>
            <a:r>
              <a:rPr lang="fr-FR" sz="1200" dirty="0">
                <a:solidFill>
                  <a:srgbClr val="474747"/>
                </a:solidFill>
                <a:latin typeface="Times New Roman" panose="02020603050405020304" pitchFamily="18" charset="0"/>
                <a:cs typeface="Times New Roman" panose="02020603050405020304" pitchFamily="18" charset="0"/>
              </a:rPr>
              <a:t>Lettres rugueuses sur lesquelles passer le doigt</a:t>
            </a:r>
          </a:p>
          <a:p>
            <a:pPr marL="171450" indent="-171450" algn="just">
              <a:buFont typeface="Symbol" panose="05050102010706020507" pitchFamily="18" charset="2"/>
              <a:buChar char="Þ"/>
            </a:pPr>
            <a:r>
              <a:rPr lang="fr-FR" sz="1200" dirty="0">
                <a:solidFill>
                  <a:srgbClr val="474747"/>
                </a:solidFill>
                <a:latin typeface="Times New Roman" panose="02020603050405020304" pitchFamily="18" charset="0"/>
                <a:cs typeface="Times New Roman" panose="02020603050405020304" pitchFamily="18" charset="0"/>
              </a:rPr>
              <a:t>Lettres en mousse</a:t>
            </a:r>
          </a:p>
          <a:p>
            <a:pPr marL="171450" indent="-171450" algn="just">
              <a:buFont typeface="Symbol" panose="05050102010706020507" pitchFamily="18" charset="2"/>
              <a:buChar char="Þ"/>
            </a:pPr>
            <a:r>
              <a:rPr lang="fr-FR" sz="1200" dirty="0">
                <a:solidFill>
                  <a:srgbClr val="474747"/>
                </a:solidFill>
                <a:latin typeface="Times New Roman" panose="02020603050405020304" pitchFamily="18" charset="0"/>
                <a:cs typeface="Times New Roman" panose="02020603050405020304" pitchFamily="18" charset="0"/>
              </a:rPr>
              <a:t>Bac à sable pour tracer des lettres</a:t>
            </a:r>
          </a:p>
          <a:p>
            <a:pPr marL="171450" indent="-171450" algn="just">
              <a:buFont typeface="Symbol" panose="05050102010706020507" pitchFamily="18" charset="2"/>
              <a:buChar char="Þ"/>
            </a:pPr>
            <a:r>
              <a:rPr lang="fr-FR" sz="1200" dirty="0">
                <a:solidFill>
                  <a:srgbClr val="474747"/>
                </a:solidFill>
                <a:latin typeface="Times New Roman" panose="02020603050405020304" pitchFamily="18" charset="0"/>
                <a:cs typeface="Times New Roman" panose="02020603050405020304" pitchFamily="18" charset="0"/>
              </a:rPr>
              <a:t>Outils scripteurs</a:t>
            </a:r>
          </a:p>
          <a:p>
            <a:pPr marL="171450" indent="-171450" algn="just">
              <a:buFont typeface="Symbol" panose="05050102010706020507" pitchFamily="18" charset="2"/>
              <a:buChar char="Þ"/>
            </a:pPr>
            <a:r>
              <a:rPr lang="fr-FR" sz="1200" dirty="0">
                <a:solidFill>
                  <a:srgbClr val="474747"/>
                </a:solidFill>
                <a:latin typeface="Times New Roman" panose="02020603050405020304" pitchFamily="18" charset="0"/>
                <a:cs typeface="Times New Roman" panose="02020603050405020304" pitchFamily="18" charset="0"/>
              </a:rPr>
              <a:t>Bandes de papier de différentes taille</a:t>
            </a:r>
          </a:p>
          <a:p>
            <a:pPr marL="171450" indent="-171450" algn="just">
              <a:buFont typeface="Symbol" panose="05050102010706020507" pitchFamily="18" charset="2"/>
              <a:buChar char="Þ"/>
            </a:pPr>
            <a:r>
              <a:rPr lang="fr-FR" sz="1200" dirty="0">
                <a:solidFill>
                  <a:srgbClr val="474747"/>
                </a:solidFill>
                <a:latin typeface="Times New Roman" panose="02020603050405020304" pitchFamily="18" charset="0"/>
                <a:cs typeface="Times New Roman" panose="02020603050405020304" pitchFamily="18" charset="0"/>
              </a:rPr>
              <a:t>Feuilles blanches et à lignes</a:t>
            </a:r>
          </a:p>
          <a:p>
            <a:pPr marL="171450" indent="-171450" algn="just">
              <a:buFont typeface="Symbol" panose="05050102010706020507" pitchFamily="18" charset="2"/>
              <a:buChar char="Þ"/>
            </a:pPr>
            <a:r>
              <a:rPr lang="fr-FR" sz="1200" dirty="0">
                <a:solidFill>
                  <a:srgbClr val="474747"/>
                </a:solidFill>
                <a:latin typeface="Times New Roman" panose="02020603050405020304" pitchFamily="18" charset="0"/>
                <a:cs typeface="Times New Roman" panose="02020603050405020304" pitchFamily="18" charset="0"/>
              </a:rPr>
              <a:t>Ordinateur et imprimante</a:t>
            </a:r>
          </a:p>
          <a:p>
            <a:pPr marL="171450" indent="-171450" algn="just">
              <a:buFont typeface="Symbol" panose="05050102010706020507" pitchFamily="18" charset="2"/>
              <a:buChar char="Þ"/>
            </a:pPr>
            <a:r>
              <a:rPr lang="fr-FR" sz="1200" dirty="0">
                <a:solidFill>
                  <a:srgbClr val="474747"/>
                </a:solidFill>
                <a:latin typeface="Times New Roman" panose="02020603050405020304" pitchFamily="18" charset="0"/>
                <a:cs typeface="Times New Roman" panose="02020603050405020304" pitchFamily="18" charset="0"/>
              </a:rPr>
              <a:t>Tablette numérique et stylets</a:t>
            </a:r>
          </a:p>
          <a:p>
            <a:pPr marL="171450" indent="-171450" algn="just">
              <a:buFont typeface="Symbol" panose="05050102010706020507" pitchFamily="18" charset="2"/>
              <a:buChar char="Þ"/>
            </a:pPr>
            <a:r>
              <a:rPr lang="fr-FR" sz="1200" dirty="0">
                <a:solidFill>
                  <a:srgbClr val="474747"/>
                </a:solidFill>
                <a:latin typeface="Times New Roman" panose="02020603050405020304" pitchFamily="18" charset="0"/>
                <a:cs typeface="Times New Roman" panose="02020603050405020304" pitchFamily="18" charset="0"/>
              </a:rPr>
              <a:t>Boîtes à mots connus des enfants (projets)</a:t>
            </a:r>
          </a:p>
          <a:p>
            <a:pPr algn="just"/>
            <a:endParaRPr lang="fr-FR" sz="600" dirty="0">
              <a:solidFill>
                <a:srgbClr val="474747"/>
              </a:solidFill>
              <a:latin typeface="Times New Roman" panose="02020603050405020304" pitchFamily="18" charset="0"/>
              <a:cs typeface="Times New Roman" panose="02020603050405020304" pitchFamily="18" charset="0"/>
            </a:endParaRPr>
          </a:p>
          <a:p>
            <a:pPr algn="just"/>
            <a:r>
              <a:rPr lang="fr-FR" sz="1200" b="1" dirty="0">
                <a:solidFill>
                  <a:srgbClr val="474747"/>
                </a:solidFill>
                <a:latin typeface="Times New Roman" panose="02020603050405020304" pitchFamily="18" charset="0"/>
                <a:cs typeface="Times New Roman" panose="02020603050405020304" pitchFamily="18" charset="0"/>
              </a:rPr>
              <a:t>Affichages dans cet espace à hauteur d’enfants</a:t>
            </a:r>
          </a:p>
          <a:p>
            <a:pPr marL="171450" indent="-171450" algn="just">
              <a:buFont typeface="Symbol" panose="05050102010706020507" pitchFamily="18" charset="2"/>
              <a:buChar char="Þ"/>
            </a:pPr>
            <a:r>
              <a:rPr lang="fr-FR" sz="1200" dirty="0">
                <a:solidFill>
                  <a:srgbClr val="474747"/>
                </a:solidFill>
                <a:latin typeface="Times New Roman" panose="02020603050405020304" pitchFamily="18" charset="0"/>
                <a:cs typeface="Times New Roman" panose="02020603050405020304" pitchFamily="18" charset="0"/>
              </a:rPr>
              <a:t>Abécédaire construit par les enfants</a:t>
            </a:r>
          </a:p>
          <a:p>
            <a:pPr marL="171450" indent="-171450" algn="just">
              <a:buFont typeface="Symbol" panose="05050102010706020507" pitchFamily="18" charset="2"/>
              <a:buChar char="Þ"/>
            </a:pPr>
            <a:r>
              <a:rPr lang="fr-FR" sz="1200" dirty="0">
                <a:solidFill>
                  <a:srgbClr val="474747"/>
                </a:solidFill>
                <a:latin typeface="Times New Roman" panose="02020603050405020304" pitchFamily="18" charset="0"/>
                <a:cs typeface="Times New Roman" panose="02020603050405020304" pitchFamily="18" charset="0"/>
              </a:rPr>
              <a:t>Correspondances des graphies</a:t>
            </a:r>
          </a:p>
          <a:p>
            <a:pPr marL="171450" indent="-171450" algn="just">
              <a:buFont typeface="Symbol" panose="05050102010706020507" pitchFamily="18" charset="2"/>
              <a:buChar char="Þ"/>
            </a:pPr>
            <a:r>
              <a:rPr lang="fr-FR" sz="1200" dirty="0">
                <a:solidFill>
                  <a:srgbClr val="474747"/>
                </a:solidFill>
                <a:latin typeface="Times New Roman" panose="02020603050405020304" pitchFamily="18" charset="0"/>
                <a:cs typeface="Times New Roman" panose="02020603050405020304" pitchFamily="18" charset="0"/>
              </a:rPr>
              <a:t>Textes connus des enfants (écrits dictés à l’adulte, comptines, prénoms de la classe, …)</a:t>
            </a:r>
          </a:p>
          <a:p>
            <a:pPr marL="171450" indent="-171450" algn="just">
              <a:buFont typeface="Symbol" panose="05050102010706020507" pitchFamily="18" charset="2"/>
              <a:buChar char="Þ"/>
            </a:pPr>
            <a:r>
              <a:rPr lang="fr-FR" sz="1200" dirty="0">
                <a:solidFill>
                  <a:srgbClr val="474747"/>
                </a:solidFill>
                <a:latin typeface="Times New Roman" panose="02020603050405020304" pitchFamily="18" charset="0"/>
                <a:cs typeface="Times New Roman" panose="02020603050405020304" pitchFamily="18" charset="0"/>
              </a:rPr>
              <a:t>Reproduction d’œuvre d’art typographique</a:t>
            </a:r>
          </a:p>
          <a:p>
            <a:pPr algn="just"/>
            <a:endParaRPr lang="fr-FR" sz="600" dirty="0">
              <a:solidFill>
                <a:srgbClr val="474747"/>
              </a:solidFill>
              <a:latin typeface="Times New Roman" panose="02020603050405020304" pitchFamily="18" charset="0"/>
              <a:cs typeface="Times New Roman" panose="02020603050405020304" pitchFamily="18" charset="0"/>
            </a:endParaRPr>
          </a:p>
          <a:p>
            <a:pPr algn="just"/>
            <a:r>
              <a:rPr lang="fr-FR" sz="1200" b="1" dirty="0">
                <a:solidFill>
                  <a:srgbClr val="474747"/>
                </a:solidFill>
                <a:latin typeface="Times New Roman" panose="02020603050405020304" pitchFamily="18" charset="0"/>
                <a:cs typeface="Times New Roman" panose="02020603050405020304" pitchFamily="18" charset="0"/>
              </a:rPr>
              <a:t>Mobilier</a:t>
            </a:r>
          </a:p>
          <a:p>
            <a:pPr marL="171450" indent="-171450" algn="just">
              <a:buFont typeface="Symbol" panose="05050102010706020507" pitchFamily="18" charset="2"/>
              <a:buChar char="Þ"/>
            </a:pPr>
            <a:r>
              <a:rPr lang="fr-FR" sz="1200" dirty="0">
                <a:solidFill>
                  <a:srgbClr val="474747"/>
                </a:solidFill>
                <a:latin typeface="Times New Roman" panose="02020603050405020304" pitchFamily="18" charset="0"/>
                <a:cs typeface="Times New Roman" panose="02020603050405020304" pitchFamily="18" charset="0"/>
              </a:rPr>
              <a:t>Tables et chaises à hauteur adaptée des enfants de la classe (pour la posture corporelle correcte)</a:t>
            </a:r>
          </a:p>
          <a:p>
            <a:pPr marL="171450" indent="-171450" algn="just">
              <a:buFont typeface="Symbol" panose="05050102010706020507" pitchFamily="18" charset="2"/>
              <a:buChar char="Þ"/>
            </a:pPr>
            <a:r>
              <a:rPr lang="fr-FR" sz="1200" dirty="0">
                <a:solidFill>
                  <a:srgbClr val="474747"/>
                </a:solidFill>
                <a:latin typeface="Times New Roman" panose="02020603050405020304" pitchFamily="18" charset="0"/>
                <a:cs typeface="Times New Roman" panose="02020603050405020304" pitchFamily="18" charset="0"/>
              </a:rPr>
              <a:t>Orientation des tables par rapport au tableau, à la source de lumière, …</a:t>
            </a:r>
          </a:p>
        </p:txBody>
      </p:sp>
      <p:pic>
        <p:nvPicPr>
          <p:cNvPr id="8" name="Image 7">
            <a:hlinkClick r:id="rId2"/>
            <a:extLst>
              <a:ext uri="{FF2B5EF4-FFF2-40B4-BE49-F238E27FC236}">
                <a16:creationId xmlns:a16="http://schemas.microsoft.com/office/drawing/2014/main" id="{E57E8F34-F4D5-474F-8AC5-2FFCF46086E9}"/>
              </a:ext>
            </a:extLst>
          </p:cNvPr>
          <p:cNvPicPr>
            <a:picLocks noChangeAspect="1"/>
          </p:cNvPicPr>
          <p:nvPr/>
        </p:nvPicPr>
        <p:blipFill rotWithShape="1">
          <a:blip r:embed="rId3"/>
          <a:srcRect l="36977" t="25427" r="14447" b="14729"/>
          <a:stretch/>
        </p:blipFill>
        <p:spPr>
          <a:xfrm>
            <a:off x="4926581" y="148543"/>
            <a:ext cx="5355103" cy="3711076"/>
          </a:xfrm>
          <a:prstGeom prst="rect">
            <a:avLst/>
          </a:prstGeom>
          <a:ln>
            <a:solidFill>
              <a:srgbClr val="7030A0"/>
            </a:solidFill>
          </a:ln>
        </p:spPr>
      </p:pic>
      <p:pic>
        <p:nvPicPr>
          <p:cNvPr id="9" name="Image 8">
            <a:extLst>
              <a:ext uri="{FF2B5EF4-FFF2-40B4-BE49-F238E27FC236}">
                <a16:creationId xmlns:a16="http://schemas.microsoft.com/office/drawing/2014/main" id="{4F35BE40-7ADA-4160-83C6-AAC4B12B126A}"/>
              </a:ext>
            </a:extLst>
          </p:cNvPr>
          <p:cNvPicPr>
            <a:picLocks noChangeAspect="1"/>
          </p:cNvPicPr>
          <p:nvPr/>
        </p:nvPicPr>
        <p:blipFill rotWithShape="1">
          <a:blip r:embed="rId4"/>
          <a:srcRect l="36105" t="24496" r="15407" b="11317"/>
          <a:stretch/>
        </p:blipFill>
        <p:spPr>
          <a:xfrm>
            <a:off x="10469349" y="2658638"/>
            <a:ext cx="1612911" cy="1200981"/>
          </a:xfrm>
          <a:prstGeom prst="rect">
            <a:avLst/>
          </a:prstGeom>
          <a:ln>
            <a:solidFill>
              <a:srgbClr val="7030A0"/>
            </a:solidFill>
          </a:ln>
        </p:spPr>
      </p:pic>
      <p:pic>
        <p:nvPicPr>
          <p:cNvPr id="10" name="Picture 2" descr="éduscol">
            <a:hlinkClick r:id="rId5"/>
            <a:extLst>
              <a:ext uri="{FF2B5EF4-FFF2-40B4-BE49-F238E27FC236}">
                <a16:creationId xmlns:a16="http://schemas.microsoft.com/office/drawing/2014/main" id="{AB549F37-1900-4D26-8891-F1CD2D69F5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69350" y="146233"/>
            <a:ext cx="1612911" cy="2299256"/>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pic>
        <p:nvPicPr>
          <p:cNvPr id="11" name="Picture 4" descr="Le cahier de Pénélope: Mes ateliers d&amp;#39;écriture">
            <a:extLst>
              <a:ext uri="{FF2B5EF4-FFF2-40B4-BE49-F238E27FC236}">
                <a16:creationId xmlns:a16="http://schemas.microsoft.com/office/drawing/2014/main" id="{C6EA8670-C75C-45E2-BC5D-963BF9AB441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209" t="4706" r="5471" b="8776"/>
          <a:stretch/>
        </p:blipFill>
        <p:spPr bwMode="auto">
          <a:xfrm>
            <a:off x="8073824" y="4042334"/>
            <a:ext cx="4008437" cy="2669434"/>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F2455B88-F3C9-44F2-866E-92D3139A9F3B}"/>
              </a:ext>
            </a:extLst>
          </p:cNvPr>
          <p:cNvSpPr txBox="1"/>
          <p:nvPr/>
        </p:nvSpPr>
        <p:spPr>
          <a:xfrm>
            <a:off x="4887532" y="3859619"/>
            <a:ext cx="3026572" cy="646331"/>
          </a:xfrm>
          <a:prstGeom prst="rect">
            <a:avLst/>
          </a:prstGeom>
          <a:noFill/>
        </p:spPr>
        <p:txBody>
          <a:bodyPr wrap="square" rtlCol="0">
            <a:spAutoFit/>
          </a:bodyPr>
          <a:lstStyle/>
          <a:p>
            <a:pPr algn="just"/>
            <a:r>
              <a:rPr lang="fr-FR" sz="1200" i="1" u="sng" dirty="0">
                <a:solidFill>
                  <a:srgbClr val="474747"/>
                </a:solidFill>
                <a:latin typeface="Times New Roman" panose="02020603050405020304" pitchFamily="18" charset="0"/>
                <a:cs typeface="Times New Roman" panose="02020603050405020304" pitchFamily="18" charset="0"/>
              </a:rPr>
              <a:t>Sources </a:t>
            </a:r>
            <a:r>
              <a:rPr lang="fr-FR" sz="1200" i="1" dirty="0">
                <a:solidFill>
                  <a:srgbClr val="474747"/>
                </a:solidFill>
                <a:latin typeface="Times New Roman" panose="02020603050405020304" pitchFamily="18" charset="0"/>
                <a:cs typeface="Times New Roman" panose="02020603050405020304" pitchFamily="18" charset="0"/>
              </a:rPr>
              <a:t>:</a:t>
            </a:r>
          </a:p>
          <a:p>
            <a:pPr algn="just"/>
            <a:r>
              <a:rPr lang="fr-FR" sz="1200" i="1" dirty="0">
                <a:solidFill>
                  <a:srgbClr val="474747"/>
                </a:solidFill>
                <a:latin typeface="Times New Roman" panose="02020603050405020304" pitchFamily="18" charset="0"/>
                <a:cs typeface="Times New Roman" panose="02020603050405020304" pitchFamily="18" charset="0"/>
              </a:rPr>
              <a:t>Eduscol</a:t>
            </a:r>
          </a:p>
          <a:p>
            <a:pPr algn="just"/>
            <a:r>
              <a:rPr lang="fr-FR" sz="1200" i="1" dirty="0">
                <a:solidFill>
                  <a:srgbClr val="474747"/>
                </a:solidFill>
                <a:latin typeface="Times New Roman" panose="02020603050405020304" pitchFamily="18" charset="0"/>
                <a:cs typeface="Times New Roman" panose="02020603050405020304" pitchFamily="18" charset="0"/>
              </a:rPr>
              <a:t>Académie de Lille</a:t>
            </a:r>
          </a:p>
        </p:txBody>
      </p:sp>
      <p:pic>
        <p:nvPicPr>
          <p:cNvPr id="14" name="Picture 2" descr="Frises &quot;ALPHABET&quot; | Affichage alphabet, Alphabet imprimable, Alphabet à  imprimer">
            <a:extLst>
              <a:ext uri="{FF2B5EF4-FFF2-40B4-BE49-F238E27FC236}">
                <a16:creationId xmlns:a16="http://schemas.microsoft.com/office/drawing/2014/main" id="{5C6DD018-AA1E-44DC-AFC3-06485CBDE45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338623" y="4788694"/>
            <a:ext cx="1377114" cy="4907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F0B58F37-899F-4DEF-B986-6F48B6EC62A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027057" y="3260159"/>
            <a:ext cx="688680" cy="6886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Lettres script - 83 lettres minuscules magnétiques en bois Djeco">
            <a:extLst>
              <a:ext uri="{FF2B5EF4-FFF2-40B4-BE49-F238E27FC236}">
                <a16:creationId xmlns:a16="http://schemas.microsoft.com/office/drawing/2014/main" id="{6D4899C1-447E-4BE6-AD87-8EA220F12C79}"/>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3718699" y="4098786"/>
            <a:ext cx="853730" cy="55547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e 16">
            <a:extLst>
              <a:ext uri="{FF2B5EF4-FFF2-40B4-BE49-F238E27FC236}">
                <a16:creationId xmlns:a16="http://schemas.microsoft.com/office/drawing/2014/main" id="{0042C231-AD42-4A99-B93A-DF1620327A6D}"/>
              </a:ext>
            </a:extLst>
          </p:cNvPr>
          <p:cNvGrpSpPr>
            <a:grpSpLocks noChangeAspect="1"/>
          </p:cNvGrpSpPr>
          <p:nvPr/>
        </p:nvGrpSpPr>
        <p:grpSpPr>
          <a:xfrm>
            <a:off x="2686309" y="1916749"/>
            <a:ext cx="1680734" cy="637984"/>
            <a:chOff x="437692" y="4167953"/>
            <a:chExt cx="5629093" cy="2136730"/>
          </a:xfrm>
        </p:grpSpPr>
        <p:pic>
          <p:nvPicPr>
            <p:cNvPr id="18" name="Image 17">
              <a:extLst>
                <a:ext uri="{FF2B5EF4-FFF2-40B4-BE49-F238E27FC236}">
                  <a16:creationId xmlns:a16="http://schemas.microsoft.com/office/drawing/2014/main" id="{A46486B7-60DF-4916-955A-BC83C51418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22857" y="4203758"/>
              <a:ext cx="5543928" cy="2100925"/>
            </a:xfrm>
            <a:prstGeom prst="rect">
              <a:avLst/>
            </a:prstGeom>
          </p:spPr>
        </p:pic>
        <p:sp>
          <p:nvSpPr>
            <p:cNvPr id="19" name="Rectangle 18">
              <a:extLst>
                <a:ext uri="{FF2B5EF4-FFF2-40B4-BE49-F238E27FC236}">
                  <a16:creationId xmlns:a16="http://schemas.microsoft.com/office/drawing/2014/main" id="{A6C73FA8-44AD-40A8-AE37-9CE749B9B2E5}"/>
                </a:ext>
              </a:extLst>
            </p:cNvPr>
            <p:cNvSpPr/>
            <p:nvPr/>
          </p:nvSpPr>
          <p:spPr>
            <a:xfrm>
              <a:off x="661377" y="4167953"/>
              <a:ext cx="1348459" cy="313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FBF39A67-F84A-42B2-90FB-F5A08CBE4C5A}"/>
                </a:ext>
              </a:extLst>
            </p:cNvPr>
            <p:cNvSpPr/>
            <p:nvPr/>
          </p:nvSpPr>
          <p:spPr>
            <a:xfrm>
              <a:off x="5325012" y="4203758"/>
              <a:ext cx="688714" cy="7393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BAEE4174-D784-410C-9CF3-0F552378BF10}"/>
                </a:ext>
              </a:extLst>
            </p:cNvPr>
            <p:cNvSpPr/>
            <p:nvPr/>
          </p:nvSpPr>
          <p:spPr>
            <a:xfrm>
              <a:off x="437692" y="5473694"/>
              <a:ext cx="688714" cy="7393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2" name="Picture 14" descr="LETTRES PÉDAGOGIQUES MONTESSORI Cursives - wesco">
            <a:extLst>
              <a:ext uri="{FF2B5EF4-FFF2-40B4-BE49-F238E27FC236}">
                <a16:creationId xmlns:a16="http://schemas.microsoft.com/office/drawing/2014/main" id="{FC472AD2-8B25-4CCC-90B3-BBA7B66FC6A6}"/>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3277893" y="2704624"/>
            <a:ext cx="853120" cy="50164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Petite section – période 4 – Maitre Thom">
            <a:extLst>
              <a:ext uri="{FF2B5EF4-FFF2-40B4-BE49-F238E27FC236}">
                <a16:creationId xmlns:a16="http://schemas.microsoft.com/office/drawing/2014/main" id="{68B1EA65-DC84-4D51-9C8A-D163AD2A561C}"/>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2686309" y="3639179"/>
            <a:ext cx="749163" cy="747749"/>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0087C39A-6545-4735-A692-704436184715}"/>
              </a:ext>
            </a:extLst>
          </p:cNvPr>
          <p:cNvSpPr txBox="1"/>
          <p:nvPr/>
        </p:nvSpPr>
        <p:spPr>
          <a:xfrm>
            <a:off x="4986903" y="4537849"/>
            <a:ext cx="2675204" cy="2231380"/>
          </a:xfrm>
          <a:prstGeom prst="rect">
            <a:avLst/>
          </a:prstGeom>
          <a:noFill/>
        </p:spPr>
        <p:txBody>
          <a:bodyPr wrap="square" rtlCol="0">
            <a:spAutoFit/>
          </a:bodyPr>
          <a:lstStyle/>
          <a:p>
            <a:pPr algn="just"/>
            <a:r>
              <a:rPr lang="fr-FR" sz="1200" b="1" dirty="0">
                <a:latin typeface="Times New Roman" panose="02020603050405020304" pitchFamily="18" charset="0"/>
                <a:cs typeface="Times New Roman" panose="02020603050405020304" pitchFamily="18" charset="0"/>
              </a:rPr>
              <a:t>Exemples</a:t>
            </a:r>
          </a:p>
          <a:p>
            <a:pPr algn="just"/>
            <a:endParaRPr lang="fr-FR" sz="500" b="1" dirty="0">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hlinkClick r:id="rId14"/>
              </a:rPr>
              <a:t>Le cabinet médical </a:t>
            </a:r>
            <a:r>
              <a:rPr lang="fr-FR" sz="1200" dirty="0">
                <a:latin typeface="Times New Roman" panose="02020603050405020304" pitchFamily="18" charset="0"/>
                <a:cs typeface="Times New Roman" panose="02020603050405020304" pitchFamily="18" charset="0"/>
              </a:rPr>
              <a:t>(S. </a:t>
            </a:r>
            <a:r>
              <a:rPr lang="fr-FR" sz="1200" dirty="0" err="1">
                <a:latin typeface="Times New Roman" panose="02020603050405020304" pitchFamily="18" charset="0"/>
                <a:cs typeface="Times New Roman" panose="02020603050405020304" pitchFamily="18" charset="0"/>
              </a:rPr>
              <a:t>Buot</a:t>
            </a:r>
            <a:r>
              <a:rPr lang="fr-FR" sz="1200" dirty="0">
                <a:latin typeface="Times New Roman" panose="02020603050405020304" pitchFamily="18" charset="0"/>
                <a:cs typeface="Times New Roman" panose="02020603050405020304" pitchFamily="18" charset="0"/>
              </a:rPr>
              <a:t>, PEMF)</a:t>
            </a:r>
          </a:p>
          <a:p>
            <a:pPr marL="171450" indent="-171450" algn="just">
              <a:buFont typeface="Wingdings" panose="05000000000000000000" pitchFamily="2" charset="2"/>
              <a:buChar char="!"/>
            </a:pPr>
            <a:endParaRPr lang="fr-FR" sz="1200" dirty="0">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
            </a:pPr>
            <a:endParaRPr lang="fr-FR" sz="1200" dirty="0">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
            </a:pPr>
            <a:endParaRPr lang="fr-FR" sz="1200" dirty="0">
              <a:latin typeface="Times New Roman" panose="02020603050405020304" pitchFamily="18" charset="0"/>
              <a:cs typeface="Times New Roman" panose="02020603050405020304" pitchFamily="18" charset="0"/>
            </a:endParaRPr>
          </a:p>
          <a:p>
            <a:pPr algn="just"/>
            <a:endParaRPr lang="fr-FR" sz="1200" dirty="0">
              <a:latin typeface="Times New Roman" panose="02020603050405020304" pitchFamily="18" charset="0"/>
              <a:cs typeface="Times New Roman" panose="02020603050405020304" pitchFamily="18" charset="0"/>
            </a:endParaRPr>
          </a:p>
          <a:p>
            <a:pPr algn="just"/>
            <a:endParaRPr lang="fr-FR" sz="1200" dirty="0">
              <a:latin typeface="Times New Roman" panose="02020603050405020304" pitchFamily="18" charset="0"/>
              <a:cs typeface="Times New Roman" panose="02020603050405020304" pitchFamily="18" charset="0"/>
            </a:endParaRPr>
          </a:p>
          <a:p>
            <a:pPr algn="just"/>
            <a:endParaRPr lang="fr-FR" sz="1200" dirty="0">
              <a:latin typeface="Times New Roman" panose="02020603050405020304" pitchFamily="18" charset="0"/>
              <a:cs typeface="Times New Roman" panose="02020603050405020304" pitchFamily="18" charset="0"/>
            </a:endParaRPr>
          </a:p>
          <a:p>
            <a:pPr algn="just"/>
            <a:endParaRPr lang="fr-FR" sz="1200" dirty="0">
              <a:latin typeface="Times New Roman" panose="02020603050405020304" pitchFamily="18" charset="0"/>
              <a:cs typeface="Times New Roman" panose="02020603050405020304" pitchFamily="18" charset="0"/>
            </a:endParaRPr>
          </a:p>
          <a:p>
            <a:pPr algn="just"/>
            <a:endParaRPr lang="fr-FR" sz="1200" dirty="0">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
            </a:pPr>
            <a:r>
              <a:rPr lang="fr-FR" sz="1200" dirty="0">
                <a:latin typeface="Times New Roman" panose="02020603050405020304" pitchFamily="18" charset="0"/>
                <a:cs typeface="Times New Roman" panose="02020603050405020304" pitchFamily="18" charset="0"/>
                <a:hlinkClick r:id="rId15"/>
              </a:rPr>
              <a:t>Le coin écrivain</a:t>
            </a:r>
            <a:endParaRPr lang="fr-FR" sz="1200" dirty="0">
              <a:solidFill>
                <a:srgbClr val="FF0000"/>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83D92EC9-015B-4D7E-8D6E-1D6CA021424B}"/>
              </a:ext>
            </a:extLst>
          </p:cNvPr>
          <p:cNvSpPr/>
          <p:nvPr/>
        </p:nvSpPr>
        <p:spPr>
          <a:xfrm>
            <a:off x="4955004" y="4505950"/>
            <a:ext cx="2959100" cy="226112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Image 26">
            <a:hlinkClick r:id="rId16"/>
            <a:extLst>
              <a:ext uri="{FF2B5EF4-FFF2-40B4-BE49-F238E27FC236}">
                <a16:creationId xmlns:a16="http://schemas.microsoft.com/office/drawing/2014/main" id="{868ADFB2-0BBB-46CC-8E25-88C946F1F2C4}"/>
              </a:ext>
            </a:extLst>
          </p:cNvPr>
          <p:cNvPicPr>
            <a:picLocks noChangeAspect="1"/>
          </p:cNvPicPr>
          <p:nvPr/>
        </p:nvPicPr>
        <p:blipFill rotWithShape="1">
          <a:blip r:embed="rId17"/>
          <a:srcRect l="10465" t="14918" r="16803" b="15969"/>
          <a:stretch/>
        </p:blipFill>
        <p:spPr>
          <a:xfrm>
            <a:off x="5263517" y="5088669"/>
            <a:ext cx="2466062" cy="1318136"/>
          </a:xfrm>
          <a:prstGeom prst="rect">
            <a:avLst/>
          </a:prstGeom>
        </p:spPr>
      </p:pic>
    </p:spTree>
    <p:extLst>
      <p:ext uri="{BB962C8B-B14F-4D97-AF65-F5344CB8AC3E}">
        <p14:creationId xmlns:p14="http://schemas.microsoft.com/office/powerpoint/2010/main" val="361287332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13482</TotalTime>
  <Words>2724</Words>
  <Application>Microsoft Office PowerPoint</Application>
  <PresentationFormat>Grand écran</PresentationFormat>
  <Paragraphs>354</Paragraphs>
  <Slides>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Arial</vt:lpstr>
      <vt:lpstr>Calibri</vt:lpstr>
      <vt:lpstr>Calibri Light</vt:lpstr>
      <vt:lpstr>Pristina</vt:lpstr>
      <vt:lpstr>Symbol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Florence</dc:creator>
  <cp:lastModifiedBy>Florence</cp:lastModifiedBy>
  <cp:revision>985</cp:revision>
  <dcterms:created xsi:type="dcterms:W3CDTF">2020-08-17T09:48:45Z</dcterms:created>
  <dcterms:modified xsi:type="dcterms:W3CDTF">2021-11-11T17:49:26Z</dcterms:modified>
</cp:coreProperties>
</file>