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4" r:id="rId3"/>
    <p:sldId id="275"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dine Tissier" initials="BT" lastIdx="19" clrIdx="0">
    <p:extLst>
      <p:ext uri="{19B8F6BF-5375-455C-9EA6-DF929625EA0E}">
        <p15:presenceInfo xmlns:p15="http://schemas.microsoft.com/office/powerpoint/2012/main" userId="S-1-5-21-1750527873-1037266120-3498459047-6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61274-C703-4EE5-9430-1FE8EAE25A0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959B1BE-E9D6-492B-8C45-092FDCFC3A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0B7D1F-27FF-4367-9E36-44EB50603F5D}"/>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BE7CB6F3-501E-4234-AD25-53E68C1215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4128C4D-A48E-4989-BE9A-47D2F58CB388}"/>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721587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E79BE6-66B9-4E54-B797-F01B8D979AE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0EDE21-5127-4311-81B6-8E09B2E6C17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260A3A-EDFC-4634-AEE0-EE2DD0FE4C44}"/>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9D7C5019-538D-4767-95D8-28F03CA360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D34578-4A0A-4EFF-84AA-016F63DCE01D}"/>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9402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102AA0-6F27-40A4-9339-6B1B312211C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2778BE-B2E0-477A-8899-2C7461F4DB1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DC152C-44C6-45A5-9187-1C1F9311DBB7}"/>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E131B04B-BCD0-48D3-A984-81C9741150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D12CEAE-1072-4121-B30D-827C74688789}"/>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225575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BF0780-5771-41E5-9C84-1369B10923C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F364627-ADFC-4635-B8B2-2F1036AF2FC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5DB5A0-8D68-4515-A668-16D1397C2761}"/>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66508D0F-B63E-4CDD-9C75-ECAEF03D7A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329F05-A18D-4953-846E-2FB3E7547476}"/>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74427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002F00-221E-49E2-8143-8635C25CCFF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A7A7907-4704-457F-A234-51B7EBFB45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32483EA-8A2C-403A-A71E-17907777DC9A}"/>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FD1ABC88-9F92-44B4-9713-EB740F7D01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ED4FBE-08E2-49F4-B204-10839E013DDC}"/>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232800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F0AA6-5C0F-46AE-BA87-72CE61CB6BA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A179FF3-318D-44BC-BF12-DF3D22D3F8E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125CCB3-4B49-47EB-ADD3-F7FD83C946A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49F461C-6F23-42C9-80F1-96A5162DF442}"/>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9EF6F595-E001-40C2-9F52-95F142B42CF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3A3CA2-6328-4CBD-A596-14D765EB636E}"/>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51377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680A9A-5573-44C6-BD70-5F5F26EDF4E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63AA3A5-ADD7-460E-9CA5-CC47FD36A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26550F6-A3A1-4C45-8FDB-AC1BBDD7B58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1BBF816-C7C7-4D69-B1C4-6137F81FFD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7E31706-E7D7-40D1-B481-9460485BE6A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AE9D0E-427F-45DD-833F-B2D28CD1E9C1}"/>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8" name="Espace réservé du pied de page 7">
            <a:extLst>
              <a:ext uri="{FF2B5EF4-FFF2-40B4-BE49-F238E27FC236}">
                <a16:creationId xmlns:a16="http://schemas.microsoft.com/office/drawing/2014/main" id="{CBF36875-4AEF-4088-9416-291D9AAFACA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11533C3-73B1-43F7-8CF2-F0B25A2A3748}"/>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98913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CB18A9-39B0-4825-B6D6-8941DB93397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6B61B7A-B455-4B4D-8D76-F5716A1B735B}"/>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4" name="Espace réservé du pied de page 3">
            <a:extLst>
              <a:ext uri="{FF2B5EF4-FFF2-40B4-BE49-F238E27FC236}">
                <a16:creationId xmlns:a16="http://schemas.microsoft.com/office/drawing/2014/main" id="{F3916186-8203-4F68-B350-9EAA1C4DC85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1AB1ED7-475E-48E8-A37A-9526FA2E4383}"/>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108434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527A119-3D4F-412C-8D2F-45E045FEB646}"/>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3" name="Espace réservé du pied de page 2">
            <a:extLst>
              <a:ext uri="{FF2B5EF4-FFF2-40B4-BE49-F238E27FC236}">
                <a16:creationId xmlns:a16="http://schemas.microsoft.com/office/drawing/2014/main" id="{FA8E1A38-68BD-42C0-B1B0-ECD4B1F9E55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1786017-A53D-441D-8B2C-8CB18FE590D9}"/>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131512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369C5D-4D5F-4AE9-8ED8-AD11585F67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02B1DD0-AC83-40AF-B1A9-4DA1B1D52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5EF7148-8852-46C3-8B03-C5EE0DC30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DF2940-EAF4-4C68-ADD5-A993AACA684E}"/>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4CE607D3-0F4A-44C6-AA10-1A50CCD932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CD06FAD-3297-43D2-8DCC-6608F77707BF}"/>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271041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5832A6-C34F-47B9-B724-3E5E9F53FC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73C7C04-E51C-4C58-A891-6B2EBCF14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18CD217-205D-4186-A633-76EEDC7BF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C056150-E5DA-4B08-A0C3-6816B8C9702C}"/>
              </a:ext>
            </a:extLst>
          </p:cNvPr>
          <p:cNvSpPr>
            <a:spLocks noGrp="1"/>
          </p:cNvSpPr>
          <p:nvPr>
            <p:ph type="dt" sz="half" idx="10"/>
          </p:nvPr>
        </p:nvSpPr>
        <p:spPr/>
        <p:txBody>
          <a:bodyPr/>
          <a:lstStyle/>
          <a:p>
            <a:fld id="{1B810D61-84F3-41C7-9650-3716C01661F8}"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F567CD5E-A8A8-4516-8A40-99E477F64C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6BC06E-3131-4386-BED5-F0C911230F91}"/>
              </a:ext>
            </a:extLst>
          </p:cNvPr>
          <p:cNvSpPr>
            <a:spLocks noGrp="1"/>
          </p:cNvSpPr>
          <p:nvPr>
            <p:ph type="sldNum" sz="quarter" idx="12"/>
          </p:nvPr>
        </p:nvSpPr>
        <p:spPr/>
        <p:txBody>
          <a:bodyPr/>
          <a:lstStyle/>
          <a:p>
            <a:fld id="{31CADB26-DDC9-43BE-8CB1-546F54FDC334}" type="slidenum">
              <a:rPr lang="fr-FR" smtClean="0"/>
              <a:t>‹N°›</a:t>
            </a:fld>
            <a:endParaRPr lang="fr-FR"/>
          </a:p>
        </p:txBody>
      </p:sp>
    </p:spTree>
    <p:extLst>
      <p:ext uri="{BB962C8B-B14F-4D97-AF65-F5344CB8AC3E}">
        <p14:creationId xmlns:p14="http://schemas.microsoft.com/office/powerpoint/2010/main" val="308260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D30511B-A471-4556-911F-248D3CF94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D8B589-C60E-4398-8F96-7DA5F43B45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641B8F-CC65-449D-A924-69F029592F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10D61-84F3-41C7-9650-3716C01661F8}"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246190BE-9D88-4C49-BF9B-A6971061C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229D2D8-BF87-4ED7-8B8F-B2CD2AD9C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ADB26-DDC9-43BE-8CB1-546F54FDC334}" type="slidenum">
              <a:rPr lang="fr-FR" smtClean="0"/>
              <a:t>‹N°›</a:t>
            </a:fld>
            <a:endParaRPr lang="fr-FR"/>
          </a:p>
        </p:txBody>
      </p:sp>
    </p:spTree>
    <p:extLst>
      <p:ext uri="{BB962C8B-B14F-4D97-AF65-F5344CB8AC3E}">
        <p14:creationId xmlns:p14="http://schemas.microsoft.com/office/powerpoint/2010/main" val="409831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2.xml"/><Relationship Id="rId7" Type="http://schemas.openxmlformats.org/officeDocument/2006/relationships/hyperlink" Target="mailto:missionmaternelle78@ac-versailles.fr" TargetMode="External"/><Relationship Id="rId12" Type="http://schemas.openxmlformats.org/officeDocument/2006/relationships/hyperlink" Target="https://www.photo.rmn.fr/C.aspx?VP3=CMS3&amp;VF=Home" TargetMode="External"/><Relationship Id="rId2" Type="http://schemas.openxmlformats.org/officeDocument/2006/relationships/hyperlink" Target="http://www.missionmaternelle78.ac-versailles.fr/wp-content/uploads/sites/447/2021/11/Lettre-Actualisez-Maternelle-Cursive-2021-22-V5.pptx" TargetMode="Externa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5.jpeg"/><Relationship Id="rId5" Type="http://schemas.openxmlformats.org/officeDocument/2006/relationships/hyperlink" Target="https://cache.media.education.gouv.fr/file/25/86/5/ensel550_annexe_1413865.pdf" TargetMode="External"/><Relationship Id="rId10" Type="http://schemas.openxmlformats.org/officeDocument/2006/relationships/image" Target="../media/image4.jpeg"/><Relationship Id="rId4" Type="http://schemas.openxmlformats.org/officeDocument/2006/relationships/slide" Target="slide3.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pn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hyperlink" Target="https://perezartsplastiques.com/2015/04/05/lecriture-dans-lart/" TargetMode="External"/><Relationship Id="rId16"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5" Type="http://schemas.openxmlformats.org/officeDocument/2006/relationships/image" Target="../media/image1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 Id="rId14" Type="http://schemas.openxmlformats.org/officeDocument/2006/relationships/image" Target="../media/image17.jpeg"/></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jpeg"/><Relationship Id="rId2" Type="http://schemas.openxmlformats.org/officeDocument/2006/relationships/hyperlink" Target="http://www.museebal.fr/sites/default/files/img/PDF02/Le-cartel-d-une-oeuvre.pdf" TargetMode="External"/><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 coins arrondis 17">
            <a:extLst>
              <a:ext uri="{FF2B5EF4-FFF2-40B4-BE49-F238E27FC236}">
                <a16:creationId xmlns:a16="http://schemas.microsoft.com/office/drawing/2014/main" id="{EA0F6C16-0558-4320-A532-E74D967595B0}"/>
              </a:ext>
            </a:extLst>
          </p:cNvPr>
          <p:cNvSpPr/>
          <p:nvPr/>
        </p:nvSpPr>
        <p:spPr>
          <a:xfrm>
            <a:off x="10480121" y="4733698"/>
            <a:ext cx="1486293" cy="1918077"/>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415455B0-796C-47AF-8B9B-26C944A457B3}"/>
              </a:ext>
            </a:extLst>
          </p:cNvPr>
          <p:cNvSpPr/>
          <p:nvPr/>
        </p:nvSpPr>
        <p:spPr>
          <a:xfrm>
            <a:off x="8899678" y="57462"/>
            <a:ext cx="3292322" cy="461665"/>
          </a:xfrm>
          <a:prstGeom prst="rect">
            <a:avLst/>
          </a:prstGeom>
          <a:noFill/>
        </p:spPr>
        <p:txBody>
          <a:bodyPr wrap="square" lIns="91440" tIns="45720" rIns="91440" bIns="45720">
            <a:spAutoFit/>
          </a:bodyPr>
          <a:lstStyle/>
          <a:p>
            <a:pPr algn="r"/>
            <a:r>
              <a:rPr lang="fr-FR" sz="2400" b="0" cap="none" spc="0" dirty="0">
                <a:ln w="0"/>
                <a:solidFill>
                  <a:schemeClr val="tx1"/>
                </a:solidFill>
                <a:effectLst>
                  <a:outerShdw blurRad="38100" dist="19050" dir="2700000" algn="tl" rotWithShape="0">
                    <a:schemeClr val="dk1">
                      <a:alpha val="40000"/>
                    </a:schemeClr>
                  </a:outerShdw>
                </a:effectLst>
              </a:rPr>
              <a:t>2021/2022</a:t>
            </a:r>
          </a:p>
        </p:txBody>
      </p:sp>
      <p:sp>
        <p:nvSpPr>
          <p:cNvPr id="5" name="Rectangle : coins arrondis 4">
            <a:extLst>
              <a:ext uri="{FF2B5EF4-FFF2-40B4-BE49-F238E27FC236}">
                <a16:creationId xmlns:a16="http://schemas.microsoft.com/office/drawing/2014/main" id="{D134828F-E658-441D-B114-672551954673}"/>
              </a:ext>
            </a:extLst>
          </p:cNvPr>
          <p:cNvSpPr/>
          <p:nvPr/>
        </p:nvSpPr>
        <p:spPr>
          <a:xfrm>
            <a:off x="1857376" y="203067"/>
            <a:ext cx="8753474" cy="923330"/>
          </a:xfrm>
          <a:prstGeom prst="roundRect">
            <a:avLst/>
          </a:prstGeom>
          <a:solidFill>
            <a:schemeClr val="accent2">
              <a:lumMod val="40000"/>
              <a:lumOff val="60000"/>
            </a:schemeClr>
          </a:solidFill>
          <a:ln w="57150"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58255EA2-A5DF-440A-B082-0D9D130F536B}"/>
              </a:ext>
            </a:extLst>
          </p:cNvPr>
          <p:cNvSpPr/>
          <p:nvPr/>
        </p:nvSpPr>
        <p:spPr>
          <a:xfrm>
            <a:off x="1857373" y="203067"/>
            <a:ext cx="8753473" cy="923330"/>
          </a:xfrm>
          <a:prstGeom prst="rect">
            <a:avLst/>
          </a:prstGeom>
          <a:noFill/>
          <a:effectLst>
            <a:outerShdw blurRad="50800" dist="38100" dir="13500000" algn="br" rotWithShape="0">
              <a:prstClr val="black">
                <a:alpha val="40000"/>
              </a:prstClr>
            </a:outerShdw>
          </a:effectLst>
        </p:spPr>
        <p:txBody>
          <a:bodyPr wrap="square" lIns="91440" tIns="45720" rIns="91440" bIns="45720">
            <a:spAutoFit/>
          </a:bodyPr>
          <a:lstStyle/>
          <a:p>
            <a:pPr algn="ctr"/>
            <a:r>
              <a:rPr lang="fr-FR" sz="5400" b="1" cap="none" spc="0" dirty="0">
                <a:ln w="9525">
                  <a:solidFill>
                    <a:schemeClr val="bg1"/>
                  </a:solidFill>
                  <a:prstDash val="solid"/>
                </a:ln>
                <a:solidFill>
                  <a:schemeClr val="accent5">
                    <a:lumMod val="40000"/>
                    <a:lumOff val="60000"/>
                  </a:schemeClr>
                </a:solidFill>
                <a:effectLst>
                  <a:outerShdw blurRad="12700" dist="38100" dir="2700000" algn="tl" rotWithShape="0">
                    <a:schemeClr val="bg1">
                      <a:lumMod val="50000"/>
                    </a:schemeClr>
                  </a:outerShdw>
                </a:effectLst>
              </a:rPr>
              <a:t>Action « De l’écrit dans l’art »</a:t>
            </a:r>
          </a:p>
        </p:txBody>
      </p:sp>
      <p:sp>
        <p:nvSpPr>
          <p:cNvPr id="13" name="ZoneTexte 12">
            <a:extLst>
              <a:ext uri="{FF2B5EF4-FFF2-40B4-BE49-F238E27FC236}">
                <a16:creationId xmlns:a16="http://schemas.microsoft.com/office/drawing/2014/main" id="{B5F32370-9CB0-4910-838A-31FEF091E1E5}"/>
              </a:ext>
            </a:extLst>
          </p:cNvPr>
          <p:cNvSpPr txBox="1"/>
          <p:nvPr/>
        </p:nvSpPr>
        <p:spPr>
          <a:xfrm>
            <a:off x="2551125" y="1396595"/>
            <a:ext cx="7631000" cy="5262979"/>
          </a:xfrm>
          <a:prstGeom prst="rect">
            <a:avLst/>
          </a:prstGeom>
          <a:noFill/>
        </p:spPr>
        <p:txBody>
          <a:bodyPr wrap="square" rtlCol="0">
            <a:spAutoFit/>
          </a:bodyPr>
          <a:lstStyle/>
          <a:p>
            <a:pPr algn="just"/>
            <a:r>
              <a:rPr lang="fr-FR" sz="1400" dirty="0">
                <a:latin typeface="Times New Roman" panose="02020603050405020304" pitchFamily="18" charset="0"/>
                <a:cs typeface="Times New Roman" panose="02020603050405020304" pitchFamily="18" charset="0"/>
              </a:rPr>
              <a:t>Nous vous proposons cette année </a:t>
            </a:r>
            <a:r>
              <a:rPr lang="fr-FR" sz="1400" b="1" u="sng" dirty="0">
                <a:latin typeface="Times New Roman" panose="02020603050405020304" pitchFamily="18" charset="0"/>
                <a:cs typeface="Times New Roman" panose="02020603050405020304" pitchFamily="18" charset="0"/>
              </a:rPr>
              <a:t>une action liant écriture et art</a:t>
            </a:r>
            <a:r>
              <a:rPr lang="fr-FR" sz="1400" dirty="0">
                <a:latin typeface="Times New Roman" panose="02020603050405020304" pitchFamily="18" charset="0"/>
                <a:cs typeface="Times New Roman" panose="02020603050405020304" pitchFamily="18" charset="0"/>
              </a:rPr>
              <a:t> destinée aux élèves des écoles maternelles du département.</a:t>
            </a:r>
          </a:p>
          <a:p>
            <a:pPr algn="just"/>
            <a:endParaRPr lang="fr-FR" sz="800" dirty="0">
              <a:latin typeface="Times New Roman" panose="02020603050405020304" pitchFamily="18" charset="0"/>
              <a:cs typeface="Times New Roman" panose="02020603050405020304" pitchFamily="18" charset="0"/>
            </a:endParaRPr>
          </a:p>
          <a:p>
            <a:pPr algn="just"/>
            <a:r>
              <a:rPr lang="fr-FR" sz="1400" dirty="0">
                <a:latin typeface="Times New Roman" panose="02020603050405020304" pitchFamily="18" charset="0"/>
                <a:cs typeface="Times New Roman" panose="02020603050405020304" pitchFamily="18" charset="0"/>
              </a:rPr>
              <a:t>Cette action, destinée à tous, est en lien avec la lettre « De la découverte des lettres à leur tracé en cursive » (cf. </a:t>
            </a:r>
            <a:r>
              <a:rPr lang="fr-FR" sz="1400" b="1" dirty="0">
                <a:solidFill>
                  <a:srgbClr val="FF0000"/>
                </a:solidFill>
                <a:latin typeface="Times New Roman" panose="02020603050405020304" pitchFamily="18" charset="0"/>
                <a:cs typeface="Times New Roman" panose="02020603050405020304" pitchFamily="18" charset="0"/>
                <a:hlinkClick r:id="rId2"/>
              </a:rPr>
              <a:t>la lettre ressources</a:t>
            </a:r>
            <a:r>
              <a:rPr lang="fr-FR" sz="1400" dirty="0">
                <a:latin typeface="Times New Roman" panose="02020603050405020304" pitchFamily="18" charset="0"/>
                <a:cs typeface="Times New Roman" panose="02020603050405020304" pitchFamily="18" charset="0"/>
              </a:rPr>
              <a:t>).</a:t>
            </a:r>
          </a:p>
          <a:p>
            <a:pPr algn="just"/>
            <a:endParaRPr lang="fr-FR" sz="800" dirty="0">
              <a:latin typeface="Times New Roman" panose="02020603050405020304" pitchFamily="18" charset="0"/>
              <a:cs typeface="Times New Roman" panose="02020603050405020304" pitchFamily="18" charset="0"/>
            </a:endParaRPr>
          </a:p>
          <a:p>
            <a:pPr lvl="1" algn="just"/>
            <a:r>
              <a:rPr lang="fr-FR" sz="1400" dirty="0">
                <a:latin typeface="Times New Roman" panose="02020603050405020304" pitchFamily="18" charset="0"/>
                <a:cs typeface="Times New Roman" panose="02020603050405020304" pitchFamily="18" charset="0"/>
              </a:rPr>
              <a:t>Quel projet ?</a:t>
            </a:r>
          </a:p>
          <a:p>
            <a:pPr marL="1200150" lvl="2" indent="-285750" algn="just">
              <a:buFontTx/>
              <a:buChar char="-"/>
            </a:pPr>
            <a:r>
              <a:rPr lang="fr-FR" sz="1400" dirty="0">
                <a:latin typeface="Times New Roman" panose="02020603050405020304" pitchFamily="18" charset="0"/>
                <a:cs typeface="Times New Roman" panose="02020603050405020304" pitchFamily="18" charset="0"/>
              </a:rPr>
              <a:t>Réaliser une </a:t>
            </a:r>
            <a:r>
              <a:rPr lang="fr-FR" sz="1400" u="sng" dirty="0">
                <a:latin typeface="Times New Roman" panose="02020603050405020304" pitchFamily="18" charset="0"/>
                <a:cs typeface="Times New Roman" panose="02020603050405020304" pitchFamily="18" charset="0"/>
              </a:rPr>
              <a:t>fresque collective</a:t>
            </a:r>
            <a:r>
              <a:rPr lang="fr-FR" sz="1400" dirty="0">
                <a:latin typeface="Times New Roman" panose="02020603050405020304" pitchFamily="18" charset="0"/>
                <a:cs typeface="Times New Roman" panose="02020603050405020304" pitchFamily="18" charset="0"/>
              </a:rPr>
              <a:t> avec une </a:t>
            </a:r>
            <a:r>
              <a:rPr lang="fr-FR" sz="1400" u="sng" dirty="0">
                <a:latin typeface="Times New Roman" panose="02020603050405020304" pitchFamily="18" charset="0"/>
                <a:cs typeface="Times New Roman" panose="02020603050405020304" pitchFamily="18" charset="0"/>
              </a:rPr>
              <a:t>mise en valeur de l’écrit</a:t>
            </a:r>
            <a:r>
              <a:rPr lang="fr-FR" sz="1400" dirty="0">
                <a:latin typeface="Times New Roman" panose="02020603050405020304" pitchFamily="18" charset="0"/>
                <a:cs typeface="Times New Roman" panose="02020603050405020304" pitchFamily="18" charset="0"/>
              </a:rPr>
              <a:t>, accompagnée d’un </a:t>
            </a:r>
            <a:r>
              <a:rPr lang="fr-FR" sz="1400" u="sng" dirty="0">
                <a:latin typeface="Times New Roman" panose="02020603050405020304" pitchFamily="18" charset="0"/>
                <a:cs typeface="Times New Roman" panose="02020603050405020304" pitchFamily="18" charset="0"/>
              </a:rPr>
              <a:t>cartel</a:t>
            </a:r>
            <a:r>
              <a:rPr lang="fr-FR" sz="1400" dirty="0">
                <a:latin typeface="Times New Roman" panose="02020603050405020304" pitchFamily="18" charset="0"/>
                <a:cs typeface="Times New Roman" panose="02020603050405020304" pitchFamily="18" charset="0"/>
              </a:rPr>
              <a:t> (Titre de l’œuvre / Auteurs / Courte description de l’œuvre en dictée à l’adulte).</a:t>
            </a:r>
          </a:p>
          <a:p>
            <a:pPr lvl="2" algn="just"/>
            <a:endParaRPr lang="fr-FR" sz="1100" dirty="0">
              <a:latin typeface="Times New Roman" panose="02020603050405020304" pitchFamily="18" charset="0"/>
              <a:cs typeface="Times New Roman" panose="02020603050405020304" pitchFamily="18" charset="0"/>
            </a:endParaRPr>
          </a:p>
          <a:p>
            <a:pPr lvl="1" algn="just"/>
            <a:r>
              <a:rPr lang="fr-FR" sz="1400" dirty="0">
                <a:latin typeface="Times New Roman" panose="02020603050405020304" pitchFamily="18" charset="0"/>
                <a:cs typeface="Times New Roman" panose="02020603050405020304" pitchFamily="18" charset="0"/>
              </a:rPr>
              <a:t>Comment ?</a:t>
            </a:r>
          </a:p>
          <a:p>
            <a:pPr marL="1200150" lvl="2" indent="-285750" algn="just">
              <a:buFontTx/>
              <a:buChar char="-"/>
            </a:pPr>
            <a:r>
              <a:rPr lang="fr-FR" sz="1400" dirty="0">
                <a:latin typeface="Times New Roman" panose="02020603050405020304" pitchFamily="18" charset="0"/>
                <a:cs typeface="Times New Roman" panose="02020603050405020304" pitchFamily="18" charset="0"/>
              </a:rPr>
              <a:t>A partir d’une ou plusieurs des </a:t>
            </a:r>
            <a:r>
              <a:rPr lang="fr-FR" sz="1400" dirty="0">
                <a:latin typeface="Times New Roman" panose="02020603050405020304" pitchFamily="18" charset="0"/>
                <a:cs typeface="Times New Roman" panose="02020603050405020304" pitchFamily="18" charset="0"/>
                <a:hlinkClick r:id="rId3" action="ppaction://hlinksldjump"/>
              </a:rPr>
              <a:t>pistes proposées</a:t>
            </a:r>
            <a:r>
              <a:rPr lang="fr-FR" sz="1400" dirty="0">
                <a:latin typeface="Times New Roman" panose="02020603050405020304" pitchFamily="18" charset="0"/>
                <a:cs typeface="Times New Roman" panose="02020603050405020304" pitchFamily="18" charset="0"/>
              </a:rPr>
              <a:t>.</a:t>
            </a:r>
          </a:p>
          <a:p>
            <a:pPr marL="1200150" lvl="2" indent="-285750" algn="just">
              <a:buFontTx/>
              <a:buChar char="-"/>
            </a:pPr>
            <a:r>
              <a:rPr lang="fr-FR" sz="1400" dirty="0">
                <a:latin typeface="Times New Roman" panose="02020603050405020304" pitchFamily="18" charset="0"/>
                <a:cs typeface="Times New Roman" panose="02020603050405020304" pitchFamily="18" charset="0"/>
              </a:rPr>
              <a:t>Autour de </a:t>
            </a:r>
            <a:r>
              <a:rPr lang="fr-FR" sz="1400" dirty="0">
                <a:latin typeface="Times New Roman" panose="02020603050405020304" pitchFamily="18" charset="0"/>
                <a:cs typeface="Times New Roman" panose="02020603050405020304" pitchFamily="18" charset="0"/>
                <a:hlinkClick r:id="rId4" action="ppaction://hlinksldjump"/>
              </a:rPr>
              <a:t>4 opérations plastiques</a:t>
            </a:r>
            <a:r>
              <a:rPr lang="fr-FR" sz="1400" dirty="0">
                <a:latin typeface="Times New Roman" panose="02020603050405020304" pitchFamily="18" charset="0"/>
                <a:cs typeface="Times New Roman" panose="02020603050405020304" pitchFamily="18" charset="0"/>
              </a:rPr>
              <a:t> =&gt; Reproduire – Isoler – Transformer – Associer.</a:t>
            </a:r>
          </a:p>
          <a:p>
            <a:pPr lvl="2" algn="just"/>
            <a:endParaRPr lang="fr-FR" sz="1100" dirty="0">
              <a:latin typeface="Times New Roman" panose="02020603050405020304" pitchFamily="18" charset="0"/>
              <a:cs typeface="Times New Roman" panose="02020603050405020304" pitchFamily="18" charset="0"/>
            </a:endParaRPr>
          </a:p>
          <a:p>
            <a:pPr lvl="1" algn="just"/>
            <a:r>
              <a:rPr lang="fr-FR" sz="1400" dirty="0">
                <a:latin typeface="Times New Roman" panose="02020603050405020304" pitchFamily="18" charset="0"/>
                <a:cs typeface="Times New Roman" panose="02020603050405020304" pitchFamily="18" charset="0"/>
              </a:rPr>
              <a:t>Qui ?</a:t>
            </a:r>
          </a:p>
          <a:p>
            <a:pPr marL="1200150" lvl="2" indent="-285750" algn="just">
              <a:buFontTx/>
              <a:buChar char="-"/>
            </a:pPr>
            <a:r>
              <a:rPr lang="fr-FR" sz="1400" dirty="0">
                <a:latin typeface="Times New Roman" panose="02020603050405020304" pitchFamily="18" charset="0"/>
                <a:cs typeface="Times New Roman" panose="02020603050405020304" pitchFamily="18" charset="0"/>
              </a:rPr>
              <a:t>TPS, PS, MS, GS.</a:t>
            </a:r>
          </a:p>
          <a:p>
            <a:pPr lvl="2" algn="just"/>
            <a:endParaRPr lang="fr-FR" sz="1100" dirty="0">
              <a:latin typeface="Times New Roman" panose="02020603050405020304" pitchFamily="18" charset="0"/>
              <a:cs typeface="Times New Roman" panose="02020603050405020304" pitchFamily="18" charset="0"/>
            </a:endParaRPr>
          </a:p>
          <a:p>
            <a:pPr lvl="1" algn="just"/>
            <a:r>
              <a:rPr lang="fr-FR" sz="1400" dirty="0">
                <a:latin typeface="Times New Roman" panose="02020603050405020304" pitchFamily="18" charset="0"/>
                <a:cs typeface="Times New Roman" panose="02020603050405020304" pitchFamily="18" charset="0"/>
              </a:rPr>
              <a:t>Quand ?</a:t>
            </a:r>
          </a:p>
          <a:p>
            <a:pPr marL="1200150" lvl="2" indent="-285750" algn="just">
              <a:buFontTx/>
              <a:buChar char="-"/>
            </a:pPr>
            <a:r>
              <a:rPr lang="fr-FR" sz="1400" dirty="0">
                <a:latin typeface="Times New Roman" panose="02020603050405020304" pitchFamily="18" charset="0"/>
                <a:cs typeface="Times New Roman" panose="02020603050405020304" pitchFamily="18" charset="0"/>
              </a:rPr>
              <a:t>Périodes 2, 3 et 4.</a:t>
            </a:r>
          </a:p>
          <a:p>
            <a:pPr lvl="2" algn="just"/>
            <a:endParaRPr lang="fr-FR" sz="1100" dirty="0">
              <a:latin typeface="Times New Roman" panose="02020603050405020304" pitchFamily="18" charset="0"/>
              <a:cs typeface="Times New Roman" panose="02020603050405020304" pitchFamily="18" charset="0"/>
            </a:endParaRPr>
          </a:p>
          <a:p>
            <a:pPr lvl="1" algn="just"/>
            <a:r>
              <a:rPr lang="fr-FR" sz="1400" dirty="0">
                <a:latin typeface="Times New Roman" panose="02020603050405020304" pitchFamily="18" charset="0"/>
                <a:cs typeface="Times New Roman" panose="02020603050405020304" pitchFamily="18" charset="0"/>
              </a:rPr>
              <a:t>Quelle forme ?</a:t>
            </a:r>
          </a:p>
          <a:p>
            <a:pPr marL="1200150" lvl="2" indent="-285750" algn="just">
              <a:buFontTx/>
              <a:buChar char="-"/>
            </a:pPr>
            <a:r>
              <a:rPr lang="fr-FR" sz="1400" dirty="0">
                <a:latin typeface="Times New Roman" panose="02020603050405020304" pitchFamily="18" charset="0"/>
                <a:cs typeface="Times New Roman" panose="02020603050405020304" pitchFamily="18" charset="0"/>
              </a:rPr>
              <a:t>Envoi d’une photo de la fresque collective, avant le 15 avril 2022, qui sera publiée au sein d’un article dans </a:t>
            </a:r>
            <a:r>
              <a:rPr lang="fr-FR" sz="1400" dirty="0" err="1">
                <a:latin typeface="Times New Roman" panose="02020603050405020304" pitchFamily="18" charset="0"/>
                <a:cs typeface="Times New Roman" panose="02020603050405020304" pitchFamily="18" charset="0"/>
              </a:rPr>
              <a:t>Actu@lisez</a:t>
            </a:r>
            <a:r>
              <a:rPr lang="fr-FR" sz="1400" dirty="0">
                <a:latin typeface="Times New Roman" panose="02020603050405020304" pitchFamily="18" charset="0"/>
                <a:cs typeface="Times New Roman" panose="02020603050405020304" pitchFamily="18" charset="0"/>
              </a:rPr>
              <a:t> (courant période 5) et sur le site de la Mission Maternelle.</a:t>
            </a:r>
          </a:p>
          <a:p>
            <a:pPr lvl="1" algn="just"/>
            <a:endParaRPr lang="fr-FR" sz="1000" dirty="0">
              <a:latin typeface="Times New Roman" panose="02020603050405020304" pitchFamily="18" charset="0"/>
              <a:cs typeface="Times New Roman" panose="02020603050405020304" pitchFamily="18" charset="0"/>
            </a:endParaRPr>
          </a:p>
          <a:p>
            <a:r>
              <a:rPr lang="fr-F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Bonne expérimentation à tous ! </a:t>
            </a:r>
            <a:endParaRPr lang="fr-F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Rectangle : coins arrondis 20">
            <a:extLst>
              <a:ext uri="{FF2B5EF4-FFF2-40B4-BE49-F238E27FC236}">
                <a16:creationId xmlns:a16="http://schemas.microsoft.com/office/drawing/2014/main" id="{4EE83DE8-A44B-4A7F-BE15-6BF46B75CFC9}"/>
              </a:ext>
            </a:extLst>
          </p:cNvPr>
          <p:cNvSpPr/>
          <p:nvPr/>
        </p:nvSpPr>
        <p:spPr>
          <a:xfrm>
            <a:off x="260469" y="1391954"/>
            <a:ext cx="2078485" cy="5259821"/>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2111C54E-E0A5-466B-830D-6AD8007E63E7}"/>
              </a:ext>
            </a:extLst>
          </p:cNvPr>
          <p:cNvSpPr txBox="1"/>
          <p:nvPr/>
        </p:nvSpPr>
        <p:spPr>
          <a:xfrm>
            <a:off x="298903" y="1477889"/>
            <a:ext cx="2040051" cy="5201424"/>
          </a:xfrm>
          <a:prstGeom prst="rect">
            <a:avLst/>
          </a:prstGeom>
          <a:noFill/>
        </p:spPr>
        <p:txBody>
          <a:bodyPr wrap="square" rtlCol="0">
            <a:spAutoFit/>
          </a:bodyPr>
          <a:lstStyle/>
          <a:p>
            <a:r>
              <a:rPr lang="fr-FR" sz="1200" b="1" u="sng" dirty="0">
                <a:latin typeface="Times New Roman" panose="02020603050405020304" pitchFamily="18" charset="0"/>
                <a:cs typeface="Times New Roman" panose="02020603050405020304" pitchFamily="18" charset="0"/>
                <a:hlinkClick r:id="rId5"/>
              </a:rPr>
              <a:t>Programmes consolidés de l’école maternelle</a:t>
            </a:r>
            <a:endParaRPr lang="fr-FR" sz="1200" b="1" u="sng" dirty="0">
              <a:latin typeface="Times New Roman" panose="02020603050405020304" pitchFamily="18" charset="0"/>
              <a:cs typeface="Times New Roman" panose="02020603050405020304" pitchFamily="18" charset="0"/>
            </a:endParaRP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Langage écrit : découvrir la fonction de l’écrit et commencer à écrire ;</a:t>
            </a: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Agir, s’exprimer, comprendre à travers les activités artistiques.</a:t>
            </a:r>
          </a:p>
          <a:p>
            <a:endParaRPr lang="fr-FR" sz="600" dirty="0">
              <a:latin typeface="Times New Roman" panose="02020603050405020304" pitchFamily="18" charset="0"/>
              <a:cs typeface="Times New Roman" panose="02020603050405020304" pitchFamily="18" charset="0"/>
            </a:endParaRPr>
          </a:p>
          <a:p>
            <a:r>
              <a:rPr lang="fr-FR" sz="1200" u="sng" dirty="0">
                <a:latin typeface="Times New Roman" panose="02020603050405020304" pitchFamily="18" charset="0"/>
                <a:cs typeface="Times New Roman" panose="02020603050405020304" pitchFamily="18" charset="0"/>
              </a:rPr>
              <a:t>Objectifs en lien avec l’écrit</a:t>
            </a:r>
            <a:r>
              <a:rPr lang="fr-FR" sz="1200" dirty="0">
                <a:latin typeface="Times New Roman" panose="02020603050405020304" pitchFamily="18" charset="0"/>
                <a:cs typeface="Times New Roman" panose="02020603050405020304" pitchFamily="18" charset="0"/>
              </a:rPr>
              <a:t> :</a:t>
            </a: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Distinguer l’écrit de ce qui ne l’est pas ;</a:t>
            </a: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Reproduire, isoler, transformer, associer de l’écrit.</a:t>
            </a:r>
          </a:p>
          <a:p>
            <a:endParaRPr lang="fr-FR" sz="600" dirty="0">
              <a:latin typeface="Times New Roman" panose="02020603050405020304" pitchFamily="18" charset="0"/>
              <a:cs typeface="Times New Roman" panose="02020603050405020304" pitchFamily="18" charset="0"/>
            </a:endParaRPr>
          </a:p>
          <a:p>
            <a:r>
              <a:rPr lang="fr-FR" sz="1200" u="sng" dirty="0">
                <a:latin typeface="Times New Roman" panose="02020603050405020304" pitchFamily="18" charset="0"/>
                <a:cs typeface="Times New Roman" panose="02020603050405020304" pitchFamily="18" charset="0"/>
              </a:rPr>
              <a:t>Objectifs en lien avec les arts plastiques</a:t>
            </a:r>
            <a:r>
              <a:rPr lang="fr-FR" sz="1200" dirty="0">
                <a:latin typeface="Times New Roman" panose="02020603050405020304" pitchFamily="18" charset="0"/>
                <a:cs typeface="Times New Roman" panose="02020603050405020304" pitchFamily="18" charset="0"/>
              </a:rPr>
              <a:t> :</a:t>
            </a: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Réaliser une composition plastique à plusieurs en relation avec l’observation d’œuvres mettant l’écrit en scène.</a:t>
            </a:r>
          </a:p>
          <a:p>
            <a:endParaRPr lang="fr-FR" sz="600" dirty="0">
              <a:latin typeface="Times New Roman" panose="02020603050405020304" pitchFamily="18" charset="0"/>
              <a:cs typeface="Times New Roman" panose="02020603050405020304" pitchFamily="18" charset="0"/>
            </a:endParaRPr>
          </a:p>
          <a:p>
            <a:r>
              <a:rPr lang="fr-FR" sz="1200" u="sng" dirty="0">
                <a:latin typeface="Times New Roman" panose="02020603050405020304" pitchFamily="18" charset="0"/>
                <a:cs typeface="Times New Roman" panose="02020603050405020304" pitchFamily="18" charset="0"/>
              </a:rPr>
              <a:t>Durée de la séquence</a:t>
            </a:r>
            <a:r>
              <a:rPr lang="fr-FR" sz="1200" dirty="0">
                <a:latin typeface="Times New Roman" panose="02020603050405020304" pitchFamily="18" charset="0"/>
                <a:cs typeface="Times New Roman" panose="02020603050405020304" pitchFamily="18" charset="0"/>
              </a:rPr>
              <a:t> :</a:t>
            </a: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Environ 3 semaines</a:t>
            </a:r>
          </a:p>
          <a:p>
            <a:pPr marL="285750" indent="-285750">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En périodes 2, 3 ou 4.</a:t>
            </a:r>
          </a:p>
          <a:p>
            <a:endParaRPr lang="fr-FR" sz="1400" dirty="0">
              <a:latin typeface="Times New Roman" panose="02020603050405020304" pitchFamily="18" charset="0"/>
              <a:cs typeface="Times New Roman" panose="02020603050405020304" pitchFamily="18" charset="0"/>
            </a:endParaRPr>
          </a:p>
        </p:txBody>
      </p:sp>
      <p:pic>
        <p:nvPicPr>
          <p:cNvPr id="8" name="Image 7">
            <a:extLst>
              <a:ext uri="{FF2B5EF4-FFF2-40B4-BE49-F238E27FC236}">
                <a16:creationId xmlns:a16="http://schemas.microsoft.com/office/drawing/2014/main" id="{DA2E80B0-95A1-4149-A7DC-D9844AC788D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76224" y="105658"/>
            <a:ext cx="1390729" cy="1200897"/>
          </a:xfrm>
          <a:prstGeom prst="rect">
            <a:avLst/>
          </a:prstGeom>
        </p:spPr>
      </p:pic>
      <p:pic>
        <p:nvPicPr>
          <p:cNvPr id="14" name="Picture 2" descr="Traiter efficacement ses emails - Frédéric DAVI">
            <a:hlinkClick r:id="rId7"/>
            <a:extLst>
              <a:ext uri="{FF2B5EF4-FFF2-40B4-BE49-F238E27FC236}">
                <a16:creationId xmlns:a16="http://schemas.microsoft.com/office/drawing/2014/main" id="{D99BAB9F-DFDC-415F-B4EC-0965C8EA2D5C}"/>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0881127" y="5932750"/>
            <a:ext cx="653533" cy="649177"/>
          </a:xfrm>
          <a:prstGeom prst="rect">
            <a:avLst/>
          </a:prstGeom>
          <a:noFill/>
          <a:extLst>
            <a:ext uri="{909E8E84-426E-40DD-AFC4-6F175D3DCCD1}">
              <a14:hiddenFill xmlns:a14="http://schemas.microsoft.com/office/drawing/2010/main">
                <a:solidFill>
                  <a:srgbClr val="FFFFFF"/>
                </a:solidFill>
              </a14:hiddenFill>
            </a:ext>
          </a:extLst>
        </p:spPr>
      </p:pic>
      <p:sp>
        <p:nvSpPr>
          <p:cNvPr id="15" name="ZoneTexte 14">
            <a:extLst>
              <a:ext uri="{FF2B5EF4-FFF2-40B4-BE49-F238E27FC236}">
                <a16:creationId xmlns:a16="http://schemas.microsoft.com/office/drawing/2014/main" id="{08914ACD-537B-4893-A5CD-5800CD99BAFD}"/>
              </a:ext>
            </a:extLst>
          </p:cNvPr>
          <p:cNvSpPr txBox="1"/>
          <p:nvPr/>
        </p:nvSpPr>
        <p:spPr>
          <a:xfrm>
            <a:off x="10482634" y="4788783"/>
            <a:ext cx="1486293" cy="1138773"/>
          </a:xfrm>
          <a:prstGeom prst="rect">
            <a:avLst/>
          </a:prstGeom>
          <a:noFill/>
        </p:spPr>
        <p:txBody>
          <a:bodyPr wrap="square" rtlCol="0">
            <a:spAutoFit/>
          </a:bodyPr>
          <a:lstStyle/>
          <a:p>
            <a:r>
              <a:rPr lang="fr-FR" sz="1200" b="1" dirty="0">
                <a:latin typeface="Times New Roman" panose="02020603050405020304" pitchFamily="18" charset="0"/>
                <a:cs typeface="Times New Roman" panose="02020603050405020304" pitchFamily="18" charset="0"/>
              </a:rPr>
              <a:t>Besoin d’aide ? Envie de partager ? </a:t>
            </a:r>
          </a:p>
          <a:p>
            <a:endParaRPr lang="fr-FR" sz="800" b="1" dirty="0">
              <a:latin typeface="Times New Roman" panose="02020603050405020304" pitchFamily="18" charset="0"/>
              <a:cs typeface="Times New Roman" panose="02020603050405020304" pitchFamily="18" charset="0"/>
            </a:endParaRPr>
          </a:p>
          <a:p>
            <a:r>
              <a:rPr lang="fr-FR" sz="1200" b="1" dirty="0">
                <a:latin typeface="Times New Roman" panose="02020603050405020304" pitchFamily="18" charset="0"/>
                <a:cs typeface="Times New Roman" panose="02020603050405020304" pitchFamily="18" charset="0"/>
              </a:rPr>
              <a:t>Voici notre mail :</a:t>
            </a:r>
          </a:p>
          <a:p>
            <a:r>
              <a:rPr lang="fr-FR" sz="1200" dirty="0">
                <a:latin typeface="Times New Roman" panose="02020603050405020304" pitchFamily="18" charset="0"/>
                <a:cs typeface="Times New Roman" panose="02020603050405020304" pitchFamily="18" charset="0"/>
                <a:hlinkClick r:id="rId7"/>
              </a:rPr>
              <a:t>missionmaternelle78@ac-versailles.fr</a:t>
            </a:r>
            <a:endParaRPr lang="fr-FR" sz="1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 name="Image 9">
            <a:extLst>
              <a:ext uri="{FF2B5EF4-FFF2-40B4-BE49-F238E27FC236}">
                <a16:creationId xmlns:a16="http://schemas.microsoft.com/office/drawing/2014/main" id="{9039EA7F-F3EB-47E6-8B30-77FF7916B4D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602819" y="4130541"/>
            <a:ext cx="3306726" cy="1329380"/>
          </a:xfrm>
          <a:prstGeom prst="rect">
            <a:avLst/>
          </a:prstGeom>
        </p:spPr>
      </p:pic>
      <p:pic>
        <p:nvPicPr>
          <p:cNvPr id="19" name="Picture 10">
            <a:extLst>
              <a:ext uri="{FF2B5EF4-FFF2-40B4-BE49-F238E27FC236}">
                <a16:creationId xmlns:a16="http://schemas.microsoft.com/office/drawing/2014/main" id="{EACBCC4A-1F90-4627-888C-B4338C0990CC}"/>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10572649" y="1288153"/>
            <a:ext cx="1237819" cy="1306431"/>
          </a:xfrm>
          <a:prstGeom prst="rect">
            <a:avLst/>
          </a:prstGeom>
          <a:noFill/>
          <a:extLst>
            <a:ext uri="{909E8E84-426E-40DD-AFC4-6F175D3DCCD1}">
              <a14:hiddenFill xmlns:a14="http://schemas.microsoft.com/office/drawing/2010/main">
                <a:solidFill>
                  <a:srgbClr val="FFFFFF"/>
                </a:solidFill>
              </a14:hiddenFill>
            </a:ext>
          </a:extLst>
        </p:spPr>
      </p:pic>
      <p:sp>
        <p:nvSpPr>
          <p:cNvPr id="20" name="ZoneTexte 19">
            <a:extLst>
              <a:ext uri="{FF2B5EF4-FFF2-40B4-BE49-F238E27FC236}">
                <a16:creationId xmlns:a16="http://schemas.microsoft.com/office/drawing/2014/main" id="{D01D0716-8FFC-4ACD-B77E-6CEA6426A62F}"/>
              </a:ext>
            </a:extLst>
          </p:cNvPr>
          <p:cNvSpPr txBox="1"/>
          <p:nvPr/>
        </p:nvSpPr>
        <p:spPr>
          <a:xfrm>
            <a:off x="10301850" y="2594584"/>
            <a:ext cx="1779415" cy="461665"/>
          </a:xfrm>
          <a:prstGeom prst="rect">
            <a:avLst/>
          </a:prstGeom>
          <a:noFill/>
        </p:spPr>
        <p:txBody>
          <a:bodyPr wrap="square">
            <a:spAutoFit/>
          </a:bodyPr>
          <a:lstStyle/>
          <a:p>
            <a:pPr algn="ctr"/>
            <a:r>
              <a:rPr lang="fr-FR" sz="1200" i="1" dirty="0">
                <a:latin typeface="Times New Roman" panose="02020603050405020304" pitchFamily="18" charset="0"/>
                <a:cs typeface="Times New Roman" panose="02020603050405020304" pitchFamily="18" charset="0"/>
              </a:rPr>
              <a:t>« L</a:t>
            </a:r>
            <a:r>
              <a:rPr lang="fr-FR" sz="1200" i="1" dirty="0">
                <a:effectLst/>
                <a:latin typeface="Times New Roman" panose="02020603050405020304" pitchFamily="18" charset="0"/>
                <a:cs typeface="Times New Roman" panose="02020603050405020304" pitchFamily="18" charset="0"/>
              </a:rPr>
              <a:t>a souris tailleur »</a:t>
            </a:r>
          </a:p>
          <a:p>
            <a:pPr algn="ctr"/>
            <a:r>
              <a:rPr lang="fr-FR" sz="1200" dirty="0">
                <a:latin typeface="Times New Roman" panose="02020603050405020304" pitchFamily="18" charset="0"/>
                <a:cs typeface="Times New Roman" panose="02020603050405020304" pitchFamily="18" charset="0"/>
              </a:rPr>
              <a:t>Helen Beatrix Potter</a:t>
            </a:r>
            <a:endParaRPr lang="fr-FR" sz="1200" dirty="0">
              <a:effectLst/>
              <a:latin typeface="Times New Roman" panose="02020603050405020304" pitchFamily="18" charset="0"/>
              <a:cs typeface="Times New Roman" panose="02020603050405020304" pitchFamily="18" charset="0"/>
            </a:endParaRPr>
          </a:p>
        </p:txBody>
      </p:sp>
      <p:pic>
        <p:nvPicPr>
          <p:cNvPr id="2050" name="Picture 2">
            <a:extLst>
              <a:ext uri="{FF2B5EF4-FFF2-40B4-BE49-F238E27FC236}">
                <a16:creationId xmlns:a16="http://schemas.microsoft.com/office/drawing/2014/main" id="{075309A1-0DC0-4D7C-9199-780DC2F4539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10528217" y="3165741"/>
            <a:ext cx="1319735" cy="1042904"/>
          </a:xfrm>
          <a:prstGeom prst="rect">
            <a:avLst/>
          </a:prstGeom>
          <a:noFill/>
          <a:extLst>
            <a:ext uri="{909E8E84-426E-40DD-AFC4-6F175D3DCCD1}">
              <a14:hiddenFill xmlns:a14="http://schemas.microsoft.com/office/drawing/2010/main">
                <a:solidFill>
                  <a:srgbClr val="FFFFFF"/>
                </a:solidFill>
              </a14:hiddenFill>
            </a:ext>
          </a:extLst>
        </p:spPr>
      </p:pic>
      <p:sp>
        <p:nvSpPr>
          <p:cNvPr id="23" name="ZoneTexte 22">
            <a:extLst>
              <a:ext uri="{FF2B5EF4-FFF2-40B4-BE49-F238E27FC236}">
                <a16:creationId xmlns:a16="http://schemas.microsoft.com/office/drawing/2014/main" id="{C4B6A5DF-A788-487B-AF7E-EEB42E3FC80C}"/>
              </a:ext>
            </a:extLst>
          </p:cNvPr>
          <p:cNvSpPr txBox="1"/>
          <p:nvPr/>
        </p:nvSpPr>
        <p:spPr>
          <a:xfrm>
            <a:off x="10298376" y="4187798"/>
            <a:ext cx="1779415" cy="461665"/>
          </a:xfrm>
          <a:prstGeom prst="rect">
            <a:avLst/>
          </a:prstGeom>
          <a:noFill/>
        </p:spPr>
        <p:txBody>
          <a:bodyPr wrap="square">
            <a:spAutoFit/>
          </a:bodyPr>
          <a:lstStyle/>
          <a:p>
            <a:pPr algn="ctr"/>
            <a:r>
              <a:rPr lang="fr-FR" sz="1200" i="1" dirty="0">
                <a:latin typeface="Times New Roman" panose="02020603050405020304" pitchFamily="18" charset="0"/>
                <a:cs typeface="Times New Roman" panose="02020603050405020304" pitchFamily="18" charset="0"/>
              </a:rPr>
              <a:t>« Fillette écrivant </a:t>
            </a:r>
            <a:r>
              <a:rPr lang="fr-FR" sz="1200" i="1" dirty="0">
                <a:effectLst/>
                <a:latin typeface="Times New Roman" panose="02020603050405020304" pitchFamily="18" charset="0"/>
                <a:cs typeface="Times New Roman" panose="02020603050405020304" pitchFamily="18" charset="0"/>
              </a:rPr>
              <a:t>»</a:t>
            </a:r>
          </a:p>
          <a:p>
            <a:pPr algn="ctr"/>
            <a:r>
              <a:rPr lang="fr-FR" sz="1200" dirty="0">
                <a:latin typeface="Times New Roman" panose="02020603050405020304" pitchFamily="18" charset="0"/>
                <a:cs typeface="Times New Roman" panose="02020603050405020304" pitchFamily="18" charset="0"/>
              </a:rPr>
              <a:t>Henriette Browne</a:t>
            </a:r>
            <a:endParaRPr lang="fr-FR" sz="1200" dirty="0">
              <a:effectLst/>
              <a:latin typeface="Times New Roman" panose="02020603050405020304" pitchFamily="18" charset="0"/>
              <a:cs typeface="Times New Roman" panose="02020603050405020304" pitchFamily="18" charset="0"/>
            </a:endParaRPr>
          </a:p>
        </p:txBody>
      </p:sp>
      <p:sp>
        <p:nvSpPr>
          <p:cNvPr id="25" name="ZoneTexte 24">
            <a:extLst>
              <a:ext uri="{FF2B5EF4-FFF2-40B4-BE49-F238E27FC236}">
                <a16:creationId xmlns:a16="http://schemas.microsoft.com/office/drawing/2014/main" id="{AAB535E4-441B-4FBF-BEFB-2AB65E5B12D5}"/>
              </a:ext>
            </a:extLst>
          </p:cNvPr>
          <p:cNvSpPr txBox="1"/>
          <p:nvPr/>
        </p:nvSpPr>
        <p:spPr>
          <a:xfrm>
            <a:off x="7169986" y="6306556"/>
            <a:ext cx="3047851" cy="430887"/>
          </a:xfrm>
          <a:prstGeom prst="rect">
            <a:avLst/>
          </a:prstGeom>
          <a:noFill/>
        </p:spPr>
        <p:txBody>
          <a:bodyPr wrap="square" rtlCol="0">
            <a:spAutoFit/>
          </a:bodyPr>
          <a:lstStyle/>
          <a:p>
            <a:pPr algn="just"/>
            <a:r>
              <a:rPr lang="fr-FR" sz="1400" dirty="0">
                <a:latin typeface="Times New Roman" panose="02020603050405020304" pitchFamily="18" charset="0"/>
                <a:cs typeface="Times New Roman" panose="02020603050405020304" pitchFamily="18" charset="0"/>
              </a:rPr>
              <a:t>Œuvres citées prises sur le </a:t>
            </a:r>
            <a:r>
              <a:rPr lang="fr-FR" sz="1400" dirty="0">
                <a:latin typeface="Times New Roman" panose="02020603050405020304" pitchFamily="18" charset="0"/>
                <a:cs typeface="Times New Roman" panose="02020603050405020304" pitchFamily="18" charset="0"/>
                <a:hlinkClick r:id="rId12"/>
              </a:rPr>
              <a:t>site du RMN </a:t>
            </a:r>
            <a:endParaRPr lang="fr-FR" sz="1400" dirty="0">
              <a:latin typeface="Times New Roman" panose="02020603050405020304" pitchFamily="18" charset="0"/>
              <a:cs typeface="Times New Roman" panose="02020603050405020304" pitchFamily="18" charset="0"/>
            </a:endParaRPr>
          </a:p>
          <a:p>
            <a:pPr algn="just"/>
            <a:endParaRPr lang="fr-FR" sz="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78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F84F88D4-0E98-44F5-8B0B-D211AA4204E7}"/>
              </a:ext>
            </a:extLst>
          </p:cNvPr>
          <p:cNvSpPr/>
          <p:nvPr/>
        </p:nvSpPr>
        <p:spPr>
          <a:xfrm>
            <a:off x="101608" y="105750"/>
            <a:ext cx="11998755" cy="477574"/>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70A2D123-8767-4D90-B958-9E8BBB333702}"/>
              </a:ext>
            </a:extLst>
          </p:cNvPr>
          <p:cNvSpPr/>
          <p:nvPr/>
        </p:nvSpPr>
        <p:spPr>
          <a:xfrm>
            <a:off x="101608" y="113268"/>
            <a:ext cx="11976774" cy="461665"/>
          </a:xfrm>
          <a:prstGeom prst="rect">
            <a:avLst/>
          </a:prstGeom>
          <a:noFill/>
        </p:spPr>
        <p:txBody>
          <a:bodyPr wrap="square" lIns="91440" tIns="45720" rIns="91440" bIns="45720">
            <a:spAutoFit/>
          </a:bodyPr>
          <a:lstStyle/>
          <a:p>
            <a:pPr algn="ctr"/>
            <a:r>
              <a:rPr lang="fr-FR" sz="2400" b="1" dirty="0">
                <a:ln w="9525">
                  <a:solidFill>
                    <a:schemeClr val="bg1"/>
                  </a:solidFill>
                  <a:prstDash val="solid"/>
                </a:ln>
                <a:effectLst>
                  <a:outerShdw blurRad="12700" dist="38100" dir="2700000" algn="tl" rotWithShape="0">
                    <a:schemeClr val="bg1">
                      <a:lumMod val="50000"/>
                    </a:schemeClr>
                  </a:outerShdw>
                </a:effectLst>
              </a:rPr>
              <a:t>Quelques p</a:t>
            </a:r>
            <a:r>
              <a:rPr lang="fr-FR"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istes (parmi d’autres…)</a:t>
            </a:r>
          </a:p>
        </p:txBody>
      </p:sp>
      <p:sp>
        <p:nvSpPr>
          <p:cNvPr id="4" name="Rectangle 3">
            <a:extLst>
              <a:ext uri="{FF2B5EF4-FFF2-40B4-BE49-F238E27FC236}">
                <a16:creationId xmlns:a16="http://schemas.microsoft.com/office/drawing/2014/main" id="{FC12C361-27C0-4069-8980-6D9842F7D821}"/>
              </a:ext>
            </a:extLst>
          </p:cNvPr>
          <p:cNvSpPr/>
          <p:nvPr/>
        </p:nvSpPr>
        <p:spPr>
          <a:xfrm>
            <a:off x="105192" y="649021"/>
            <a:ext cx="11976775" cy="612042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6" name="Tableau 6">
            <a:extLst>
              <a:ext uri="{FF2B5EF4-FFF2-40B4-BE49-F238E27FC236}">
                <a16:creationId xmlns:a16="http://schemas.microsoft.com/office/drawing/2014/main" id="{56FFC857-BE4F-4731-8612-1949BD3AD488}"/>
              </a:ext>
            </a:extLst>
          </p:cNvPr>
          <p:cNvGraphicFramePr>
            <a:graphicFrameLocks noGrp="1"/>
          </p:cNvGraphicFramePr>
          <p:nvPr>
            <p:extLst>
              <p:ext uri="{D42A27DB-BD31-4B8C-83A1-F6EECF244321}">
                <p14:modId xmlns:p14="http://schemas.microsoft.com/office/powerpoint/2010/main" val="1200772931"/>
              </p:ext>
            </p:extLst>
          </p:nvPr>
        </p:nvGraphicFramePr>
        <p:xfrm>
          <a:off x="200922" y="717234"/>
          <a:ext cx="9552495" cy="5966902"/>
        </p:xfrm>
        <a:graphic>
          <a:graphicData uri="http://schemas.openxmlformats.org/drawingml/2006/table">
            <a:tbl>
              <a:tblPr firstRow="1" bandRow="1">
                <a:tableStyleId>{5C22544A-7EE6-4342-B048-85BDC9FD1C3A}</a:tableStyleId>
              </a:tblPr>
              <a:tblGrid>
                <a:gridCol w="1910499">
                  <a:extLst>
                    <a:ext uri="{9D8B030D-6E8A-4147-A177-3AD203B41FA5}">
                      <a16:colId xmlns:a16="http://schemas.microsoft.com/office/drawing/2014/main" val="3550659385"/>
                    </a:ext>
                  </a:extLst>
                </a:gridCol>
                <a:gridCol w="1910499">
                  <a:extLst>
                    <a:ext uri="{9D8B030D-6E8A-4147-A177-3AD203B41FA5}">
                      <a16:colId xmlns:a16="http://schemas.microsoft.com/office/drawing/2014/main" val="84571394"/>
                    </a:ext>
                  </a:extLst>
                </a:gridCol>
                <a:gridCol w="1910499">
                  <a:extLst>
                    <a:ext uri="{9D8B030D-6E8A-4147-A177-3AD203B41FA5}">
                      <a16:colId xmlns:a16="http://schemas.microsoft.com/office/drawing/2014/main" val="3757773984"/>
                    </a:ext>
                  </a:extLst>
                </a:gridCol>
                <a:gridCol w="1910499">
                  <a:extLst>
                    <a:ext uri="{9D8B030D-6E8A-4147-A177-3AD203B41FA5}">
                      <a16:colId xmlns:a16="http://schemas.microsoft.com/office/drawing/2014/main" val="3591944990"/>
                    </a:ext>
                  </a:extLst>
                </a:gridCol>
                <a:gridCol w="1910499">
                  <a:extLst>
                    <a:ext uri="{9D8B030D-6E8A-4147-A177-3AD203B41FA5}">
                      <a16:colId xmlns:a16="http://schemas.microsoft.com/office/drawing/2014/main" val="809867313"/>
                    </a:ext>
                  </a:extLst>
                </a:gridCol>
              </a:tblGrid>
              <a:tr h="867050">
                <a:tc>
                  <a:txBody>
                    <a:bodyPr/>
                    <a:lstStyle/>
                    <a:p>
                      <a:pPr algn="ctr"/>
                      <a:r>
                        <a:rPr lang="fr-FR" sz="1500" dirty="0">
                          <a:solidFill>
                            <a:schemeClr val="bg1"/>
                          </a:solidFill>
                          <a:effectLst>
                            <a:outerShdw blurRad="38100" dist="38100" dir="2700000" algn="tl">
                              <a:srgbClr val="000000">
                                <a:alpha val="43137"/>
                              </a:srgbClr>
                            </a:outerShdw>
                          </a:effectLst>
                        </a:rPr>
                        <a:t>Présence de phrases prises comme éléments plastiques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dirty="0">
                          <a:solidFill>
                            <a:schemeClr val="bg1"/>
                          </a:solidFill>
                          <a:effectLst>
                            <a:outerShdw blurRad="38100" dist="38100" dir="2700000" algn="tl">
                              <a:srgbClr val="000000">
                                <a:alpha val="43137"/>
                              </a:srgbClr>
                            </a:outerShdw>
                          </a:effectLst>
                        </a:rPr>
                        <a:t>Présence de mots qui ont du sens (désignations,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dirty="0">
                          <a:solidFill>
                            <a:schemeClr val="bg1"/>
                          </a:solidFill>
                          <a:effectLst>
                            <a:outerShdw blurRad="38100" dist="38100" dir="2700000" algn="tl">
                              <a:srgbClr val="000000">
                                <a:alpha val="43137"/>
                              </a:srgbClr>
                            </a:outerShdw>
                          </a:effectLst>
                        </a:rPr>
                        <a:t>Présence de mots pris comme éléments plastiques</a:t>
                      </a:r>
                    </a:p>
                  </a:txBody>
                  <a:tcPr anchor="ctr"/>
                </a:tc>
                <a:tc gridSpan="2">
                  <a:txBody>
                    <a:bodyPr/>
                    <a:lstStyle/>
                    <a:p>
                      <a:pPr algn="ctr"/>
                      <a:r>
                        <a:rPr lang="fr-FR" sz="1500" dirty="0">
                          <a:solidFill>
                            <a:schemeClr val="bg1"/>
                          </a:solidFill>
                          <a:effectLst>
                            <a:outerShdw blurRad="38100" dist="38100" dir="2700000" algn="tl">
                              <a:srgbClr val="000000">
                                <a:alpha val="43137"/>
                              </a:srgbClr>
                            </a:outerShdw>
                          </a:effectLst>
                        </a:rPr>
                        <a:t>Présence de lettres</a:t>
                      </a:r>
                    </a:p>
                    <a:p>
                      <a:pPr algn="ctr"/>
                      <a:r>
                        <a:rPr lang="fr-FR" sz="1500" dirty="0">
                          <a:solidFill>
                            <a:schemeClr val="bg1"/>
                          </a:solidFill>
                          <a:effectLst>
                            <a:outerShdw blurRad="38100" dist="38100" dir="2700000" algn="tl">
                              <a:srgbClr val="000000">
                                <a:alpha val="43137"/>
                              </a:srgbClr>
                            </a:outerShdw>
                          </a:effectLst>
                        </a:rPr>
                        <a:t>(capitales, scripts, cursives, autres)</a:t>
                      </a:r>
                    </a:p>
                    <a:p>
                      <a:pPr algn="ctr"/>
                      <a:r>
                        <a:rPr lang="fr-FR" sz="1500" dirty="0">
                          <a:solidFill>
                            <a:schemeClr val="bg1"/>
                          </a:solidFill>
                          <a:effectLst>
                            <a:outerShdw blurRad="38100" dist="38100" dir="2700000" algn="tl">
                              <a:srgbClr val="000000">
                                <a:alpha val="43137"/>
                              </a:srgbClr>
                            </a:outerShdw>
                          </a:effectLst>
                        </a:rPr>
                        <a:t>prises comme éléments plastiques</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500" dirty="0">
                        <a:solidFill>
                          <a:schemeClr val="bg1"/>
                        </a:solidFill>
                        <a:effectLst>
                          <a:outerShdw blurRad="38100" dist="38100" dir="2700000" algn="tl">
                            <a:srgbClr val="000000">
                              <a:alpha val="43137"/>
                            </a:srgbClr>
                          </a:outerShdw>
                        </a:effectLst>
                      </a:endParaRPr>
                    </a:p>
                  </a:txBody>
                  <a:tcPr anchor="ctr"/>
                </a:tc>
                <a:extLst>
                  <a:ext uri="{0D108BD9-81ED-4DB2-BD59-A6C34878D82A}">
                    <a16:rowId xmlns:a16="http://schemas.microsoft.com/office/drawing/2014/main" val="2565506935"/>
                  </a:ext>
                </a:extLst>
              </a:tr>
              <a:tr h="50998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John </a:t>
                      </a:r>
                      <a:r>
                        <a:rPr lang="fr-FR" sz="1400" u="sng" dirty="0" err="1"/>
                        <a:t>Baldessari</a:t>
                      </a:r>
                      <a:r>
                        <a:rPr lang="fr-FR" sz="140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(“I will not make any more boring art”)</a:t>
                      </a:r>
                      <a:endParaRPr lang="fr-FR" sz="1200" u="none" dirty="0"/>
                    </a:p>
                    <a:p>
                      <a:endParaRPr lang="fr-FR" sz="1400" dirty="0"/>
                    </a:p>
                    <a:p>
                      <a:endParaRPr lang="fr-FR" sz="1400" dirty="0"/>
                    </a:p>
                    <a:p>
                      <a:endParaRPr lang="fr-FR" sz="1400" dirty="0"/>
                    </a:p>
                    <a:p>
                      <a:endParaRPr lang="fr-FR"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Anonyme</a:t>
                      </a:r>
                      <a:r>
                        <a:rPr lang="fr-FR" sz="1400" u="none" dirty="0"/>
                        <a:t> : </a:t>
                      </a:r>
                      <a:r>
                        <a:rPr lang="fr-FR" sz="1200" u="none" dirty="0"/>
                        <a:t>« Dronte »</a:t>
                      </a:r>
                      <a:endParaRPr lang="fr-FR" sz="12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(Les écrits comme supports) - </a:t>
                      </a:r>
                      <a:r>
                        <a:rPr lang="fr-FR" sz="1000" u="none" dirty="0"/>
                        <a:t>Dodo dessiné sur un texte en lien avec le Dodo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Ben</a:t>
                      </a:r>
                      <a:r>
                        <a:rPr lang="fr-FR" sz="140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Le magasin : bric-à-brac de mots à vendre </a:t>
                      </a:r>
                      <a:endParaRPr lang="fr-FR" sz="12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3200" u="sng" dirty="0"/>
                    </a:p>
                    <a:p>
                      <a:endParaRPr lang="fr-FR"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i="0" u="sng" dirty="0"/>
                        <a:t>Joseph </a:t>
                      </a:r>
                      <a:r>
                        <a:rPr lang="fr-FR" sz="1400" i="0" u="sng" dirty="0" err="1"/>
                        <a:t>Kosuth</a:t>
                      </a:r>
                      <a:endParaRPr lang="fr-FR" sz="1400" i="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dirty="0"/>
                        <a:t>(3 représentations d’un même objet)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i="0" u="sng" dirty="0"/>
                        <a:t>Lucie Nicolle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dirty="0"/>
                        <a:t>(croquis avec écrits)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Anonyme</a:t>
                      </a:r>
                      <a:r>
                        <a:rPr lang="fr-FR" sz="1400" u="none" dirty="0"/>
                        <a:t> : </a:t>
                      </a:r>
                      <a:r>
                        <a:rPr lang="fr-FR" sz="1200" u="none" dirty="0"/>
                        <a:t>« Quels animaux se ressemblent ? »</a:t>
                      </a:r>
                    </a:p>
                    <a:p>
                      <a:endParaRPr lang="fr-FR"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Annette Messager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(Un filet noir pour écrire)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Jochen </a:t>
                      </a:r>
                      <a:r>
                        <a:rPr lang="fr-FR" sz="1400" u="sng" dirty="0" err="1"/>
                        <a:t>Gerz</a:t>
                      </a:r>
                      <a:endParaRPr lang="fr-FR" sz="14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(Colonne de signatures)</a:t>
                      </a:r>
                      <a:endParaRPr lang="fr-FR" sz="12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u="none" dirty="0"/>
                    </a:p>
                  </a:txBody>
                  <a:tcPr/>
                </a:tc>
                <a:tc>
                  <a:txBody>
                    <a:bodyPr/>
                    <a:lstStyle/>
                    <a:p>
                      <a:r>
                        <a:rPr lang="fr-FR" sz="1400" u="sng" dirty="0"/>
                        <a:t>Jasper Johns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(La lettre comme structure première)</a:t>
                      </a:r>
                    </a:p>
                    <a:p>
                      <a:endParaRPr lang="fr-FR" sz="1400" dirty="0"/>
                    </a:p>
                    <a:p>
                      <a:endParaRPr lang="fr-FR" sz="1400" dirty="0"/>
                    </a:p>
                    <a:p>
                      <a:endParaRPr lang="fr-FR" sz="1400" dirty="0"/>
                    </a:p>
                    <a:p>
                      <a:endParaRPr lang="fr-FR" sz="1400" dirty="0"/>
                    </a:p>
                    <a:p>
                      <a:endParaRPr lang="fr-FR"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Marie-Louise Amiet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(L’écrit pour illustrer)</a:t>
                      </a:r>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Hiéroglyphe égyptien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none" dirty="0"/>
                        <a:t>(Lettres inventées, autres écritures)</a:t>
                      </a:r>
                    </a:p>
                    <a:p>
                      <a:endParaRPr lang="fr-FR" sz="1400" dirty="0"/>
                    </a:p>
                    <a:p>
                      <a:endParaRPr lang="fr-FR"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i="0" u="sng" dirty="0"/>
                        <a:t>Raymond </a:t>
                      </a:r>
                      <a:r>
                        <a:rPr lang="fr-FR" sz="1400" i="0" u="sng" dirty="0" err="1"/>
                        <a:t>Hains</a:t>
                      </a:r>
                      <a:endParaRPr lang="fr-FR" sz="1400" i="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dirty="0"/>
                        <a:t>(Affiches déchirées)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0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err="1"/>
                        <a:t>Cy</a:t>
                      </a:r>
                      <a:r>
                        <a:rPr lang="fr-FR" sz="1400" u="sng" dirty="0"/>
                        <a:t> </a:t>
                      </a:r>
                      <a:r>
                        <a:rPr lang="fr-FR" sz="1400" u="sng" dirty="0" err="1"/>
                        <a:t>Twombly</a:t>
                      </a:r>
                      <a:r>
                        <a:rPr lang="fr-FR" sz="1400" u="none" dirty="0"/>
                        <a:t> </a:t>
                      </a: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dirty="0"/>
                        <a:t>(L’écriture pleure de la peinture)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i="0" u="sng" dirty="0"/>
                        <a:t>D’autres pistes</a:t>
                      </a:r>
                      <a:r>
                        <a:rPr lang="fr-FR" sz="1400" i="0" dirty="0"/>
                        <a:t> : </a:t>
                      </a:r>
                      <a:r>
                        <a:rPr lang="fr-FR" sz="1400" i="1" dirty="0">
                          <a:hlinkClick r:id="rId2"/>
                        </a:rPr>
                        <a:t>L’écriture dans l’art</a:t>
                      </a:r>
                      <a:r>
                        <a:rPr lang="fr-FR" sz="1400" i="0" dirty="0"/>
                        <a:t> de Danièle Perez</a:t>
                      </a:r>
                    </a:p>
                  </a:txBody>
                  <a:tcPr/>
                </a:tc>
                <a:extLst>
                  <a:ext uri="{0D108BD9-81ED-4DB2-BD59-A6C34878D82A}">
                    <a16:rowId xmlns:a16="http://schemas.microsoft.com/office/drawing/2014/main" val="1652927859"/>
                  </a:ext>
                </a:extLst>
              </a:tr>
            </a:tbl>
          </a:graphicData>
        </a:graphic>
      </p:graphicFrame>
      <p:pic>
        <p:nvPicPr>
          <p:cNvPr id="15" name="Picture 6">
            <a:extLst>
              <a:ext uri="{FF2B5EF4-FFF2-40B4-BE49-F238E27FC236}">
                <a16:creationId xmlns:a16="http://schemas.microsoft.com/office/drawing/2014/main" id="{BC02D986-2B11-4C5D-BC53-12C3582393F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706258" y="2064769"/>
            <a:ext cx="1040756" cy="121416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a:extLst>
              <a:ext uri="{FF2B5EF4-FFF2-40B4-BE49-F238E27FC236}">
                <a16:creationId xmlns:a16="http://schemas.microsoft.com/office/drawing/2014/main" id="{27F1A4A7-E8EF-4BE4-864C-C1E0CBA37950}"/>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6038459" y="5796860"/>
            <a:ext cx="1733905" cy="7862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B73EBE1A-1115-4E13-AC1D-9ADC3F5ADF0E}"/>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2205914" y="2242371"/>
            <a:ext cx="1741031" cy="103800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CA34709-C770-4CF6-B46E-D3E3BF0269FA}"/>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145326" y="3700685"/>
            <a:ext cx="1517714" cy="142648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31B5401C-73D1-4D9E-A531-3E5F91D8494E}"/>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2187651" y="3755067"/>
            <a:ext cx="1741031" cy="12251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Tableau 6">
            <a:extLst>
              <a:ext uri="{FF2B5EF4-FFF2-40B4-BE49-F238E27FC236}">
                <a16:creationId xmlns:a16="http://schemas.microsoft.com/office/drawing/2014/main" id="{A5AC5D3C-B5C8-4D25-AC73-F7784B98B7C6}"/>
              </a:ext>
            </a:extLst>
          </p:cNvPr>
          <p:cNvGraphicFramePr>
            <a:graphicFrameLocks noGrp="1"/>
          </p:cNvGraphicFramePr>
          <p:nvPr>
            <p:extLst>
              <p:ext uri="{D42A27DB-BD31-4B8C-83A1-F6EECF244321}">
                <p14:modId xmlns:p14="http://schemas.microsoft.com/office/powerpoint/2010/main" val="3946633600"/>
              </p:ext>
            </p:extLst>
          </p:nvPr>
        </p:nvGraphicFramePr>
        <p:xfrm>
          <a:off x="4017232" y="4414975"/>
          <a:ext cx="1913276" cy="2268805"/>
        </p:xfrm>
        <a:graphic>
          <a:graphicData uri="http://schemas.openxmlformats.org/drawingml/2006/table">
            <a:tbl>
              <a:tblPr firstRow="1" bandRow="1">
                <a:tableStyleId>{5C22544A-7EE6-4342-B048-85BDC9FD1C3A}</a:tableStyleId>
              </a:tblPr>
              <a:tblGrid>
                <a:gridCol w="1913276">
                  <a:extLst>
                    <a:ext uri="{9D8B030D-6E8A-4147-A177-3AD203B41FA5}">
                      <a16:colId xmlns:a16="http://schemas.microsoft.com/office/drawing/2014/main" val="3550659385"/>
                    </a:ext>
                  </a:extLst>
                </a:gridCol>
              </a:tblGrid>
              <a:tr h="732416">
                <a:tc>
                  <a:txBody>
                    <a:bodyPr/>
                    <a:lstStyle/>
                    <a:p>
                      <a:pPr algn="ctr"/>
                      <a:r>
                        <a:rPr lang="fr-FR" sz="1500" dirty="0">
                          <a:solidFill>
                            <a:schemeClr val="bg1"/>
                          </a:solidFill>
                          <a:effectLst>
                            <a:outerShdw blurRad="38100" dist="38100" dir="2700000" algn="tl">
                              <a:srgbClr val="000000">
                                <a:alpha val="43137"/>
                              </a:srgbClr>
                            </a:outerShdw>
                          </a:effectLst>
                        </a:rPr>
                        <a:t>Présence de mots dont le sens est détourné</a:t>
                      </a:r>
                    </a:p>
                  </a:txBody>
                  <a:tcPr anchor="ctr"/>
                </a:tc>
                <a:extLst>
                  <a:ext uri="{0D108BD9-81ED-4DB2-BD59-A6C34878D82A}">
                    <a16:rowId xmlns:a16="http://schemas.microsoft.com/office/drawing/2014/main" val="2565506935"/>
                  </a:ext>
                </a:extLst>
              </a:tr>
              <a:tr h="1491565">
                <a:tc>
                  <a:txBody>
                    <a:bodyPr/>
                    <a:lstStyle/>
                    <a:p>
                      <a:r>
                        <a:rPr lang="fr-FR" sz="1400" u="sng" dirty="0"/>
                        <a:t>Magritte</a:t>
                      </a:r>
                    </a:p>
                    <a:p>
                      <a:r>
                        <a:rPr lang="fr-FR" sz="1200" u="none" dirty="0"/>
                        <a:t>(La trahison des images)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none" dirty="0"/>
                    </a:p>
                  </a:txBody>
                  <a:tcPr/>
                </a:tc>
                <a:extLst>
                  <a:ext uri="{0D108BD9-81ED-4DB2-BD59-A6C34878D82A}">
                    <a16:rowId xmlns:a16="http://schemas.microsoft.com/office/drawing/2014/main" val="1652927859"/>
                  </a:ext>
                </a:extLst>
              </a:tr>
            </a:tbl>
          </a:graphicData>
        </a:graphic>
      </p:graphicFrame>
      <p:pic>
        <p:nvPicPr>
          <p:cNvPr id="1040" name="Picture 16">
            <a:extLst>
              <a:ext uri="{FF2B5EF4-FFF2-40B4-BE49-F238E27FC236}">
                <a16:creationId xmlns:a16="http://schemas.microsoft.com/office/drawing/2014/main" id="{F3009FA9-7070-488C-AA4E-101289DEE7AC}"/>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2307600" y="5440553"/>
            <a:ext cx="1420933" cy="115052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2D3B616B-0F33-4914-BC79-353FEFB6B14B}"/>
              </a:ext>
            </a:extLst>
          </p:cNvPr>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518373" y="3845846"/>
            <a:ext cx="1274617" cy="1040383"/>
          </a:xfrm>
          <a:prstGeom prst="rect">
            <a:avLst/>
          </a:prstGeom>
          <a:noFill/>
          <a:extLst>
            <a:ext uri="{909E8E84-426E-40DD-AFC4-6F175D3DCCD1}">
              <a14:hiddenFill xmlns:a14="http://schemas.microsoft.com/office/drawing/2010/main">
                <a:solidFill>
                  <a:srgbClr val="FFFFFF"/>
                </a:solidFill>
              </a14:hiddenFill>
            </a:ext>
          </a:extLst>
        </p:spPr>
      </p:pic>
      <p:sp>
        <p:nvSpPr>
          <p:cNvPr id="30" name="ZoneTexte 29">
            <a:extLst>
              <a:ext uri="{FF2B5EF4-FFF2-40B4-BE49-F238E27FC236}">
                <a16:creationId xmlns:a16="http://schemas.microsoft.com/office/drawing/2014/main" id="{F055159C-8678-4D06-ACD8-914BF5AB9C44}"/>
              </a:ext>
            </a:extLst>
          </p:cNvPr>
          <p:cNvSpPr txBox="1"/>
          <p:nvPr/>
        </p:nvSpPr>
        <p:spPr>
          <a:xfrm>
            <a:off x="9753417" y="712877"/>
            <a:ext cx="2324965" cy="390876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400" u="sng" dirty="0"/>
              <a:t>Consignes pour observer, affiner le regard à partir de plusieurs œuvres</a:t>
            </a:r>
            <a:r>
              <a:rPr lang="fr-FR" sz="1400" dirty="0"/>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8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400" dirty="0">
                <a:effectLst/>
                <a:ea typeface="Calibri" panose="020F0502020204030204" pitchFamily="34" charset="0"/>
                <a:cs typeface="Times New Roman" panose="02020603050405020304" pitchFamily="18" charset="0"/>
              </a:rPr>
              <a:t>L’enseignant prend appui sur ce que les enfants voient. Il accueille tous les propos des enfants en les invitant à se justifier. Il leur pose des questions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800" dirty="0">
              <a:effectLs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400" dirty="0">
                <a:effectLst/>
                <a:ea typeface="Calibri" panose="020F0502020204030204" pitchFamily="34" charset="0"/>
                <a:cs typeface="Times New Roman" panose="02020603050405020304" pitchFamily="18" charset="0"/>
              </a:rPr>
              <a:t>« Qu’est-ce que tu connais ? Qu’est-ce que tu ressens ? Qu’est-ce que tu imagines ?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800" dirty="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400" dirty="0">
                <a:effectLst/>
                <a:ea typeface="Calibri" panose="020F0502020204030204" pitchFamily="34" charset="0"/>
                <a:cs typeface="Times New Roman" panose="02020603050405020304" pitchFamily="18" charset="0"/>
              </a:rPr>
              <a:t>Les amene</a:t>
            </a:r>
            <a:r>
              <a:rPr lang="fr-FR" sz="1400" dirty="0">
                <a:ea typeface="Calibri" panose="020F0502020204030204" pitchFamily="34" charset="0"/>
                <a:cs typeface="Times New Roman" panose="02020603050405020304" pitchFamily="18" charset="0"/>
              </a:rPr>
              <a:t>r progressivement à identifier la présence d’écrits dans le support.</a:t>
            </a:r>
            <a:endParaRPr lang="fr-FR" sz="140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400" dirty="0"/>
          </a:p>
        </p:txBody>
      </p:sp>
      <p:pic>
        <p:nvPicPr>
          <p:cNvPr id="18" name="Image 17">
            <a:extLst>
              <a:ext uri="{FF2B5EF4-FFF2-40B4-BE49-F238E27FC236}">
                <a16:creationId xmlns:a16="http://schemas.microsoft.com/office/drawing/2014/main" id="{84BD2FAC-7E95-4F64-81FA-ED2BFB2479AA}"/>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7933202" y="2071481"/>
            <a:ext cx="1723021" cy="1097218"/>
          </a:xfrm>
          <a:prstGeom prst="rect">
            <a:avLst/>
          </a:prstGeom>
        </p:spPr>
      </p:pic>
      <p:pic>
        <p:nvPicPr>
          <p:cNvPr id="22" name="Image 21">
            <a:extLst>
              <a:ext uri="{FF2B5EF4-FFF2-40B4-BE49-F238E27FC236}">
                <a16:creationId xmlns:a16="http://schemas.microsoft.com/office/drawing/2014/main" id="{61DA9F90-F432-4FF5-9BA8-05914941241E}"/>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4210150" y="2053869"/>
            <a:ext cx="1476029" cy="839103"/>
          </a:xfrm>
          <a:prstGeom prst="rect">
            <a:avLst/>
          </a:prstGeom>
        </p:spPr>
      </p:pic>
      <p:pic>
        <p:nvPicPr>
          <p:cNvPr id="36" name="Image 35">
            <a:extLst>
              <a:ext uri="{FF2B5EF4-FFF2-40B4-BE49-F238E27FC236}">
                <a16:creationId xmlns:a16="http://schemas.microsoft.com/office/drawing/2014/main" id="{9B3E8225-11AD-4310-8A5F-5543C05ABB90}"/>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7952372" y="3845846"/>
            <a:ext cx="1703851" cy="1040383"/>
          </a:xfrm>
          <a:prstGeom prst="rect">
            <a:avLst/>
          </a:prstGeom>
        </p:spPr>
      </p:pic>
      <p:pic>
        <p:nvPicPr>
          <p:cNvPr id="41" name="Image 40">
            <a:extLst>
              <a:ext uri="{FF2B5EF4-FFF2-40B4-BE49-F238E27FC236}">
                <a16:creationId xmlns:a16="http://schemas.microsoft.com/office/drawing/2014/main" id="{67E4BE60-A69E-4427-951B-1A17DDB6A12A}"/>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376137" y="2242371"/>
            <a:ext cx="1586891" cy="835185"/>
          </a:xfrm>
          <a:prstGeom prst="rect">
            <a:avLst/>
          </a:prstGeom>
        </p:spPr>
      </p:pic>
      <p:pic>
        <p:nvPicPr>
          <p:cNvPr id="1026" name="Picture 2">
            <a:extLst>
              <a:ext uri="{FF2B5EF4-FFF2-40B4-BE49-F238E27FC236}">
                <a16:creationId xmlns:a16="http://schemas.microsoft.com/office/drawing/2014/main" id="{C9100D81-3833-48C7-AD3E-DC60F983EFB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17666" y="5456777"/>
            <a:ext cx="1476029" cy="11664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onument_03">
            <a:extLst>
              <a:ext uri="{FF2B5EF4-FFF2-40B4-BE49-F238E27FC236}">
                <a16:creationId xmlns:a16="http://schemas.microsoft.com/office/drawing/2014/main" id="{5F1FC7E2-D15E-4DA0-AC9C-B12749555985}"/>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4259809" y="3389983"/>
            <a:ext cx="1420934" cy="93914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a:extLst>
              <a:ext uri="{FF2B5EF4-FFF2-40B4-BE49-F238E27FC236}">
                <a16:creationId xmlns:a16="http://schemas.microsoft.com/office/drawing/2014/main" id="{26EB5871-56C3-455E-A779-79DCE6E93F98}"/>
              </a:ext>
            </a:extLst>
          </p:cNvPr>
          <p:cNvPicPr>
            <a:picLocks noChangeAspect="1" noChangeArrowheads="1"/>
          </p:cNvPicPr>
          <p:nvPr/>
        </p:nvPicPr>
        <p:blipFill rotWithShape="1">
          <a:blip r:embed="rId16" cstate="screen">
            <a:extLst>
              <a:ext uri="{28A0092B-C50C-407E-A947-70E740481C1C}">
                <a14:useLocalDpi xmlns:a14="http://schemas.microsoft.com/office/drawing/2010/main"/>
              </a:ext>
            </a:extLst>
          </a:blip>
          <a:srcRect/>
          <a:stretch/>
        </p:blipFill>
        <p:spPr bwMode="auto">
          <a:xfrm>
            <a:off x="4367048" y="5697319"/>
            <a:ext cx="1241002" cy="925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5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 coins arrondis 7">
            <a:extLst>
              <a:ext uri="{FF2B5EF4-FFF2-40B4-BE49-F238E27FC236}">
                <a16:creationId xmlns:a16="http://schemas.microsoft.com/office/drawing/2014/main" id="{3688A440-6901-45E9-B5BD-D284C4DAA12F}"/>
              </a:ext>
            </a:extLst>
          </p:cNvPr>
          <p:cNvSpPr/>
          <p:nvPr/>
        </p:nvSpPr>
        <p:spPr>
          <a:xfrm>
            <a:off x="7288005" y="105750"/>
            <a:ext cx="4794809" cy="477574"/>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5808AD59-6229-416B-BEC3-41F789C0DE7F}"/>
              </a:ext>
            </a:extLst>
          </p:cNvPr>
          <p:cNvSpPr/>
          <p:nvPr/>
        </p:nvSpPr>
        <p:spPr>
          <a:xfrm>
            <a:off x="7285930" y="113268"/>
            <a:ext cx="4786019" cy="461665"/>
          </a:xfrm>
          <a:prstGeom prst="rect">
            <a:avLst/>
          </a:prstGeom>
          <a:noFill/>
        </p:spPr>
        <p:txBody>
          <a:bodyPr wrap="square" lIns="91440" tIns="45720" rIns="91440" bIns="45720">
            <a:spAutoFit/>
          </a:bodyPr>
          <a:lstStyle/>
          <a:p>
            <a:pPr algn="ctr"/>
            <a:r>
              <a:rPr lang="fr-FR"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Cartel de l’œuvre</a:t>
            </a:r>
          </a:p>
        </p:txBody>
      </p:sp>
      <p:sp>
        <p:nvSpPr>
          <p:cNvPr id="10" name="Rectangle 9">
            <a:extLst>
              <a:ext uri="{FF2B5EF4-FFF2-40B4-BE49-F238E27FC236}">
                <a16:creationId xmlns:a16="http://schemas.microsoft.com/office/drawing/2014/main" id="{6D0EE6DA-1653-46D6-B637-80AD85A4E336}"/>
              </a:ext>
            </a:extLst>
          </p:cNvPr>
          <p:cNvSpPr/>
          <p:nvPr/>
        </p:nvSpPr>
        <p:spPr>
          <a:xfrm>
            <a:off x="7285703" y="649022"/>
            <a:ext cx="4785047" cy="465415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coins arrondis 11">
            <a:extLst>
              <a:ext uri="{FF2B5EF4-FFF2-40B4-BE49-F238E27FC236}">
                <a16:creationId xmlns:a16="http://schemas.microsoft.com/office/drawing/2014/main" id="{E867572A-826B-4B6C-B246-BF7AE7EAF6C1}"/>
              </a:ext>
            </a:extLst>
          </p:cNvPr>
          <p:cNvSpPr/>
          <p:nvPr/>
        </p:nvSpPr>
        <p:spPr>
          <a:xfrm>
            <a:off x="109187" y="105750"/>
            <a:ext cx="7058417" cy="477574"/>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483BF2F0-26FE-4680-BD95-7D3104F0DCAB}"/>
              </a:ext>
            </a:extLst>
          </p:cNvPr>
          <p:cNvSpPr/>
          <p:nvPr/>
        </p:nvSpPr>
        <p:spPr>
          <a:xfrm>
            <a:off x="109189" y="113268"/>
            <a:ext cx="7045478" cy="461665"/>
          </a:xfrm>
          <a:prstGeom prst="rect">
            <a:avLst/>
          </a:prstGeom>
          <a:noFill/>
        </p:spPr>
        <p:txBody>
          <a:bodyPr wrap="square" lIns="91440" tIns="45720" rIns="91440" bIns="45720">
            <a:spAutoFit/>
          </a:bodyPr>
          <a:lstStyle/>
          <a:p>
            <a:pPr algn="ctr"/>
            <a:r>
              <a:rPr lang="fr-FR"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4 opérations plastiques</a:t>
            </a:r>
          </a:p>
        </p:txBody>
      </p:sp>
      <p:sp>
        <p:nvSpPr>
          <p:cNvPr id="14" name="Rectangle 13">
            <a:extLst>
              <a:ext uri="{FF2B5EF4-FFF2-40B4-BE49-F238E27FC236}">
                <a16:creationId xmlns:a16="http://schemas.microsoft.com/office/drawing/2014/main" id="{A3AA7368-E45A-48CF-B4FB-565AA3C39647}"/>
              </a:ext>
            </a:extLst>
          </p:cNvPr>
          <p:cNvSpPr/>
          <p:nvPr/>
        </p:nvSpPr>
        <p:spPr>
          <a:xfrm>
            <a:off x="109189" y="640630"/>
            <a:ext cx="7044047" cy="61041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6" name="Tableau 6">
            <a:extLst>
              <a:ext uri="{FF2B5EF4-FFF2-40B4-BE49-F238E27FC236}">
                <a16:creationId xmlns:a16="http://schemas.microsoft.com/office/drawing/2014/main" id="{9BC9D9FD-3EAF-4C38-B701-EE8E387A5BC3}"/>
              </a:ext>
            </a:extLst>
          </p:cNvPr>
          <p:cNvGraphicFramePr>
            <a:graphicFrameLocks noGrp="1"/>
          </p:cNvGraphicFramePr>
          <p:nvPr>
            <p:extLst>
              <p:ext uri="{D42A27DB-BD31-4B8C-83A1-F6EECF244321}">
                <p14:modId xmlns:p14="http://schemas.microsoft.com/office/powerpoint/2010/main" val="3927226328"/>
              </p:ext>
            </p:extLst>
          </p:nvPr>
        </p:nvGraphicFramePr>
        <p:xfrm>
          <a:off x="179580" y="720120"/>
          <a:ext cx="6891288" cy="2708879"/>
        </p:xfrm>
        <a:graphic>
          <a:graphicData uri="http://schemas.openxmlformats.org/drawingml/2006/table">
            <a:tbl>
              <a:tblPr firstRow="1" bandRow="1">
                <a:tableStyleId>{5C22544A-7EE6-4342-B048-85BDC9FD1C3A}</a:tableStyleId>
              </a:tblPr>
              <a:tblGrid>
                <a:gridCol w="1722822">
                  <a:extLst>
                    <a:ext uri="{9D8B030D-6E8A-4147-A177-3AD203B41FA5}">
                      <a16:colId xmlns:a16="http://schemas.microsoft.com/office/drawing/2014/main" val="267835396"/>
                    </a:ext>
                  </a:extLst>
                </a:gridCol>
                <a:gridCol w="1722822">
                  <a:extLst>
                    <a:ext uri="{9D8B030D-6E8A-4147-A177-3AD203B41FA5}">
                      <a16:colId xmlns:a16="http://schemas.microsoft.com/office/drawing/2014/main" val="952753980"/>
                    </a:ext>
                  </a:extLst>
                </a:gridCol>
                <a:gridCol w="1722822">
                  <a:extLst>
                    <a:ext uri="{9D8B030D-6E8A-4147-A177-3AD203B41FA5}">
                      <a16:colId xmlns:a16="http://schemas.microsoft.com/office/drawing/2014/main" val="3257395630"/>
                    </a:ext>
                  </a:extLst>
                </a:gridCol>
                <a:gridCol w="1722822">
                  <a:extLst>
                    <a:ext uri="{9D8B030D-6E8A-4147-A177-3AD203B41FA5}">
                      <a16:colId xmlns:a16="http://schemas.microsoft.com/office/drawing/2014/main" val="476984720"/>
                    </a:ext>
                  </a:extLst>
                </a:gridCol>
              </a:tblGrid>
              <a:tr h="576121">
                <a:tc>
                  <a:txBody>
                    <a:bodyPr/>
                    <a:lstStyle/>
                    <a:p>
                      <a:pPr algn="ctr"/>
                      <a:r>
                        <a:rPr lang="fr-FR" sz="1500" dirty="0">
                          <a:effectLst>
                            <a:outerShdw blurRad="38100" dist="38100" dir="2700000" algn="tl">
                              <a:srgbClr val="000000">
                                <a:alpha val="43137"/>
                              </a:srgbClr>
                            </a:outerShdw>
                          </a:effectLst>
                        </a:rPr>
                        <a:t>REPRODUIRE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dirty="0">
                          <a:effectLst>
                            <a:outerShdw blurRad="38100" dist="38100" dir="2700000" algn="tl">
                              <a:srgbClr val="000000">
                                <a:alpha val="43137"/>
                              </a:srgbClr>
                            </a:outerShdw>
                          </a:effectLst>
                        </a:rPr>
                        <a:t>ISOLER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dirty="0">
                          <a:effectLst>
                            <a:outerShdw blurRad="38100" dist="38100" dir="2700000" algn="tl">
                              <a:srgbClr val="000000">
                                <a:alpha val="43137"/>
                              </a:srgbClr>
                            </a:outerShdw>
                          </a:effectLst>
                        </a:rPr>
                        <a:t>TRANSFORMER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500" dirty="0">
                          <a:effectLst>
                            <a:outerShdw blurRad="38100" dist="38100" dir="2700000" algn="tl">
                              <a:srgbClr val="000000">
                                <a:alpha val="43137"/>
                              </a:srgbClr>
                            </a:outerShdw>
                          </a:effectLst>
                        </a:rPr>
                        <a:t>ASSOCIER</a:t>
                      </a:r>
                    </a:p>
                  </a:txBody>
                  <a:tcPr anchor="ctr"/>
                </a:tc>
                <a:extLst>
                  <a:ext uri="{0D108BD9-81ED-4DB2-BD59-A6C34878D82A}">
                    <a16:rowId xmlns:a16="http://schemas.microsoft.com/office/drawing/2014/main" val="64339336"/>
                  </a:ext>
                </a:extLst>
              </a:tr>
              <a:tr h="2132758">
                <a:tc>
                  <a:txBody>
                    <a:bodyPr/>
                    <a:lstStyle/>
                    <a:p>
                      <a:r>
                        <a:rPr lang="fr-FR" sz="1400" dirty="0"/>
                        <a:t>Copier</a:t>
                      </a:r>
                    </a:p>
                    <a:p>
                      <a:r>
                        <a:rPr lang="fr-FR" sz="1400" dirty="0"/>
                        <a:t>Calquer</a:t>
                      </a:r>
                    </a:p>
                    <a:p>
                      <a:r>
                        <a:rPr lang="fr-FR" sz="1400" dirty="0"/>
                        <a:t>Doubler</a:t>
                      </a:r>
                    </a:p>
                    <a:p>
                      <a:r>
                        <a:rPr lang="fr-FR" sz="1400" dirty="0"/>
                        <a:t>Faire l’empreinte</a:t>
                      </a:r>
                    </a:p>
                    <a:p>
                      <a:r>
                        <a:rPr lang="fr-FR" sz="1400" dirty="0"/>
                        <a:t>Photographier</a:t>
                      </a:r>
                    </a:p>
                    <a:p>
                      <a:r>
                        <a:rPr lang="fr-FR" sz="1400" dirty="0"/>
                        <a:t>Photocopier</a:t>
                      </a:r>
                    </a:p>
                    <a:p>
                      <a:r>
                        <a:rPr lang="fr-FR" sz="1400" dirty="0"/>
                        <a:t>Refaire</a:t>
                      </a:r>
                    </a:p>
                    <a:p>
                      <a:r>
                        <a:rPr lang="fr-FR" sz="1400" dirty="0"/>
                        <a:t>Répéter</a:t>
                      </a:r>
                    </a:p>
                  </a:txBody>
                  <a:tcPr/>
                </a:tc>
                <a:tc>
                  <a:txBody>
                    <a:bodyPr/>
                    <a:lstStyle/>
                    <a:p>
                      <a:r>
                        <a:rPr lang="fr-FR" sz="1400" u="sng" dirty="0"/>
                        <a:t>Privé du contexte</a:t>
                      </a:r>
                      <a:r>
                        <a:rPr lang="fr-FR" sz="1400" dirty="0"/>
                        <a:t> :</a:t>
                      </a:r>
                    </a:p>
                    <a:p>
                      <a:r>
                        <a:rPr lang="fr-FR" sz="1400" dirty="0"/>
                        <a:t>Supprimer</a:t>
                      </a:r>
                    </a:p>
                    <a:p>
                      <a:r>
                        <a:rPr lang="fr-FR" sz="1400" dirty="0"/>
                        <a:t>Cacher</a:t>
                      </a:r>
                    </a:p>
                    <a:p>
                      <a:r>
                        <a:rPr lang="fr-FR" sz="1400" dirty="0"/>
                        <a:t>Extraire</a:t>
                      </a:r>
                    </a:p>
                    <a:p>
                      <a:r>
                        <a:rPr lang="fr-FR" sz="1400" u="sng" dirty="0"/>
                        <a:t>Avec le contexte</a:t>
                      </a:r>
                      <a:r>
                        <a:rPr lang="fr-FR" sz="1400" dirty="0"/>
                        <a:t> :</a:t>
                      </a:r>
                    </a:p>
                    <a:p>
                      <a:r>
                        <a:rPr lang="fr-FR" sz="1400" dirty="0"/>
                        <a:t>Montrer</a:t>
                      </a:r>
                    </a:p>
                    <a:p>
                      <a:r>
                        <a:rPr lang="fr-FR" sz="1400" dirty="0"/>
                        <a:t>Cerner</a:t>
                      </a:r>
                    </a:p>
                    <a:p>
                      <a:r>
                        <a:rPr lang="fr-FR" sz="1400" dirty="0"/>
                        <a:t>Encadrer</a:t>
                      </a:r>
                    </a:p>
                    <a:p>
                      <a:r>
                        <a:rPr lang="fr-FR" sz="1400" dirty="0"/>
                        <a:t>Entourer</a:t>
                      </a:r>
                    </a:p>
                  </a:txBody>
                  <a:tcPr/>
                </a:tc>
                <a:tc>
                  <a:txBody>
                    <a:bodyPr/>
                    <a:lstStyle/>
                    <a:p>
                      <a:r>
                        <a:rPr lang="fr-FR" sz="1400" dirty="0"/>
                        <a:t>Modifier</a:t>
                      </a:r>
                    </a:p>
                    <a:p>
                      <a:r>
                        <a:rPr lang="fr-FR" sz="1400" dirty="0"/>
                        <a:t>Dissocier</a:t>
                      </a:r>
                    </a:p>
                    <a:p>
                      <a:r>
                        <a:rPr lang="fr-FR" sz="1400" dirty="0"/>
                        <a:t>Fragmenter</a:t>
                      </a:r>
                    </a:p>
                    <a:p>
                      <a:r>
                        <a:rPr lang="fr-FR" sz="1400" dirty="0"/>
                        <a:t>Combiner</a:t>
                      </a:r>
                    </a:p>
                    <a:p>
                      <a:r>
                        <a:rPr lang="fr-FR" sz="1400" dirty="0"/>
                        <a:t>Inverser</a:t>
                      </a:r>
                    </a:p>
                    <a:p>
                      <a:r>
                        <a:rPr lang="fr-FR" sz="1400" dirty="0"/>
                        <a:t>Alterner</a:t>
                      </a:r>
                    </a:p>
                    <a:p>
                      <a:r>
                        <a:rPr lang="fr-FR" sz="1400" dirty="0"/>
                        <a:t>Déformer</a:t>
                      </a:r>
                    </a:p>
                    <a:p>
                      <a:r>
                        <a:rPr lang="fr-FR" sz="1400" dirty="0"/>
                        <a:t>Allonger</a:t>
                      </a:r>
                    </a:p>
                    <a:p>
                      <a:r>
                        <a:rPr lang="fr-FR" sz="1400" dirty="0"/>
                        <a:t>…</a:t>
                      </a:r>
                    </a:p>
                  </a:txBody>
                  <a:tcPr/>
                </a:tc>
                <a:tc>
                  <a:txBody>
                    <a:bodyPr/>
                    <a:lstStyle/>
                    <a:p>
                      <a:r>
                        <a:rPr lang="fr-FR" sz="1400" dirty="0"/>
                        <a:t>Rapprocher</a:t>
                      </a:r>
                    </a:p>
                    <a:p>
                      <a:r>
                        <a:rPr lang="fr-FR" sz="1400" dirty="0"/>
                        <a:t>Juxtaposer</a:t>
                      </a:r>
                    </a:p>
                    <a:p>
                      <a:r>
                        <a:rPr lang="fr-FR" sz="1400" dirty="0"/>
                        <a:t>Superposer</a:t>
                      </a:r>
                    </a:p>
                    <a:p>
                      <a:r>
                        <a:rPr lang="fr-FR" sz="1400" dirty="0"/>
                        <a:t>Relier</a:t>
                      </a:r>
                    </a:p>
                    <a:p>
                      <a:r>
                        <a:rPr lang="fr-FR" sz="1400" dirty="0"/>
                        <a:t>Opposer</a:t>
                      </a:r>
                    </a:p>
                    <a:p>
                      <a:r>
                        <a:rPr lang="fr-FR" sz="1400" dirty="0"/>
                        <a:t>Multiplier</a:t>
                      </a:r>
                    </a:p>
                    <a:p>
                      <a:r>
                        <a:rPr lang="fr-FR" sz="1400" dirty="0"/>
                        <a:t>Assembler</a:t>
                      </a:r>
                    </a:p>
                    <a:p>
                      <a:r>
                        <a:rPr lang="fr-FR" sz="1400" dirty="0"/>
                        <a:t>Imbriquer</a:t>
                      </a:r>
                    </a:p>
                    <a:p>
                      <a:endParaRPr lang="fr-FR" sz="1400" dirty="0"/>
                    </a:p>
                  </a:txBody>
                  <a:tcPr/>
                </a:tc>
                <a:extLst>
                  <a:ext uri="{0D108BD9-81ED-4DB2-BD59-A6C34878D82A}">
                    <a16:rowId xmlns:a16="http://schemas.microsoft.com/office/drawing/2014/main" val="3315562232"/>
                  </a:ext>
                </a:extLst>
              </a:tr>
            </a:tbl>
          </a:graphicData>
        </a:graphic>
      </p:graphicFrame>
      <p:sp>
        <p:nvSpPr>
          <p:cNvPr id="29" name="ZoneTexte 28">
            <a:extLst>
              <a:ext uri="{FF2B5EF4-FFF2-40B4-BE49-F238E27FC236}">
                <a16:creationId xmlns:a16="http://schemas.microsoft.com/office/drawing/2014/main" id="{44DC2CBE-742B-4A7F-978A-8A592355B0CD}"/>
              </a:ext>
            </a:extLst>
          </p:cNvPr>
          <p:cNvSpPr txBox="1"/>
          <p:nvPr/>
        </p:nvSpPr>
        <p:spPr>
          <a:xfrm>
            <a:off x="7443019" y="640630"/>
            <a:ext cx="4639791" cy="15081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u="sng" dirty="0"/>
              <a:t>Réalisation du cartel de l’œuvre de la classe</a:t>
            </a:r>
            <a:r>
              <a:rPr lang="fr-FR" sz="1400" dirty="0"/>
              <a:t> :</a:t>
            </a:r>
          </a:p>
          <a:p>
            <a:r>
              <a:rPr lang="fr-FR" sz="1400" dirty="0"/>
              <a:t>(dictée à l’adulte)</a:t>
            </a:r>
          </a:p>
          <a:p>
            <a:endParaRPr lang="fr-FR" sz="800" dirty="0"/>
          </a:p>
          <a:p>
            <a:pPr marL="285750" indent="-285750">
              <a:buFontTx/>
              <a:buChar char="-"/>
            </a:pPr>
            <a:r>
              <a:rPr lang="fr-FR" sz="1400" i="1" dirty="0"/>
              <a:t>Auteur de l’œuvre</a:t>
            </a:r>
          </a:p>
          <a:p>
            <a:pPr marL="285750" indent="-285750">
              <a:buFontTx/>
              <a:buChar char="-"/>
            </a:pPr>
            <a:r>
              <a:rPr lang="fr-FR" sz="1400" i="1" dirty="0"/>
              <a:t>Titre de l’œuvre</a:t>
            </a:r>
          </a:p>
          <a:p>
            <a:pPr marL="285750" indent="-285750">
              <a:buFontTx/>
              <a:buChar char="-"/>
            </a:pPr>
            <a:r>
              <a:rPr lang="fr-FR" sz="1400" i="1" dirty="0"/>
              <a:t>Date</a:t>
            </a:r>
          </a:p>
          <a:p>
            <a:pPr marL="285750" indent="-285750">
              <a:buFontTx/>
              <a:buChar char="-"/>
            </a:pPr>
            <a:r>
              <a:rPr lang="fr-FR" sz="1400" i="1" dirty="0"/>
              <a:t>Inscriptions explicatives (techniques, …)</a:t>
            </a:r>
          </a:p>
        </p:txBody>
      </p:sp>
      <p:pic>
        <p:nvPicPr>
          <p:cNvPr id="11" name="Image 10">
            <a:hlinkClick r:id="rId2"/>
            <a:extLst>
              <a:ext uri="{FF2B5EF4-FFF2-40B4-BE49-F238E27FC236}">
                <a16:creationId xmlns:a16="http://schemas.microsoft.com/office/drawing/2014/main" id="{7613258D-43C9-40A8-97DA-42585B40925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616895" y="2206041"/>
            <a:ext cx="4166842" cy="2885255"/>
          </a:xfrm>
          <a:prstGeom prst="rect">
            <a:avLst/>
          </a:prstGeom>
        </p:spPr>
      </p:pic>
      <p:sp>
        <p:nvSpPr>
          <p:cNvPr id="31" name="ZoneTexte 30">
            <a:extLst>
              <a:ext uri="{FF2B5EF4-FFF2-40B4-BE49-F238E27FC236}">
                <a16:creationId xmlns:a16="http://schemas.microsoft.com/office/drawing/2014/main" id="{3F4BDEBD-4B41-482D-A14F-D35356275DC2}"/>
              </a:ext>
            </a:extLst>
          </p:cNvPr>
          <p:cNvSpPr txBox="1"/>
          <p:nvPr/>
        </p:nvSpPr>
        <p:spPr>
          <a:xfrm>
            <a:off x="1986518" y="3392120"/>
            <a:ext cx="5084350" cy="353943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350" b="1" u="sng" dirty="0"/>
              <a:t>Observation active</a:t>
            </a:r>
            <a:r>
              <a:rPr lang="fr-FR" sz="1350" b="1" dirty="0"/>
              <a:t> :</a:t>
            </a:r>
          </a:p>
          <a:p>
            <a:pPr marL="0" marR="0" lvl="0" indent="0" algn="just" defTabSz="914400" rtl="0" eaLnBrk="1" fontAlgn="auto" latinLnBrk="0" hangingPunct="1">
              <a:spcBef>
                <a:spcPts val="0"/>
              </a:spcBef>
              <a:spcAft>
                <a:spcPts val="0"/>
              </a:spcAft>
              <a:buClrTx/>
              <a:buSzTx/>
              <a:buFontTx/>
              <a:buNone/>
              <a:tabLst/>
              <a:defRPr/>
            </a:pPr>
            <a:r>
              <a:rPr lang="fr-FR" sz="1350" dirty="0"/>
              <a:t>Mettre en place des situations ou inventer des dispositifs qui amènent l’enfant à regarder. L’enfant doit savoir ce qu’il cherche (jeu de piste photographique : chercher les points communs à plusieurs tableaux sélectionnés =&gt; ex : écriture dans chaque, …).</a:t>
            </a:r>
          </a:p>
          <a:p>
            <a:pPr marL="0" marR="0" lvl="0" indent="0" algn="just" defTabSz="914400" rtl="0" eaLnBrk="1" fontAlgn="auto" latinLnBrk="0" hangingPunct="1">
              <a:spcBef>
                <a:spcPts val="0"/>
              </a:spcBef>
              <a:spcAft>
                <a:spcPts val="0"/>
              </a:spcAft>
              <a:buClrTx/>
              <a:buSzTx/>
              <a:buFontTx/>
              <a:buNone/>
              <a:tabLst/>
              <a:defRPr/>
            </a:pPr>
            <a:r>
              <a:rPr lang="fr-FR" sz="1350" b="1" u="sng" dirty="0"/>
              <a:t>Propositions possibles</a:t>
            </a:r>
            <a:r>
              <a:rPr lang="fr-FR" sz="1350" b="1" dirty="0"/>
              <a:t> :</a:t>
            </a:r>
          </a:p>
          <a:p>
            <a:pPr lvl="1" algn="just">
              <a:defRPr/>
            </a:pPr>
            <a:r>
              <a:rPr lang="fr-FR" sz="1350" u="sng" dirty="0"/>
              <a:t>Activités pour regarder</a:t>
            </a:r>
            <a:r>
              <a:rPr lang="fr-FR" sz="1350" dirty="0"/>
              <a:t> =&gt; ISOLER par son regard un détail au sein d’une image (choisir un morceau, un extrait d’une œuvre) en utilisant des outils « focalisants » comme des fenêtres de cadrage de formes et dimensions diverses.</a:t>
            </a:r>
          </a:p>
          <a:p>
            <a:pPr lvl="1" algn="just">
              <a:defRPr/>
            </a:pPr>
            <a:r>
              <a:rPr lang="fr-FR" sz="1350" u="sng" dirty="0"/>
              <a:t>Activités pour montrer</a:t>
            </a:r>
            <a:r>
              <a:rPr lang="fr-FR" sz="1350" dirty="0"/>
              <a:t> =&gt; DECHIRER pour extraire le morceau choisi. TRANSFORMER en intercalant, combinant, associant d’autres images… Recommencer en changeant les opérations plastiques. REPRODUIRE dans un contexte de vie par un dessin, un croquis, une peinture, une maquette, une photographie, une empreinte… (maison, rue, paysage, boutique, …).</a:t>
            </a:r>
          </a:p>
        </p:txBody>
      </p:sp>
      <p:pic>
        <p:nvPicPr>
          <p:cNvPr id="1028" name="Picture 4">
            <a:extLst>
              <a:ext uri="{FF2B5EF4-FFF2-40B4-BE49-F238E27FC236}">
                <a16:creationId xmlns:a16="http://schemas.microsoft.com/office/drawing/2014/main" id="{C416D351-B8B2-42EC-BA01-2E104F0969C5}"/>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rot="20568954">
            <a:off x="9043157" y="5449605"/>
            <a:ext cx="1063049" cy="1164073"/>
          </a:xfrm>
          <a:prstGeom prst="rect">
            <a:avLst/>
          </a:prstGeom>
          <a:noFill/>
          <a:extLst>
            <a:ext uri="{909E8E84-426E-40DD-AFC4-6F175D3DCCD1}">
              <a14:hiddenFill xmlns:a14="http://schemas.microsoft.com/office/drawing/2010/main">
                <a:solidFill>
                  <a:srgbClr val="FFFFFF"/>
                </a:solidFill>
              </a14:hiddenFill>
            </a:ext>
          </a:extLst>
        </p:spPr>
      </p:pic>
      <p:pic>
        <p:nvPicPr>
          <p:cNvPr id="35" name="Image 34">
            <a:extLst>
              <a:ext uri="{FF2B5EF4-FFF2-40B4-BE49-F238E27FC236}">
                <a16:creationId xmlns:a16="http://schemas.microsoft.com/office/drawing/2014/main" id="{A9CA28CC-D8E7-4E62-B58E-6D36C57B95F0}"/>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1"/>
          <a:stretch/>
        </p:blipFill>
        <p:spPr bwMode="auto">
          <a:xfrm>
            <a:off x="210170" y="3508488"/>
            <a:ext cx="1699375" cy="3176787"/>
          </a:xfrm>
          <a:prstGeom prst="rect">
            <a:avLst/>
          </a:prstGeom>
          <a:noFill/>
          <a:ln>
            <a:noFill/>
          </a:ln>
        </p:spPr>
      </p:pic>
      <p:pic>
        <p:nvPicPr>
          <p:cNvPr id="19" name="Image 18">
            <a:extLst>
              <a:ext uri="{FF2B5EF4-FFF2-40B4-BE49-F238E27FC236}">
                <a16:creationId xmlns:a16="http://schemas.microsoft.com/office/drawing/2014/main" id="{8DC5EAAE-9DCA-4C36-9265-644D4DDEC22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7286793" y="5431944"/>
            <a:ext cx="1608132" cy="1320305"/>
          </a:xfrm>
          <a:prstGeom prst="rect">
            <a:avLst/>
          </a:prstGeom>
        </p:spPr>
      </p:pic>
      <p:pic>
        <p:nvPicPr>
          <p:cNvPr id="20" name="Image 19">
            <a:extLst>
              <a:ext uri="{FF2B5EF4-FFF2-40B4-BE49-F238E27FC236}">
                <a16:creationId xmlns:a16="http://schemas.microsoft.com/office/drawing/2014/main" id="{2A0D362D-12D0-4399-BBAD-596DE88F8BBF}"/>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bwMode="auto">
          <a:xfrm>
            <a:off x="10424761" y="5424426"/>
            <a:ext cx="1658049" cy="1320305"/>
          </a:xfrm>
          <a:prstGeom prst="rect">
            <a:avLst/>
          </a:prstGeom>
          <a:noFill/>
          <a:ln>
            <a:noFill/>
          </a:ln>
        </p:spPr>
      </p:pic>
    </p:spTree>
    <p:extLst>
      <p:ext uri="{BB962C8B-B14F-4D97-AF65-F5344CB8AC3E}">
        <p14:creationId xmlns:p14="http://schemas.microsoft.com/office/powerpoint/2010/main" val="18322578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2882</TotalTime>
  <Words>816</Words>
  <Application>Microsoft Office PowerPoint</Application>
  <PresentationFormat>Grand écran</PresentationFormat>
  <Paragraphs>193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dc:creator>
  <cp:lastModifiedBy>B Y</cp:lastModifiedBy>
  <cp:revision>169</cp:revision>
  <dcterms:created xsi:type="dcterms:W3CDTF">2020-11-11T17:49:37Z</dcterms:created>
  <dcterms:modified xsi:type="dcterms:W3CDTF">2021-11-12T12:15:42Z</dcterms:modified>
</cp:coreProperties>
</file>