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74"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1274-C703-4EE5-9430-1FE8EAE25A0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959B1BE-E9D6-492B-8C45-092FDCFC3A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0B7D1F-27FF-4367-9E36-44EB50603F5D}"/>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5" name="Espace réservé du pied de page 4">
            <a:extLst>
              <a:ext uri="{FF2B5EF4-FFF2-40B4-BE49-F238E27FC236}">
                <a16:creationId xmlns:a16="http://schemas.microsoft.com/office/drawing/2014/main" id="{BE7CB6F3-501E-4234-AD25-53E68C1215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128C4D-A48E-4989-BE9A-47D2F58CB388}"/>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72158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79BE6-66B9-4E54-B797-F01B8D979AE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0EDE21-5127-4311-81B6-8E09B2E6C1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260A3A-EDFC-4634-AEE0-EE2DD0FE4C44}"/>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5" name="Espace réservé du pied de page 4">
            <a:extLst>
              <a:ext uri="{FF2B5EF4-FFF2-40B4-BE49-F238E27FC236}">
                <a16:creationId xmlns:a16="http://schemas.microsoft.com/office/drawing/2014/main" id="{9D7C5019-538D-4767-95D8-28F03CA360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D34578-4A0A-4EFF-84AA-016F63DCE01D}"/>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9402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102AA0-6F27-40A4-9339-6B1B312211C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2778BE-B2E0-477A-8899-2C7461F4DB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DC152C-44C6-45A5-9187-1C1F9311DBB7}"/>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5" name="Espace réservé du pied de page 4">
            <a:extLst>
              <a:ext uri="{FF2B5EF4-FFF2-40B4-BE49-F238E27FC236}">
                <a16:creationId xmlns:a16="http://schemas.microsoft.com/office/drawing/2014/main" id="{E131B04B-BCD0-48D3-A984-81C9741150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12CEAE-1072-4121-B30D-827C74688789}"/>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225575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F0780-5771-41E5-9C84-1369B10923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364627-ADFC-4635-B8B2-2F1036AF2FC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5DB5A0-8D68-4515-A668-16D1397C2761}"/>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5" name="Espace réservé du pied de page 4">
            <a:extLst>
              <a:ext uri="{FF2B5EF4-FFF2-40B4-BE49-F238E27FC236}">
                <a16:creationId xmlns:a16="http://schemas.microsoft.com/office/drawing/2014/main" id="{66508D0F-B63E-4CDD-9C75-ECAEF03D7A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329F05-A18D-4953-846E-2FB3E7547476}"/>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74427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02F00-221E-49E2-8143-8635C25CCF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7A7907-4704-457F-A234-51B7EBFB4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32483EA-8A2C-403A-A71E-17907777DC9A}"/>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5" name="Espace réservé du pied de page 4">
            <a:extLst>
              <a:ext uri="{FF2B5EF4-FFF2-40B4-BE49-F238E27FC236}">
                <a16:creationId xmlns:a16="http://schemas.microsoft.com/office/drawing/2014/main" id="{FD1ABC88-9F92-44B4-9713-EB740F7D01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ED4FBE-08E2-49F4-B204-10839E013DDC}"/>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232800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F0AA6-5C0F-46AE-BA87-72CE61CB6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179FF3-318D-44BC-BF12-DF3D22D3F8E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25CCB3-4B49-47EB-ADD3-F7FD83C946A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9F461C-6F23-42C9-80F1-96A5162DF442}"/>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6" name="Espace réservé du pied de page 5">
            <a:extLst>
              <a:ext uri="{FF2B5EF4-FFF2-40B4-BE49-F238E27FC236}">
                <a16:creationId xmlns:a16="http://schemas.microsoft.com/office/drawing/2014/main" id="{9EF6F595-E001-40C2-9F52-95F142B42C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3A3CA2-6328-4CBD-A596-14D765EB636E}"/>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51377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80A9A-5573-44C6-BD70-5F5F26EDF4E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63AA3A5-ADD7-460E-9CA5-CC47FD36A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6550F6-A3A1-4C45-8FDB-AC1BBDD7B5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BBF816-C7C7-4D69-B1C4-6137F81FF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7E31706-E7D7-40D1-B481-9460485BE6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AE9D0E-427F-45DD-833F-B2D28CD1E9C1}"/>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8" name="Espace réservé du pied de page 7">
            <a:extLst>
              <a:ext uri="{FF2B5EF4-FFF2-40B4-BE49-F238E27FC236}">
                <a16:creationId xmlns:a16="http://schemas.microsoft.com/office/drawing/2014/main" id="{CBF36875-4AEF-4088-9416-291D9AAFACA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11533C3-73B1-43F7-8CF2-F0B25A2A3748}"/>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98913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CB18A9-39B0-4825-B6D6-8941DB9339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B61B7A-B455-4B4D-8D76-F5716A1B735B}"/>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4" name="Espace réservé du pied de page 3">
            <a:extLst>
              <a:ext uri="{FF2B5EF4-FFF2-40B4-BE49-F238E27FC236}">
                <a16:creationId xmlns:a16="http://schemas.microsoft.com/office/drawing/2014/main" id="{F3916186-8203-4F68-B350-9EAA1C4DC85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1AB1ED7-475E-48E8-A37A-9526FA2E4383}"/>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108434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27A119-3D4F-412C-8D2F-45E045FEB646}"/>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3" name="Espace réservé du pied de page 2">
            <a:extLst>
              <a:ext uri="{FF2B5EF4-FFF2-40B4-BE49-F238E27FC236}">
                <a16:creationId xmlns:a16="http://schemas.microsoft.com/office/drawing/2014/main" id="{FA8E1A38-68BD-42C0-B1B0-ECD4B1F9E55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1786017-A53D-441D-8B2C-8CB18FE590D9}"/>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131512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69C5D-4D5F-4AE9-8ED8-AD11585F67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2B1DD0-AC83-40AF-B1A9-4DA1B1D52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5EF7148-8852-46C3-8B03-C5EE0DC30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DF2940-EAF4-4C68-ADD5-A993AACA684E}"/>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6" name="Espace réservé du pied de page 5">
            <a:extLst>
              <a:ext uri="{FF2B5EF4-FFF2-40B4-BE49-F238E27FC236}">
                <a16:creationId xmlns:a16="http://schemas.microsoft.com/office/drawing/2014/main" id="{4CE607D3-0F4A-44C6-AA10-1A50CCD932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D06FAD-3297-43D2-8DCC-6608F77707BF}"/>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271041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5832A6-C34F-47B9-B724-3E5E9F53FC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3C7C04-E51C-4C58-A891-6B2EBCF14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18CD217-205D-4186-A633-76EEDC7BF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056150-E5DA-4B08-A0C3-6816B8C9702C}"/>
              </a:ext>
            </a:extLst>
          </p:cNvPr>
          <p:cNvSpPr>
            <a:spLocks noGrp="1"/>
          </p:cNvSpPr>
          <p:nvPr>
            <p:ph type="dt" sz="half" idx="10"/>
          </p:nvPr>
        </p:nvSpPr>
        <p:spPr/>
        <p:txBody>
          <a:bodyPr/>
          <a:lstStyle/>
          <a:p>
            <a:fld id="{1B810D61-84F3-41C7-9650-3716C01661F8}" type="datetimeFigureOut">
              <a:rPr lang="fr-FR" smtClean="0"/>
              <a:t>07/10/2021</a:t>
            </a:fld>
            <a:endParaRPr lang="fr-FR"/>
          </a:p>
        </p:txBody>
      </p:sp>
      <p:sp>
        <p:nvSpPr>
          <p:cNvPr id="6" name="Espace réservé du pied de page 5">
            <a:extLst>
              <a:ext uri="{FF2B5EF4-FFF2-40B4-BE49-F238E27FC236}">
                <a16:creationId xmlns:a16="http://schemas.microsoft.com/office/drawing/2014/main" id="{F567CD5E-A8A8-4516-8A40-99E477F64C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BC06E-3131-4386-BED5-F0C911230F91}"/>
              </a:ext>
            </a:extLst>
          </p:cNvPr>
          <p:cNvSpPr>
            <a:spLocks noGrp="1"/>
          </p:cNvSpPr>
          <p:nvPr>
            <p:ph type="sldNum" sz="quarter" idx="12"/>
          </p:nvPr>
        </p:nvSpPr>
        <p:spPr/>
        <p:txBody>
          <a:bodyPr/>
          <a:lstStyle/>
          <a:p>
            <a:fld id="{31CADB26-DDC9-43BE-8CB1-546F54FDC334}" type="slidenum">
              <a:rPr lang="fr-FR" smtClean="0"/>
              <a:t>‹N°›</a:t>
            </a:fld>
            <a:endParaRPr lang="fr-FR"/>
          </a:p>
        </p:txBody>
      </p:sp>
    </p:spTree>
    <p:extLst>
      <p:ext uri="{BB962C8B-B14F-4D97-AF65-F5344CB8AC3E}">
        <p14:creationId xmlns:p14="http://schemas.microsoft.com/office/powerpoint/2010/main" val="308260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30511B-A471-4556-911F-248D3CF94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D8B589-C60E-4398-8F96-7DA5F43B4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641B8F-CC65-449D-A924-69F029592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10D61-84F3-41C7-9650-3716C01661F8}" type="datetimeFigureOut">
              <a:rPr lang="fr-FR" smtClean="0"/>
              <a:t>07/10/2021</a:t>
            </a:fld>
            <a:endParaRPr lang="fr-FR"/>
          </a:p>
        </p:txBody>
      </p:sp>
      <p:sp>
        <p:nvSpPr>
          <p:cNvPr id="5" name="Espace réservé du pied de page 4">
            <a:extLst>
              <a:ext uri="{FF2B5EF4-FFF2-40B4-BE49-F238E27FC236}">
                <a16:creationId xmlns:a16="http://schemas.microsoft.com/office/drawing/2014/main" id="{246190BE-9D88-4C49-BF9B-A6971061C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9D2D8-BF87-4ED7-8B8F-B2CD2AD9C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ADB26-DDC9-43BE-8CB1-546F54FDC334}" type="slidenum">
              <a:rPr lang="fr-FR" smtClean="0"/>
              <a:t>‹N°›</a:t>
            </a:fld>
            <a:endParaRPr lang="fr-FR"/>
          </a:p>
        </p:txBody>
      </p:sp>
    </p:spTree>
    <p:extLst>
      <p:ext uri="{BB962C8B-B14F-4D97-AF65-F5344CB8AC3E}">
        <p14:creationId xmlns:p14="http://schemas.microsoft.com/office/powerpoint/2010/main" val="409831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issionmaternelle78.ac-versailles.fr/wp-content/uploads/sites/447/2021/06/Article-Comprehension-Isab.pdf" TargetMode="External"/><Relationship Id="rId13" Type="http://schemas.openxmlformats.org/officeDocument/2006/relationships/image" Target="../media/image4.png"/><Relationship Id="rId3" Type="http://schemas.openxmlformats.org/officeDocument/2006/relationships/hyperlink" Target="https://www.auzou.fr/albums/petite-taupe-est-malade" TargetMode="External"/><Relationship Id="rId7" Type="http://schemas.openxmlformats.org/officeDocument/2006/relationships/image" Target="../media/image1.png"/><Relationship Id="rId12" Type="http://schemas.openxmlformats.org/officeDocument/2006/relationships/hyperlink" Target="http://www.missionmaternelle78.ac-versailles.fr/wp-content/uploads/sites/447/2021/06/Article-Comprehension-Jennifer-Bannella-V7.pdf" TargetMode="External"/><Relationship Id="rId2" Type="http://schemas.openxmlformats.org/officeDocument/2006/relationships/hyperlink" Target="http://www.missionmaternelle78.ac-versailles.fr/wp-content/uploads/sites/447/2021/02/09-Lettre-Actualisez-Maternelle-Comprehension-V8-BT.pdf" TargetMode="External"/><Relationship Id="rId16"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cache.media.education.gouv.fr/file/25/86/5/ensel550_annexe_1413865.pdf" TargetMode="External"/><Relationship Id="rId11" Type="http://schemas.openxmlformats.org/officeDocument/2006/relationships/image" Target="../media/image3.png"/><Relationship Id="rId5" Type="http://schemas.openxmlformats.org/officeDocument/2006/relationships/hyperlink" Target="https://www.ecoledesloisirs.fr/livre/docteur-loup" TargetMode="External"/><Relationship Id="rId15" Type="http://schemas.openxmlformats.org/officeDocument/2006/relationships/image" Target="../media/image6.jpeg"/><Relationship Id="rId10" Type="http://schemas.openxmlformats.org/officeDocument/2006/relationships/image" Target="../media/image2.png"/><Relationship Id="rId4" Type="http://schemas.openxmlformats.org/officeDocument/2006/relationships/hyperlink" Target="https://www.ecoledesloisirs.fr/livre/rien-quune-petite-grippe" TargetMode="External"/><Relationship Id="rId9" Type="http://schemas.openxmlformats.org/officeDocument/2006/relationships/hyperlink" Target="mailto:missionmaternelle78@ac-versailles.fr" TargetMode="External"/><Relationship Id="rId1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hyperlink" Target="https://www.decitre.fr/livres/petit-ours-brun-petit-ours-brun-est-malade-9791036326820.html" TargetMode="External"/><Relationship Id="rId13" Type="http://schemas.openxmlformats.org/officeDocument/2006/relationships/image" Target="../media/image6.jpeg"/><Relationship Id="rId18" Type="http://schemas.openxmlformats.org/officeDocument/2006/relationships/hyperlink" Target="https://www.flammarion-jeunesse.fr/bali-est-malade/9782081344495" TargetMode="External"/><Relationship Id="rId3" Type="http://schemas.openxmlformats.org/officeDocument/2006/relationships/image" Target="../media/image8.jpeg"/><Relationship Id="rId21" Type="http://schemas.openxmlformats.org/officeDocument/2006/relationships/image" Target="../media/image16.jpeg"/><Relationship Id="rId7" Type="http://schemas.openxmlformats.org/officeDocument/2006/relationships/hyperlink" Target="https://www.youtube.com/watch?v=iDCvR5djuO8" TargetMode="External"/><Relationship Id="rId12" Type="http://schemas.openxmlformats.org/officeDocument/2006/relationships/hyperlink" Target="https://www.auzou.fr/albums/petite-taupe-est-malade" TargetMode="External"/><Relationship Id="rId17" Type="http://schemas.openxmlformats.org/officeDocument/2006/relationships/image" Target="../media/image14.gif"/><Relationship Id="rId2" Type="http://schemas.openxmlformats.org/officeDocument/2006/relationships/hyperlink" Target="https://monnuage.ac-versailles.fr/s/PTFWD9wdYKoHZ73" TargetMode="External"/><Relationship Id="rId16" Type="http://schemas.openxmlformats.org/officeDocument/2006/relationships/hyperlink" Target="https://www.ecoledesloisirs.fr/livre/atchoum-popo" TargetMode="External"/><Relationship Id="rId20" Type="http://schemas.openxmlformats.org/officeDocument/2006/relationships/hyperlink" Target="https://livre.fnac.com/a10259890/T-choupi-Tome-20-T-choupi-est-malade-Thierry-Courtin?oref=00000000-0000-0000-0000-000000000000&amp;Origin=SEA_GOOGLE_PLA_BOOKS" TargetMode="Externa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image" Target="../media/image5.jpeg"/><Relationship Id="rId23" Type="http://schemas.openxmlformats.org/officeDocument/2006/relationships/image" Target="../media/image7.jpeg"/><Relationship Id="rId10" Type="http://schemas.openxmlformats.org/officeDocument/2006/relationships/hyperlink" Target="https://www.amazon.fr/Petit-Lapin-malade-Marie-Wabbes/dp/2732037508" TargetMode="External"/><Relationship Id="rId19"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2.jpeg"/><Relationship Id="rId14" Type="http://schemas.openxmlformats.org/officeDocument/2006/relationships/hyperlink" Target="https://www.ecoledesloisirs.fr/livre/rien-quune-petite-grippe" TargetMode="External"/><Relationship Id="rId22" Type="http://schemas.openxmlformats.org/officeDocument/2006/relationships/hyperlink" Target="https://www.ecoledesloisirs.fr/livre/docteur-lou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s://www.ecoledesloisirs.fr/livre/rien-quune-petite-grippe" TargetMode="External"/><Relationship Id="rId1" Type="http://schemas.openxmlformats.org/officeDocument/2006/relationships/slideLayout" Target="../slideLayouts/slideLayout1.xml"/><Relationship Id="rId6" Type="http://schemas.openxmlformats.org/officeDocument/2006/relationships/hyperlink" Target="https://www.ecoledesloisirs.fr/livre/docteur-loup" TargetMode="External"/><Relationship Id="rId5" Type="http://schemas.openxmlformats.org/officeDocument/2006/relationships/image" Target="../media/image6.jpeg"/><Relationship Id="rId4" Type="http://schemas.openxmlformats.org/officeDocument/2006/relationships/hyperlink" Target="https://www.auzou.fr/albums/petite-taupe-est-mala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id="{EA0F6C16-0558-4320-A532-E74D967595B0}"/>
              </a:ext>
            </a:extLst>
          </p:cNvPr>
          <p:cNvSpPr/>
          <p:nvPr/>
        </p:nvSpPr>
        <p:spPr>
          <a:xfrm>
            <a:off x="10480121" y="4415928"/>
            <a:ext cx="1486293" cy="2235847"/>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15455B0-796C-47AF-8B9B-26C944A457B3}"/>
              </a:ext>
            </a:extLst>
          </p:cNvPr>
          <p:cNvSpPr/>
          <p:nvPr/>
        </p:nvSpPr>
        <p:spPr>
          <a:xfrm>
            <a:off x="8899678" y="57462"/>
            <a:ext cx="3292322" cy="461665"/>
          </a:xfrm>
          <a:prstGeom prst="rect">
            <a:avLst/>
          </a:prstGeom>
          <a:noFill/>
        </p:spPr>
        <p:txBody>
          <a:bodyPr wrap="square" lIns="91440" tIns="45720" rIns="91440" bIns="45720">
            <a:spAutoFit/>
          </a:bodyPr>
          <a:lstStyle/>
          <a:p>
            <a:pPr algn="r"/>
            <a:r>
              <a:rPr lang="fr-FR" sz="2400" b="0" cap="none" spc="0" dirty="0">
                <a:ln w="0"/>
                <a:solidFill>
                  <a:schemeClr val="tx1"/>
                </a:solidFill>
                <a:effectLst>
                  <a:outerShdw blurRad="38100" dist="19050" dir="2700000" algn="tl" rotWithShape="0">
                    <a:schemeClr val="dk1">
                      <a:alpha val="40000"/>
                    </a:schemeClr>
                  </a:outerShdw>
                </a:effectLst>
              </a:rPr>
              <a:t>2021/2022</a:t>
            </a:r>
          </a:p>
        </p:txBody>
      </p:sp>
      <p:sp>
        <p:nvSpPr>
          <p:cNvPr id="5" name="Rectangle : coins arrondis 4">
            <a:extLst>
              <a:ext uri="{FF2B5EF4-FFF2-40B4-BE49-F238E27FC236}">
                <a16:creationId xmlns:a16="http://schemas.microsoft.com/office/drawing/2014/main" id="{D134828F-E658-441D-B114-672551954673}"/>
              </a:ext>
            </a:extLst>
          </p:cNvPr>
          <p:cNvSpPr/>
          <p:nvPr/>
        </p:nvSpPr>
        <p:spPr>
          <a:xfrm>
            <a:off x="2476500" y="203067"/>
            <a:ext cx="8003621" cy="923330"/>
          </a:xfrm>
          <a:prstGeom prst="roundRect">
            <a:avLst/>
          </a:prstGeom>
          <a:solidFill>
            <a:schemeClr val="accent2">
              <a:lumMod val="40000"/>
              <a:lumOff val="60000"/>
            </a:schemeClr>
          </a:solidFill>
          <a:ln w="5715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8255EA2-A5DF-440A-B082-0D9D130F536B}"/>
              </a:ext>
            </a:extLst>
          </p:cNvPr>
          <p:cNvSpPr/>
          <p:nvPr/>
        </p:nvSpPr>
        <p:spPr>
          <a:xfrm>
            <a:off x="2507245" y="203067"/>
            <a:ext cx="7972875" cy="923330"/>
          </a:xfrm>
          <a:prstGeom prst="rect">
            <a:avLst/>
          </a:prstGeom>
          <a:noFill/>
          <a:effectLst>
            <a:outerShdw blurRad="50800" dist="38100" dir="13500000" algn="br" rotWithShape="0">
              <a:prstClr val="black">
                <a:alpha val="40000"/>
              </a:prstClr>
            </a:outerShdw>
          </a:effectLst>
        </p:spPr>
        <p:txBody>
          <a:bodyPr wrap="square" lIns="91440" tIns="45720" rIns="91440" bIns="45720">
            <a:spAutoFit/>
          </a:bodyPr>
          <a:lstStyle/>
          <a:p>
            <a:pPr algn="ctr"/>
            <a:r>
              <a:rPr lang="fr-FR" sz="5400" b="1" cap="none" spc="0" dirty="0">
                <a:ln w="9525">
                  <a:solidFill>
                    <a:schemeClr val="bg1"/>
                  </a:solidFill>
                  <a:prstDash val="solid"/>
                </a:ln>
                <a:solidFill>
                  <a:schemeClr val="accent5">
                    <a:lumMod val="40000"/>
                    <a:lumOff val="60000"/>
                  </a:schemeClr>
                </a:solidFill>
                <a:effectLst>
                  <a:outerShdw blurRad="12700" dist="38100" dir="2700000" algn="tl" rotWithShape="0">
                    <a:schemeClr val="bg1">
                      <a:lumMod val="50000"/>
                    </a:schemeClr>
                  </a:outerShdw>
                </a:effectLst>
              </a:rPr>
              <a:t>Action « Compréhension »</a:t>
            </a:r>
          </a:p>
        </p:txBody>
      </p:sp>
      <p:sp>
        <p:nvSpPr>
          <p:cNvPr id="13" name="ZoneTexte 12">
            <a:extLst>
              <a:ext uri="{FF2B5EF4-FFF2-40B4-BE49-F238E27FC236}">
                <a16:creationId xmlns:a16="http://schemas.microsoft.com/office/drawing/2014/main" id="{B5F32370-9CB0-4910-838A-31FEF091E1E5}"/>
              </a:ext>
            </a:extLst>
          </p:cNvPr>
          <p:cNvSpPr txBox="1"/>
          <p:nvPr/>
        </p:nvSpPr>
        <p:spPr>
          <a:xfrm>
            <a:off x="2551124" y="1319167"/>
            <a:ext cx="7685636" cy="3724096"/>
          </a:xfrm>
          <a:prstGeom prst="rect">
            <a:avLst/>
          </a:prstGeom>
          <a:noFill/>
        </p:spPr>
        <p:txBody>
          <a:bodyPr wrap="square" rtlCol="0">
            <a:spAutoFit/>
          </a:bodyPr>
          <a:lstStyle/>
          <a:p>
            <a:pPr algn="just"/>
            <a:r>
              <a:rPr lang="fr-FR" sz="1400" dirty="0">
                <a:latin typeface="Times New Roman" panose="02020603050405020304" pitchFamily="18" charset="0"/>
                <a:cs typeface="Times New Roman" panose="02020603050405020304" pitchFamily="18" charset="0"/>
              </a:rPr>
              <a:t>Nous vous proposons cette année </a:t>
            </a:r>
            <a:r>
              <a:rPr lang="fr-FR" sz="1400" b="1" u="sng" dirty="0">
                <a:latin typeface="Times New Roman" panose="02020603050405020304" pitchFamily="18" charset="0"/>
                <a:cs typeface="Times New Roman" panose="02020603050405020304" pitchFamily="18" charset="0"/>
              </a:rPr>
              <a:t>une action sur la compréhension</a:t>
            </a:r>
            <a:r>
              <a:rPr lang="fr-FR" sz="1400" dirty="0">
                <a:latin typeface="Times New Roman" panose="02020603050405020304" pitchFamily="18" charset="0"/>
                <a:cs typeface="Times New Roman" panose="02020603050405020304" pitchFamily="18" charset="0"/>
              </a:rPr>
              <a:t> destinée aux élèves des écoles maternelles du département.</a:t>
            </a:r>
          </a:p>
          <a:p>
            <a:pPr algn="just"/>
            <a:endParaRPr lang="fr-FR" sz="8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Cette action, qui vise à permettre aux enfants d’apprendre à comprendre et destinée à tous, est en lien avec la formation « Comprendre des histoires, histoire de comprendre » (cf. </a:t>
            </a:r>
            <a:r>
              <a:rPr lang="fr-FR" sz="1400" dirty="0">
                <a:latin typeface="Times New Roman" panose="02020603050405020304" pitchFamily="18" charset="0"/>
                <a:cs typeface="Times New Roman" panose="02020603050405020304" pitchFamily="18" charset="0"/>
                <a:hlinkClick r:id="rId2"/>
              </a:rPr>
              <a:t>la lettre ressources</a:t>
            </a:r>
            <a:r>
              <a:rPr lang="fr-FR" sz="1400" dirty="0">
                <a:latin typeface="Times New Roman" panose="02020603050405020304" pitchFamily="18" charset="0"/>
                <a:cs typeface="Times New Roman" panose="02020603050405020304" pitchFamily="18" charset="0"/>
              </a:rPr>
              <a:t>).</a:t>
            </a:r>
          </a:p>
          <a:p>
            <a:pPr algn="just"/>
            <a:endParaRPr lang="fr-FR" sz="8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Vous trouverez dans ce document deux propositions selon la démarche choisie :</a:t>
            </a:r>
          </a:p>
          <a:p>
            <a:pPr marL="742950" lvl="1" indent="-285750" algn="just">
              <a:buFont typeface="Symbol" panose="05050102010706020507" pitchFamily="18" charset="2"/>
              <a:buChar char="Þ"/>
            </a:pPr>
            <a:r>
              <a:rPr lang="fr-FR" sz="1400" dirty="0">
                <a:latin typeface="Times New Roman" panose="02020603050405020304" pitchFamily="18" charset="0"/>
                <a:cs typeface="Times New Roman" panose="02020603050405020304" pitchFamily="18" charset="0"/>
              </a:rPr>
              <a:t>La compréhension selon P. </a:t>
            </a:r>
            <a:r>
              <a:rPr lang="fr-FR" sz="1400" dirty="0" err="1">
                <a:latin typeface="Times New Roman" panose="02020603050405020304" pitchFamily="18" charset="0"/>
                <a:cs typeface="Times New Roman" panose="02020603050405020304" pitchFamily="18" charset="0"/>
              </a:rPr>
              <a:t>Joole</a:t>
            </a:r>
            <a:r>
              <a:rPr lang="fr-FR" sz="1400" dirty="0">
                <a:latin typeface="Times New Roman" panose="02020603050405020304" pitchFamily="18" charset="0"/>
                <a:cs typeface="Times New Roman" panose="02020603050405020304" pitchFamily="18" charset="0"/>
              </a:rPr>
              <a:t> : autour du script de la maladie</a:t>
            </a:r>
          </a:p>
          <a:p>
            <a:pPr marL="742950" lvl="1" indent="-285750" algn="just">
              <a:buFont typeface="Symbol" panose="05050102010706020507" pitchFamily="18" charset="2"/>
              <a:buChar char="Þ"/>
            </a:pPr>
            <a:r>
              <a:rPr lang="fr-FR" sz="1400" dirty="0">
                <a:latin typeface="Times New Roman" panose="02020603050405020304" pitchFamily="18" charset="0"/>
                <a:cs typeface="Times New Roman" panose="02020603050405020304" pitchFamily="18" charset="0"/>
              </a:rPr>
              <a:t>La compréhension selon S. Cèbe et R. </a:t>
            </a:r>
            <a:r>
              <a:rPr lang="fr-FR" sz="1400" dirty="0" err="1">
                <a:latin typeface="Times New Roman" panose="02020603050405020304" pitchFamily="18" charset="0"/>
                <a:cs typeface="Times New Roman" panose="02020603050405020304" pitchFamily="18" charset="0"/>
              </a:rPr>
              <a:t>Goigoux</a:t>
            </a:r>
            <a:endParaRPr lang="fr-FR" sz="1400" dirty="0">
              <a:latin typeface="Times New Roman" panose="02020603050405020304" pitchFamily="18" charset="0"/>
              <a:cs typeface="Times New Roman" panose="02020603050405020304" pitchFamily="18" charset="0"/>
            </a:endParaRPr>
          </a:p>
          <a:p>
            <a:pPr algn="just"/>
            <a:endParaRPr lang="fr-FR" sz="8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Albums</a:t>
            </a:r>
          </a:p>
          <a:p>
            <a:pPr marL="742950" lvl="1" indent="-285750" algn="just">
              <a:buFont typeface="Symbol" panose="05050102010706020507" pitchFamily="18" charset="2"/>
              <a:buChar char="Þ"/>
            </a:pPr>
            <a:r>
              <a:rPr lang="fr-FR" sz="1400" dirty="0" err="1">
                <a:latin typeface="Times New Roman" panose="02020603050405020304" pitchFamily="18" charset="0"/>
                <a:cs typeface="Times New Roman" panose="02020603050405020304" pitchFamily="18" charset="0"/>
              </a:rPr>
              <a:t>Niv</a:t>
            </a:r>
            <a:r>
              <a:rPr lang="fr-FR" sz="1400" dirty="0">
                <a:latin typeface="Times New Roman" panose="02020603050405020304" pitchFamily="18" charset="0"/>
                <a:cs typeface="Times New Roman" panose="02020603050405020304" pitchFamily="18" charset="0"/>
              </a:rPr>
              <a:t> 1 : « </a:t>
            </a:r>
            <a:r>
              <a:rPr lang="fr-FR" sz="1400" i="1" u="sng" dirty="0">
                <a:latin typeface="Times New Roman" panose="02020603050405020304" pitchFamily="18" charset="0"/>
                <a:cs typeface="Times New Roman" panose="02020603050405020304" pitchFamily="18" charset="0"/>
                <a:hlinkClick r:id="rId3"/>
              </a:rPr>
              <a:t>Petite taupe est malade</a:t>
            </a:r>
            <a:r>
              <a:rPr lang="fr-FR" sz="1400" dirty="0">
                <a:latin typeface="Times New Roman" panose="02020603050405020304" pitchFamily="18" charset="0"/>
                <a:cs typeface="Times New Roman" panose="02020603050405020304" pitchFamily="18" charset="0"/>
              </a:rPr>
              <a:t> » chez </a:t>
            </a:r>
            <a:r>
              <a:rPr lang="fr-FR" sz="1400" dirty="0" err="1">
                <a:latin typeface="Times New Roman" panose="02020603050405020304" pitchFamily="18" charset="0"/>
                <a:cs typeface="Times New Roman" panose="02020603050405020304" pitchFamily="18" charset="0"/>
              </a:rPr>
              <a:t>Auzou</a:t>
            </a:r>
            <a:endParaRPr lang="fr-FR" sz="1400" dirty="0">
              <a:latin typeface="Times New Roman" panose="02020603050405020304" pitchFamily="18" charset="0"/>
              <a:cs typeface="Times New Roman" panose="02020603050405020304" pitchFamily="18" charset="0"/>
            </a:endParaRPr>
          </a:p>
          <a:p>
            <a:pPr marL="742950" lvl="1" indent="-285750" algn="just">
              <a:buFont typeface="Symbol" panose="05050102010706020507" pitchFamily="18" charset="2"/>
              <a:buChar char="Þ"/>
            </a:pPr>
            <a:r>
              <a:rPr lang="fr-FR" sz="1400" dirty="0" err="1">
                <a:latin typeface="Times New Roman" panose="02020603050405020304" pitchFamily="18" charset="0"/>
                <a:cs typeface="Times New Roman" panose="02020603050405020304" pitchFamily="18" charset="0"/>
              </a:rPr>
              <a:t>Niv</a:t>
            </a:r>
            <a:r>
              <a:rPr lang="fr-FR" sz="1400" dirty="0">
                <a:latin typeface="Times New Roman" panose="02020603050405020304" pitchFamily="18" charset="0"/>
                <a:cs typeface="Times New Roman" panose="02020603050405020304" pitchFamily="18" charset="0"/>
              </a:rPr>
              <a:t> 2 : « </a:t>
            </a:r>
            <a:r>
              <a:rPr lang="fr-FR" sz="1400" i="1" u="sng" dirty="0">
                <a:latin typeface="Times New Roman" panose="02020603050405020304" pitchFamily="18" charset="0"/>
                <a:cs typeface="Times New Roman" panose="02020603050405020304" pitchFamily="18" charset="0"/>
                <a:hlinkClick r:id="rId4"/>
              </a:rPr>
              <a:t>Rien qu’une petite grippe</a:t>
            </a:r>
            <a:r>
              <a:rPr lang="fr-FR" sz="1400" dirty="0">
                <a:latin typeface="Times New Roman" panose="02020603050405020304" pitchFamily="18" charset="0"/>
                <a:cs typeface="Times New Roman" panose="02020603050405020304" pitchFamily="18" charset="0"/>
              </a:rPr>
              <a:t> » chez Ecole des Loisirs</a:t>
            </a:r>
          </a:p>
          <a:p>
            <a:pPr marL="742950" lvl="1" indent="-285750" algn="just">
              <a:buFont typeface="Symbol" panose="05050102010706020507" pitchFamily="18" charset="2"/>
              <a:buChar char="Þ"/>
            </a:pPr>
            <a:r>
              <a:rPr lang="fr-FR" sz="1400" dirty="0" err="1">
                <a:latin typeface="Times New Roman" panose="02020603050405020304" pitchFamily="18" charset="0"/>
                <a:cs typeface="Times New Roman" panose="02020603050405020304" pitchFamily="18" charset="0"/>
              </a:rPr>
              <a:t>Niv</a:t>
            </a:r>
            <a:r>
              <a:rPr lang="fr-FR" sz="1400" dirty="0">
                <a:latin typeface="Times New Roman" panose="02020603050405020304" pitchFamily="18" charset="0"/>
                <a:cs typeface="Times New Roman" panose="02020603050405020304" pitchFamily="18" charset="0"/>
              </a:rPr>
              <a:t> 3 : « </a:t>
            </a:r>
            <a:r>
              <a:rPr lang="fr-FR" sz="1400" i="1" dirty="0">
                <a:latin typeface="Times New Roman" panose="02020603050405020304" pitchFamily="18" charset="0"/>
                <a:cs typeface="Times New Roman" panose="02020603050405020304" pitchFamily="18" charset="0"/>
                <a:hlinkClick r:id="rId5"/>
              </a:rPr>
              <a:t>Docteur loup</a:t>
            </a:r>
            <a:r>
              <a:rPr lang="fr-FR" sz="1400" dirty="0">
                <a:latin typeface="Times New Roman" panose="02020603050405020304" pitchFamily="18" charset="0"/>
                <a:cs typeface="Times New Roman" panose="02020603050405020304" pitchFamily="18" charset="0"/>
              </a:rPr>
              <a:t> » chez Ecole des Loisirs</a:t>
            </a:r>
          </a:p>
          <a:p>
            <a:pPr algn="just"/>
            <a:endParaRPr lang="fr-FR" sz="8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Les partages (l’année dernière) de deux enseignantes du département en lien avec leur travail autour de la compréhension ont donné lieu à la publication de deux articles que vous pouvez consulter :</a:t>
            </a:r>
          </a:p>
          <a:p>
            <a:pPr algn="just"/>
            <a:endParaRPr lang="fr-FR" sz="800" dirty="0">
              <a:latin typeface="Times New Roman" panose="02020603050405020304" pitchFamily="18" charset="0"/>
              <a:cs typeface="Times New Roman" panose="02020603050405020304" pitchFamily="18" charset="0"/>
            </a:endParaRPr>
          </a:p>
          <a:p>
            <a:pPr algn="ctr"/>
            <a:r>
              <a:rPr lang="fr-FR"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Bonne expérimentation à tous ! </a:t>
            </a:r>
            <a:endPar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Rectangle : coins arrondis 20">
            <a:extLst>
              <a:ext uri="{FF2B5EF4-FFF2-40B4-BE49-F238E27FC236}">
                <a16:creationId xmlns:a16="http://schemas.microsoft.com/office/drawing/2014/main" id="{4EE83DE8-A44B-4A7F-BE15-6BF46B75CFC9}"/>
              </a:ext>
            </a:extLst>
          </p:cNvPr>
          <p:cNvSpPr/>
          <p:nvPr/>
        </p:nvSpPr>
        <p:spPr>
          <a:xfrm>
            <a:off x="260469" y="1391954"/>
            <a:ext cx="2170576" cy="5259821"/>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2111C54E-E0A5-466B-830D-6AD8007E63E7}"/>
              </a:ext>
            </a:extLst>
          </p:cNvPr>
          <p:cNvSpPr txBox="1"/>
          <p:nvPr/>
        </p:nvSpPr>
        <p:spPr>
          <a:xfrm>
            <a:off x="298903" y="1477889"/>
            <a:ext cx="2213787" cy="5509200"/>
          </a:xfrm>
          <a:prstGeom prst="rect">
            <a:avLst/>
          </a:prstGeom>
          <a:noFill/>
        </p:spPr>
        <p:txBody>
          <a:bodyPr wrap="square" rtlCol="0">
            <a:spAutoFit/>
          </a:bodyPr>
          <a:lstStyle/>
          <a:p>
            <a:r>
              <a:rPr lang="fr-FR" sz="1200" b="1" u="sng" dirty="0">
                <a:latin typeface="Times New Roman" panose="02020603050405020304" pitchFamily="18" charset="0"/>
                <a:cs typeface="Times New Roman" panose="02020603050405020304" pitchFamily="18" charset="0"/>
                <a:hlinkClick r:id="rId6"/>
              </a:rPr>
              <a:t>Programmes consolidés de l’école maternelle</a:t>
            </a:r>
            <a:endParaRPr lang="fr-FR" sz="1200" b="1" u="sng" dirty="0">
              <a:latin typeface="Times New Roman" panose="02020603050405020304" pitchFamily="18" charset="0"/>
              <a:cs typeface="Times New Roman" panose="02020603050405020304" pitchFamily="18" charset="0"/>
            </a:endParaRP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Commencer à réfléchir sur la langue (enrichir le vocabulaire, acquérir et développer la syntaxe).</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Ecouter de l’écrit et comprendre.</a:t>
            </a:r>
          </a:p>
          <a:p>
            <a:endParaRPr lang="fr-FR" sz="600" dirty="0">
              <a:latin typeface="Times New Roman" panose="02020603050405020304" pitchFamily="18" charset="0"/>
              <a:cs typeface="Times New Roman" panose="02020603050405020304" pitchFamily="18" charset="0"/>
            </a:endParaRPr>
          </a:p>
          <a:p>
            <a:r>
              <a:rPr lang="fr-FR" sz="1200" u="sng" dirty="0">
                <a:latin typeface="Times New Roman" panose="02020603050405020304" pitchFamily="18" charset="0"/>
                <a:cs typeface="Times New Roman" panose="02020603050405020304" pitchFamily="18" charset="0"/>
              </a:rPr>
              <a:t>Objectif</a:t>
            </a:r>
            <a:r>
              <a:rPr lang="fr-FR" sz="1200" dirty="0">
                <a:latin typeface="Times New Roman" panose="02020603050405020304" pitchFamily="18" charset="0"/>
                <a:cs typeface="Times New Roman" panose="02020603050405020304" pitchFamily="18" charset="0"/>
              </a:rPr>
              <a:t> :</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Identifier des ressentis, des pensées des personnages ;</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Repérer les intentions des personnages ;</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Associer le but du personnage et les émotions en lien ;</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Identifier les liens de causalité ;</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Comparer des scenarios entre les albums.</a:t>
            </a:r>
          </a:p>
          <a:p>
            <a:endParaRPr lang="fr-FR" sz="600" dirty="0">
              <a:latin typeface="Times New Roman" panose="02020603050405020304" pitchFamily="18" charset="0"/>
              <a:cs typeface="Times New Roman" panose="02020603050405020304" pitchFamily="18" charset="0"/>
            </a:endParaRPr>
          </a:p>
          <a:p>
            <a:r>
              <a:rPr lang="fr-FR" sz="1200" u="sng" dirty="0">
                <a:latin typeface="Times New Roman" panose="02020603050405020304" pitchFamily="18" charset="0"/>
                <a:cs typeface="Times New Roman" panose="02020603050405020304" pitchFamily="18" charset="0"/>
              </a:rPr>
              <a:t>Attendu de fin de cycle</a:t>
            </a:r>
            <a:r>
              <a:rPr lang="fr-FR" sz="1200" dirty="0">
                <a:latin typeface="Times New Roman" panose="02020603050405020304" pitchFamily="18" charset="0"/>
                <a:cs typeface="Times New Roman" panose="02020603050405020304" pitchFamily="18" charset="0"/>
              </a:rPr>
              <a:t> :</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Comprendre des textes écrits sans autre aide que le langage entendu.</a:t>
            </a:r>
          </a:p>
          <a:p>
            <a:endParaRPr lang="fr-FR" sz="600" dirty="0">
              <a:latin typeface="Times New Roman" panose="02020603050405020304" pitchFamily="18" charset="0"/>
              <a:cs typeface="Times New Roman" panose="02020603050405020304" pitchFamily="18" charset="0"/>
            </a:endParaRPr>
          </a:p>
          <a:p>
            <a:r>
              <a:rPr lang="fr-FR" sz="1200" u="sng" dirty="0">
                <a:latin typeface="Times New Roman" panose="02020603050405020304" pitchFamily="18" charset="0"/>
                <a:cs typeface="Times New Roman" panose="02020603050405020304" pitchFamily="18" charset="0"/>
              </a:rPr>
              <a:t>Durée de la séquence</a:t>
            </a:r>
            <a:r>
              <a:rPr lang="fr-FR" sz="1200" dirty="0">
                <a:latin typeface="Times New Roman" panose="02020603050405020304" pitchFamily="18" charset="0"/>
                <a:cs typeface="Times New Roman" panose="02020603050405020304" pitchFamily="18" charset="0"/>
              </a:rPr>
              <a:t> :</a:t>
            </a:r>
          </a:p>
          <a:p>
            <a:pPr marL="285750" indent="-285750">
              <a:buFont typeface="Symbol" panose="05050102010706020507" pitchFamily="18" charset="2"/>
              <a:buChar char="Þ"/>
            </a:pPr>
            <a:r>
              <a:rPr lang="fr-FR" sz="1200" dirty="0">
                <a:latin typeface="Times New Roman" panose="02020603050405020304" pitchFamily="18" charset="0"/>
                <a:cs typeface="Times New Roman" panose="02020603050405020304" pitchFamily="18" charset="0"/>
              </a:rPr>
              <a:t>3 semaines.</a:t>
            </a:r>
          </a:p>
          <a:p>
            <a:endParaRPr lang="fr-FR" sz="1400"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DA2E80B0-95A1-4149-A7DC-D9844AC788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749" y="105658"/>
            <a:ext cx="1390729" cy="1200897"/>
          </a:xfrm>
          <a:prstGeom prst="rect">
            <a:avLst/>
          </a:prstGeom>
        </p:spPr>
      </p:pic>
      <p:sp>
        <p:nvSpPr>
          <p:cNvPr id="19" name="ZoneTexte 18">
            <a:extLst>
              <a:ext uri="{FF2B5EF4-FFF2-40B4-BE49-F238E27FC236}">
                <a16:creationId xmlns:a16="http://schemas.microsoft.com/office/drawing/2014/main" id="{86F05429-4EE0-49B6-A95C-2CE511B11BA8}"/>
              </a:ext>
            </a:extLst>
          </p:cNvPr>
          <p:cNvSpPr txBox="1"/>
          <p:nvPr/>
        </p:nvSpPr>
        <p:spPr>
          <a:xfrm>
            <a:off x="3051247" y="5021961"/>
            <a:ext cx="2856845" cy="292388"/>
          </a:xfrm>
          <a:prstGeom prst="rect">
            <a:avLst/>
          </a:prstGeom>
          <a:noFill/>
        </p:spPr>
        <p:txBody>
          <a:bodyPr wrap="square" rtlCol="0">
            <a:spAutoFit/>
          </a:bodyPr>
          <a:lstStyle/>
          <a:p>
            <a:pPr algn="ctr"/>
            <a:r>
              <a:rPr lang="fr-FR" sz="1300" dirty="0">
                <a:latin typeface="Times New Roman" panose="02020603050405020304" pitchFamily="18" charset="0"/>
                <a:cs typeface="Times New Roman" panose="02020603050405020304" pitchFamily="18" charset="0"/>
                <a:hlinkClick r:id="rId8"/>
              </a:rPr>
              <a:t>Partage de Isabelle </a:t>
            </a:r>
            <a:r>
              <a:rPr lang="fr-FR" sz="1300" dirty="0" err="1">
                <a:latin typeface="Times New Roman" panose="02020603050405020304" pitchFamily="18" charset="0"/>
                <a:cs typeface="Times New Roman" panose="02020603050405020304" pitchFamily="18" charset="0"/>
                <a:hlinkClick r:id="rId8"/>
              </a:rPr>
              <a:t>Vouters</a:t>
            </a:r>
            <a:r>
              <a:rPr lang="fr-FR" sz="1300" dirty="0">
                <a:latin typeface="Times New Roman" panose="02020603050405020304" pitchFamily="18" charset="0"/>
                <a:cs typeface="Times New Roman" panose="02020603050405020304" pitchFamily="18" charset="0"/>
                <a:hlinkClick r:id="rId8"/>
              </a:rPr>
              <a:t> (GS)</a:t>
            </a:r>
            <a:endParaRPr lang="fr-FR" sz="1600" dirty="0">
              <a:latin typeface="Times New Roman" panose="02020603050405020304" pitchFamily="18" charset="0"/>
              <a:cs typeface="Times New Roman" panose="02020603050405020304" pitchFamily="18" charset="0"/>
            </a:endParaRPr>
          </a:p>
        </p:txBody>
      </p:sp>
      <p:pic>
        <p:nvPicPr>
          <p:cNvPr id="14" name="Picture 2" descr="Traiter efficacement ses emails - Frédéric DAVI">
            <a:hlinkClick r:id="rId9"/>
            <a:extLst>
              <a:ext uri="{FF2B5EF4-FFF2-40B4-BE49-F238E27FC236}">
                <a16:creationId xmlns:a16="http://schemas.microsoft.com/office/drawing/2014/main" id="{D99BAB9F-DFDC-415F-B4EC-0965C8EA2D5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81127" y="5763701"/>
            <a:ext cx="723899" cy="71907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08914ACD-537B-4893-A5CD-5800CD99BAFD}"/>
              </a:ext>
            </a:extLst>
          </p:cNvPr>
          <p:cNvSpPr txBox="1"/>
          <p:nvPr/>
        </p:nvSpPr>
        <p:spPr>
          <a:xfrm>
            <a:off x="10482634" y="4524375"/>
            <a:ext cx="1486293" cy="1138773"/>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Besoin d’aide ? Envie de partager ? </a:t>
            </a:r>
          </a:p>
          <a:p>
            <a:endParaRPr lang="fr-FR" sz="800" b="1" dirty="0">
              <a:latin typeface="Times New Roman" panose="02020603050405020304" pitchFamily="18" charset="0"/>
              <a:cs typeface="Times New Roman" panose="02020603050405020304" pitchFamily="18" charset="0"/>
            </a:endParaRPr>
          </a:p>
          <a:p>
            <a:r>
              <a:rPr lang="fr-FR" sz="1200" b="1" dirty="0">
                <a:latin typeface="Times New Roman" panose="02020603050405020304" pitchFamily="18" charset="0"/>
                <a:cs typeface="Times New Roman" panose="02020603050405020304" pitchFamily="18" charset="0"/>
              </a:rPr>
              <a:t>Voici notre mail :</a:t>
            </a:r>
          </a:p>
          <a:p>
            <a:r>
              <a:rPr lang="fr-FR" sz="1200" dirty="0">
                <a:latin typeface="Times New Roman" panose="02020603050405020304" pitchFamily="18" charset="0"/>
                <a:cs typeface="Times New Roman" panose="02020603050405020304" pitchFamily="18" charset="0"/>
                <a:hlinkClick r:id="rId9"/>
              </a:rPr>
              <a:t>missionmaternelle78@ac-versailles.fr</a:t>
            </a:r>
            <a:endParaRPr lang="fr-FR" sz="1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 5">
            <a:hlinkClick r:id="rId8"/>
            <a:extLst>
              <a:ext uri="{FF2B5EF4-FFF2-40B4-BE49-F238E27FC236}">
                <a16:creationId xmlns:a16="http://schemas.microsoft.com/office/drawing/2014/main" id="{F2EA8D23-DAF8-43DA-AFBB-67B22681AB25}"/>
              </a:ext>
            </a:extLst>
          </p:cNvPr>
          <p:cNvPicPr>
            <a:picLocks noChangeAspect="1"/>
          </p:cNvPicPr>
          <p:nvPr/>
        </p:nvPicPr>
        <p:blipFill rotWithShape="1">
          <a:blip r:embed="rId11"/>
          <a:srcRect l="28081" t="23258" r="6272" b="11008"/>
          <a:stretch/>
        </p:blipFill>
        <p:spPr>
          <a:xfrm>
            <a:off x="3265907" y="5314349"/>
            <a:ext cx="2451771" cy="1380969"/>
          </a:xfrm>
          <a:prstGeom prst="rect">
            <a:avLst/>
          </a:prstGeom>
        </p:spPr>
      </p:pic>
      <p:pic>
        <p:nvPicPr>
          <p:cNvPr id="9" name="Image 8">
            <a:hlinkClick r:id="rId12"/>
            <a:extLst>
              <a:ext uri="{FF2B5EF4-FFF2-40B4-BE49-F238E27FC236}">
                <a16:creationId xmlns:a16="http://schemas.microsoft.com/office/drawing/2014/main" id="{A2A4BC06-D539-4557-A272-45A512A04A28}"/>
              </a:ext>
            </a:extLst>
          </p:cNvPr>
          <p:cNvPicPr>
            <a:picLocks noChangeAspect="1"/>
          </p:cNvPicPr>
          <p:nvPr/>
        </p:nvPicPr>
        <p:blipFill rotWithShape="1">
          <a:blip r:embed="rId13"/>
          <a:srcRect l="27907" t="23258" r="5726" b="11008"/>
          <a:stretch/>
        </p:blipFill>
        <p:spPr>
          <a:xfrm>
            <a:off x="6805730" y="5314688"/>
            <a:ext cx="2482383" cy="1383047"/>
          </a:xfrm>
          <a:prstGeom prst="rect">
            <a:avLst/>
          </a:prstGeom>
        </p:spPr>
      </p:pic>
      <p:sp>
        <p:nvSpPr>
          <p:cNvPr id="23" name="ZoneTexte 22">
            <a:extLst>
              <a:ext uri="{FF2B5EF4-FFF2-40B4-BE49-F238E27FC236}">
                <a16:creationId xmlns:a16="http://schemas.microsoft.com/office/drawing/2014/main" id="{D032E41B-2E8F-4543-A3AA-4C0D0F2E9E06}"/>
              </a:ext>
            </a:extLst>
          </p:cNvPr>
          <p:cNvSpPr txBox="1"/>
          <p:nvPr/>
        </p:nvSpPr>
        <p:spPr>
          <a:xfrm>
            <a:off x="6591070" y="5021961"/>
            <a:ext cx="2887340" cy="292388"/>
          </a:xfrm>
          <a:prstGeom prst="rect">
            <a:avLst/>
          </a:prstGeom>
          <a:noFill/>
        </p:spPr>
        <p:txBody>
          <a:bodyPr wrap="square" rtlCol="0">
            <a:spAutoFit/>
          </a:bodyPr>
          <a:lstStyle/>
          <a:p>
            <a:pPr algn="ctr"/>
            <a:r>
              <a:rPr lang="fr-FR" sz="1300" dirty="0">
                <a:latin typeface="Times New Roman" panose="02020603050405020304" pitchFamily="18" charset="0"/>
                <a:cs typeface="Times New Roman" panose="02020603050405020304" pitchFamily="18" charset="0"/>
                <a:hlinkClick r:id="rId12"/>
              </a:rPr>
              <a:t>Partage de Jennifer </a:t>
            </a:r>
            <a:r>
              <a:rPr lang="fr-FR" sz="1300" dirty="0" err="1">
                <a:latin typeface="Times New Roman" panose="02020603050405020304" pitchFamily="18" charset="0"/>
                <a:cs typeface="Times New Roman" panose="02020603050405020304" pitchFamily="18" charset="0"/>
                <a:hlinkClick r:id="rId12"/>
              </a:rPr>
              <a:t>Bannella</a:t>
            </a:r>
            <a:r>
              <a:rPr lang="fr-FR" sz="1300" dirty="0">
                <a:latin typeface="Times New Roman" panose="02020603050405020304" pitchFamily="18" charset="0"/>
                <a:cs typeface="Times New Roman" panose="02020603050405020304" pitchFamily="18" charset="0"/>
                <a:hlinkClick r:id="rId12"/>
              </a:rPr>
              <a:t> (PS)</a:t>
            </a:r>
            <a:endParaRPr lang="fr-FR" sz="1600" dirty="0">
              <a:latin typeface="Times New Roman" panose="02020603050405020304" pitchFamily="18" charset="0"/>
              <a:cs typeface="Times New Roman" panose="02020603050405020304" pitchFamily="18" charset="0"/>
            </a:endParaRPr>
          </a:p>
        </p:txBody>
      </p:sp>
      <p:pic>
        <p:nvPicPr>
          <p:cNvPr id="24" name="Picture 22" descr="Rien qu'une petite grippe !">
            <a:hlinkClick r:id="rId4"/>
            <a:extLst>
              <a:ext uri="{FF2B5EF4-FFF2-40B4-BE49-F238E27FC236}">
                <a16:creationId xmlns:a16="http://schemas.microsoft.com/office/drawing/2014/main" id="{B3B79E8A-4789-4695-A04D-EA06EC1B75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18405" y="2739931"/>
            <a:ext cx="1648009" cy="14008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32" descr="Orianne Lallemand et Claire Frossard - Petite taupe  : Petite taupe est malade.">
            <a:hlinkClick r:id="rId3"/>
            <a:extLst>
              <a:ext uri="{FF2B5EF4-FFF2-40B4-BE49-F238E27FC236}">
                <a16:creationId xmlns:a16="http://schemas.microsoft.com/office/drawing/2014/main" id="{C73F5427-94B7-4345-A48C-ECB662E75C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44466" y="2746495"/>
            <a:ext cx="1400482" cy="14004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octeur Loup">
            <a:hlinkClick r:id="rId5"/>
            <a:extLst>
              <a:ext uri="{FF2B5EF4-FFF2-40B4-BE49-F238E27FC236}">
                <a16:creationId xmlns:a16="http://schemas.microsoft.com/office/drawing/2014/main" id="{A91A2066-3171-4D08-B344-98A4A1F75F0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16765" y="1283063"/>
            <a:ext cx="1648009" cy="129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8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F84F88D4-0E98-44F5-8B0B-D211AA4204E7}"/>
              </a:ext>
            </a:extLst>
          </p:cNvPr>
          <p:cNvSpPr/>
          <p:nvPr/>
        </p:nvSpPr>
        <p:spPr>
          <a:xfrm>
            <a:off x="73783" y="105750"/>
            <a:ext cx="5738768" cy="477574"/>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70A2D123-8767-4D90-B958-9E8BBB333702}"/>
              </a:ext>
            </a:extLst>
          </p:cNvPr>
          <p:cNvSpPr/>
          <p:nvPr/>
        </p:nvSpPr>
        <p:spPr>
          <a:xfrm>
            <a:off x="73782" y="113268"/>
            <a:ext cx="5728304" cy="461665"/>
          </a:xfrm>
          <a:prstGeom prst="rect">
            <a:avLst/>
          </a:prstGeom>
          <a:noFill/>
        </p:spPr>
        <p:txBody>
          <a:bodyPr wrap="square" lIns="91440" tIns="45720" rIns="91440" bIns="45720">
            <a:spAutoFit/>
          </a:bodyPr>
          <a:lstStyle/>
          <a:p>
            <a:pPr algn="ctr"/>
            <a:r>
              <a:rPr lang="fr-FR" sz="2400" b="1" dirty="0">
                <a:ln w="9525">
                  <a:solidFill>
                    <a:schemeClr val="bg1"/>
                  </a:solidFill>
                  <a:prstDash val="solid"/>
                </a:ln>
                <a:effectLst>
                  <a:outerShdw blurRad="12700" dist="38100" dir="2700000" algn="tl" rotWithShape="0">
                    <a:schemeClr val="bg1">
                      <a:lumMod val="50000"/>
                    </a:schemeClr>
                  </a:outerShdw>
                </a:effectLst>
              </a:rPr>
              <a:t>Selon P. </a:t>
            </a:r>
            <a:r>
              <a:rPr lang="fr-FR" sz="2400" b="1" dirty="0" err="1">
                <a:ln w="9525">
                  <a:solidFill>
                    <a:schemeClr val="bg1"/>
                  </a:solidFill>
                  <a:prstDash val="solid"/>
                </a:ln>
                <a:effectLst>
                  <a:outerShdw blurRad="12700" dist="38100" dir="2700000" algn="tl" rotWithShape="0">
                    <a:schemeClr val="bg1">
                      <a:lumMod val="50000"/>
                    </a:schemeClr>
                  </a:outerShdw>
                </a:effectLst>
              </a:rPr>
              <a:t>Joole</a:t>
            </a:r>
            <a:endParaRPr lang="fr-FR"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a:extLst>
              <a:ext uri="{FF2B5EF4-FFF2-40B4-BE49-F238E27FC236}">
                <a16:creationId xmlns:a16="http://schemas.microsoft.com/office/drawing/2014/main" id="{FC12C361-27C0-4069-8980-6D9842F7D821}"/>
              </a:ext>
            </a:extLst>
          </p:cNvPr>
          <p:cNvSpPr/>
          <p:nvPr/>
        </p:nvSpPr>
        <p:spPr>
          <a:xfrm>
            <a:off x="105194" y="677596"/>
            <a:ext cx="5696892" cy="60671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99544B23-E539-4AA9-B098-C53E09E81F1B}"/>
              </a:ext>
            </a:extLst>
          </p:cNvPr>
          <p:cNvSpPr txBox="1"/>
          <p:nvPr/>
        </p:nvSpPr>
        <p:spPr>
          <a:xfrm>
            <a:off x="101609" y="686522"/>
            <a:ext cx="5700477" cy="6063198"/>
          </a:xfrm>
          <a:prstGeom prst="rect">
            <a:avLst/>
          </a:prstGeom>
          <a:noFill/>
        </p:spPr>
        <p:txBody>
          <a:bodyPr wrap="square">
            <a:spAutoFit/>
          </a:bodyPr>
          <a:lstStyle/>
          <a:p>
            <a:pPr algn="just"/>
            <a:r>
              <a:rPr lang="fr-FR" sz="1400" b="1" u="sng" dirty="0">
                <a:latin typeface="Times New Roman" panose="02020603050405020304" pitchFamily="18" charset="0"/>
                <a:cs typeface="Times New Roman" panose="02020603050405020304" pitchFamily="18" charset="0"/>
              </a:rPr>
              <a:t>Script de base</a:t>
            </a:r>
            <a:r>
              <a:rPr lang="fr-FR" sz="1400" dirty="0">
                <a:latin typeface="Times New Roman" panose="02020603050405020304" pitchFamily="18" charset="0"/>
                <a:cs typeface="Times New Roman" panose="02020603050405020304" pitchFamily="18" charset="0"/>
              </a:rPr>
              <a:t> : Être malade</a:t>
            </a:r>
          </a:p>
          <a:p>
            <a:pPr algn="just"/>
            <a:r>
              <a:rPr lang="fr-FR" sz="1400" dirty="0">
                <a:latin typeface="Times New Roman" panose="02020603050405020304" pitchFamily="18" charset="0"/>
                <a:cs typeface="Times New Roman" panose="02020603050405020304" pitchFamily="18" charset="0"/>
              </a:rPr>
              <a:t>Je ne me sens pas bien </a:t>
            </a:r>
            <a:r>
              <a:rPr lang="fr-FR" sz="1400" dirty="0">
                <a:latin typeface="Times New Roman" panose="02020603050405020304" pitchFamily="18" charset="0"/>
                <a:cs typeface="Times New Roman" panose="02020603050405020304" pitchFamily="18" charset="0"/>
                <a:sym typeface="Wingdings" panose="05000000000000000000" pitchFamily="2" charset="2"/>
              </a:rPr>
              <a:t></a:t>
            </a:r>
            <a:r>
              <a:rPr lang="fr-FR" sz="1400" dirty="0">
                <a:latin typeface="Times New Roman" panose="02020603050405020304" pitchFamily="18" charset="0"/>
                <a:cs typeface="Times New Roman" panose="02020603050405020304" pitchFamily="18" charset="0"/>
              </a:rPr>
              <a:t> j’ai de la fièvre </a:t>
            </a:r>
            <a:r>
              <a:rPr lang="fr-FR" sz="1400" dirty="0">
                <a:latin typeface="Times New Roman" panose="02020603050405020304" pitchFamily="18" charset="0"/>
                <a:cs typeface="Times New Roman" panose="02020603050405020304" pitchFamily="18" charset="0"/>
                <a:sym typeface="Wingdings" panose="05000000000000000000" pitchFamily="2" charset="2"/>
              </a:rPr>
              <a:t></a:t>
            </a:r>
            <a:r>
              <a:rPr lang="fr-FR" sz="1400" dirty="0">
                <a:latin typeface="Times New Roman" panose="02020603050405020304" pitchFamily="18" charset="0"/>
                <a:cs typeface="Times New Roman" panose="02020603050405020304" pitchFamily="18" charset="0"/>
              </a:rPr>
              <a:t> je vais chez le docteur </a:t>
            </a:r>
            <a:r>
              <a:rPr lang="fr-FR" sz="1400" dirty="0">
                <a:latin typeface="Times New Roman" panose="02020603050405020304" pitchFamily="18" charset="0"/>
                <a:cs typeface="Times New Roman" panose="02020603050405020304" pitchFamily="18" charset="0"/>
                <a:sym typeface="Wingdings" panose="05000000000000000000" pitchFamily="2" charset="2"/>
              </a:rPr>
              <a:t></a:t>
            </a:r>
            <a:r>
              <a:rPr lang="fr-FR" sz="1400" dirty="0">
                <a:latin typeface="Times New Roman" panose="02020603050405020304" pitchFamily="18" charset="0"/>
                <a:cs typeface="Times New Roman" panose="02020603050405020304" pitchFamily="18" charset="0"/>
              </a:rPr>
              <a:t> je prends des médicaments </a:t>
            </a:r>
            <a:r>
              <a:rPr lang="fr-FR" sz="1400" dirty="0">
                <a:latin typeface="Times New Roman" panose="02020603050405020304" pitchFamily="18" charset="0"/>
                <a:cs typeface="Times New Roman" panose="02020603050405020304" pitchFamily="18" charset="0"/>
                <a:sym typeface="Wingdings" panose="05000000000000000000" pitchFamily="2" charset="2"/>
              </a:rPr>
              <a:t></a:t>
            </a:r>
            <a:r>
              <a:rPr lang="fr-FR" sz="1400" dirty="0">
                <a:latin typeface="Times New Roman" panose="02020603050405020304" pitchFamily="18" charset="0"/>
                <a:cs typeface="Times New Roman" panose="02020603050405020304" pitchFamily="18" charset="0"/>
              </a:rPr>
              <a:t> je suis guéri.</a:t>
            </a:r>
          </a:p>
          <a:p>
            <a:pPr algn="just"/>
            <a:endParaRPr lang="fr-FR" sz="1000" dirty="0">
              <a:latin typeface="Times New Roman" panose="02020603050405020304" pitchFamily="18" charset="0"/>
              <a:cs typeface="Times New Roman" panose="02020603050405020304" pitchFamily="18" charset="0"/>
            </a:endParaRPr>
          </a:p>
          <a:p>
            <a:pPr algn="just"/>
            <a:r>
              <a:rPr lang="fr-FR" sz="1400" b="1" u="sng" dirty="0">
                <a:latin typeface="Times New Roman" panose="02020603050405020304" pitchFamily="18" charset="0"/>
                <a:cs typeface="Times New Roman" panose="02020603050405020304" pitchFamily="18" charset="0"/>
              </a:rPr>
              <a:t>Corpus d’albums fondés sur ce script</a:t>
            </a:r>
            <a:r>
              <a:rPr lang="fr-FR" sz="1400" dirty="0">
                <a:latin typeface="Times New Roman" panose="02020603050405020304" pitchFamily="18" charset="0"/>
                <a:cs typeface="Times New Roman" panose="02020603050405020304" pitchFamily="18" charset="0"/>
              </a:rPr>
              <a:t> : </a:t>
            </a:r>
          </a:p>
          <a:p>
            <a:pPr algn="just"/>
            <a:r>
              <a:rPr lang="fr-FR" sz="1400" dirty="0">
                <a:latin typeface="Times New Roman" panose="02020603050405020304" pitchFamily="18" charset="0"/>
                <a:cs typeface="Times New Roman" panose="02020603050405020304" pitchFamily="18" charset="0"/>
              </a:rPr>
              <a:t>- 3 albums centraux (selon le niveau des</a:t>
            </a:r>
          </a:p>
          <a:p>
            <a:pPr algn="just"/>
            <a:r>
              <a:rPr lang="fr-FR" sz="1400" dirty="0">
                <a:latin typeface="Times New Roman" panose="02020603050405020304" pitchFamily="18" charset="0"/>
                <a:cs typeface="Times New Roman" panose="02020603050405020304" pitchFamily="18" charset="0"/>
              </a:rPr>
              <a:t>enfants de la classe) ;</a:t>
            </a:r>
          </a:p>
          <a:p>
            <a:pPr algn="just"/>
            <a:r>
              <a:rPr lang="fr-FR" sz="1400" dirty="0">
                <a:latin typeface="Times New Roman" panose="02020603050405020304" pitchFamily="18" charset="0"/>
                <a:cs typeface="Times New Roman" panose="02020603050405020304" pitchFamily="18" charset="0"/>
              </a:rPr>
              <a:t>- d’autres albums en lien avec le script</a:t>
            </a:r>
          </a:p>
          <a:p>
            <a:pPr algn="just"/>
            <a:r>
              <a:rPr lang="fr-FR" sz="1400" dirty="0">
                <a:latin typeface="Times New Roman" panose="02020603050405020304" pitchFamily="18" charset="0"/>
                <a:cs typeface="Times New Roman" panose="02020603050405020304" pitchFamily="18" charset="0"/>
              </a:rPr>
              <a:t>de base.</a:t>
            </a:r>
          </a:p>
          <a:p>
            <a:pPr algn="just"/>
            <a:endParaRPr lang="fr-FR" sz="1400" dirty="0">
              <a:latin typeface="Times New Roman" panose="02020603050405020304" pitchFamily="18" charset="0"/>
              <a:cs typeface="Times New Roman" panose="02020603050405020304" pitchFamily="18" charset="0"/>
            </a:endParaRPr>
          </a:p>
          <a:p>
            <a:pPr algn="just"/>
            <a:endParaRPr lang="fr-FR" sz="800" dirty="0">
              <a:latin typeface="Times New Roman" panose="02020603050405020304" pitchFamily="18" charset="0"/>
              <a:cs typeface="Times New Roman" panose="02020603050405020304" pitchFamily="18" charset="0"/>
            </a:endParaRPr>
          </a:p>
          <a:p>
            <a:pPr algn="just"/>
            <a:endParaRPr lang="fr-FR" sz="1400" b="1" u="sng" dirty="0">
              <a:latin typeface="Times New Roman" panose="02020603050405020304" pitchFamily="18" charset="0"/>
              <a:cs typeface="Times New Roman" panose="02020603050405020304" pitchFamily="18" charset="0"/>
            </a:endParaRPr>
          </a:p>
          <a:p>
            <a:pPr algn="just"/>
            <a:endParaRPr lang="fr-FR" sz="1400" b="1" u="sng" dirty="0">
              <a:latin typeface="Times New Roman" panose="02020603050405020304" pitchFamily="18" charset="0"/>
              <a:cs typeface="Times New Roman" panose="02020603050405020304" pitchFamily="18" charset="0"/>
            </a:endParaRPr>
          </a:p>
          <a:p>
            <a:pPr algn="just"/>
            <a:endParaRPr lang="fr-FR" sz="1400" b="1" u="sng" dirty="0">
              <a:latin typeface="Times New Roman" panose="02020603050405020304" pitchFamily="18" charset="0"/>
              <a:cs typeface="Times New Roman" panose="02020603050405020304" pitchFamily="18" charset="0"/>
            </a:endParaRPr>
          </a:p>
          <a:p>
            <a:pPr algn="just"/>
            <a:endParaRPr lang="fr-FR" sz="1400" b="1" u="sng" dirty="0">
              <a:latin typeface="Times New Roman" panose="02020603050405020304" pitchFamily="18" charset="0"/>
              <a:cs typeface="Times New Roman" panose="02020603050405020304" pitchFamily="18" charset="0"/>
            </a:endParaRPr>
          </a:p>
          <a:p>
            <a:pPr algn="just"/>
            <a:r>
              <a:rPr lang="fr-FR" sz="1400" b="1" u="sng" dirty="0">
                <a:latin typeface="Times New Roman" panose="02020603050405020304" pitchFamily="18" charset="0"/>
                <a:cs typeface="Times New Roman" panose="02020603050405020304" pitchFamily="18" charset="0"/>
              </a:rPr>
              <a:t>Démarche</a:t>
            </a:r>
            <a:r>
              <a:rPr lang="fr-FR" sz="1400" dirty="0">
                <a:latin typeface="Times New Roman" panose="02020603050405020304" pitchFamily="18" charset="0"/>
                <a:cs typeface="Times New Roman" panose="02020603050405020304" pitchFamily="18" charset="0"/>
              </a:rPr>
              <a:t> : séquence de 10 à 12 séances</a:t>
            </a:r>
          </a:p>
          <a:p>
            <a:pPr algn="just"/>
            <a:endParaRPr lang="fr-FR" sz="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F"/>
            </a:pPr>
            <a:r>
              <a:rPr lang="fr-FR" sz="1400" u="sng" dirty="0">
                <a:latin typeface="Times New Roman" panose="02020603050405020304" pitchFamily="18" charset="0"/>
                <a:cs typeface="Times New Roman" panose="02020603050405020304" pitchFamily="18" charset="0"/>
              </a:rPr>
              <a:t>1</a:t>
            </a:r>
            <a:r>
              <a:rPr lang="fr-FR" sz="1400" u="sng" baseline="30000" dirty="0">
                <a:latin typeface="Times New Roman" panose="02020603050405020304" pitchFamily="18" charset="0"/>
                <a:cs typeface="Times New Roman" panose="02020603050405020304" pitchFamily="18" charset="0"/>
              </a:rPr>
              <a:t>er</a:t>
            </a:r>
            <a:r>
              <a:rPr lang="fr-FR" sz="1400" u="sng" dirty="0">
                <a:latin typeface="Times New Roman" panose="02020603050405020304" pitchFamily="18" charset="0"/>
                <a:cs typeface="Times New Roman" panose="02020603050405020304" pitchFamily="18" charset="0"/>
              </a:rPr>
              <a:t> temps : Installation</a:t>
            </a:r>
            <a:r>
              <a:rPr lang="fr-FR" sz="1400" dirty="0">
                <a:latin typeface="Times New Roman" panose="02020603050405020304" pitchFamily="18" charset="0"/>
                <a:cs typeface="Times New Roman" panose="02020603050405020304" pitchFamily="18" charset="0"/>
              </a:rPr>
              <a:t> (agir avant la lecture)</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Mettre en place le scénario pédagogique dans un espace jeu d’imitation de la classe (PS/MS : espace poupée, MS/GS : </a:t>
            </a:r>
            <a:r>
              <a:rPr lang="fr-FR" sz="1400" dirty="0">
                <a:latin typeface="Times New Roman" panose="02020603050405020304" pitchFamily="18" charset="0"/>
                <a:cs typeface="Times New Roman" panose="02020603050405020304" pitchFamily="18" charset="0"/>
                <a:sym typeface="Wingdings" panose="05000000000000000000" pitchFamily="2" charset="2"/>
                <a:hlinkClick r:id="rId2"/>
              </a:rPr>
              <a:t>espace cabinet médical</a:t>
            </a:r>
            <a:r>
              <a:rPr lang="fr-FR" sz="1400" dirty="0">
                <a:latin typeface="Times New Roman" panose="02020603050405020304" pitchFamily="18" charset="0"/>
                <a:cs typeface="Times New Roman" panose="02020603050405020304" pitchFamily="18" charset="0"/>
                <a:sym typeface="Wingdings" panose="05000000000000000000" pitchFamily="2" charset="2"/>
              </a:rPr>
              <a:t>) : « Bébé est malade ».</a:t>
            </a:r>
            <a:endParaRPr lang="fr-FR" sz="1400" dirty="0">
              <a:latin typeface="Times New Roman" panose="02020603050405020304" pitchFamily="18" charset="0"/>
              <a:cs typeface="Times New Roman" panose="02020603050405020304" pitchFamily="18" charset="0"/>
            </a:endParaRPr>
          </a:p>
          <a:p>
            <a:pPr lvl="1"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Repérer les étapes du script et les associer à une suite verbale.</a:t>
            </a:r>
          </a:p>
          <a:p>
            <a:pPr algn="just"/>
            <a:r>
              <a:rPr lang="fr-FR" sz="1400" dirty="0">
                <a:latin typeface="Times New Roman" panose="02020603050405020304" pitchFamily="18" charset="0"/>
                <a:cs typeface="Times New Roman" panose="02020603050405020304" pitchFamily="18" charset="0"/>
              </a:rPr>
              <a:t>Prendre des photos pour illustrer la suite verbale du script de base.</a:t>
            </a:r>
          </a:p>
        </p:txBody>
      </p:sp>
      <p:pic>
        <p:nvPicPr>
          <p:cNvPr id="1026" name="Picture 2">
            <a:extLst>
              <a:ext uri="{FF2B5EF4-FFF2-40B4-BE49-F238E27FC236}">
                <a16:creationId xmlns:a16="http://schemas.microsoft.com/office/drawing/2014/main" id="{9A76BB83-30FE-4FC6-833F-B2E0C1047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95" y="5000140"/>
            <a:ext cx="1187793" cy="1161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24741C6-7D4C-4EB6-AE84-62F1BBF10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303" y="4996546"/>
            <a:ext cx="1187793" cy="11616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E2BC013-DEDC-4BE9-8ED3-4CF3E19EE5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018" y="4996546"/>
            <a:ext cx="1165255" cy="11652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n grand poupon Corolle - FRN92 - Coffret Morgan a la varicelle :  Amazon.fr: Jeux et Jouets">
            <a:extLst>
              <a:ext uri="{FF2B5EF4-FFF2-40B4-BE49-F238E27FC236}">
                <a16:creationId xmlns:a16="http://schemas.microsoft.com/office/drawing/2014/main" id="{70F2364F-B5F3-4877-B48C-D968994497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857" y="4816549"/>
            <a:ext cx="585738" cy="134165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269AA1D-1DB2-49F1-8959-54AF97719326}"/>
              </a:ext>
            </a:extLst>
          </p:cNvPr>
          <p:cNvSpPr/>
          <p:nvPr/>
        </p:nvSpPr>
        <p:spPr>
          <a:xfrm>
            <a:off x="5920995" y="113268"/>
            <a:ext cx="6165811" cy="66314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F9C3A500-E364-4ED4-9CC3-E54CBCC66179}"/>
              </a:ext>
            </a:extLst>
          </p:cNvPr>
          <p:cNvSpPr txBox="1"/>
          <p:nvPr/>
        </p:nvSpPr>
        <p:spPr>
          <a:xfrm>
            <a:off x="5931460" y="137649"/>
            <a:ext cx="6155346" cy="4278094"/>
          </a:xfrm>
          <a:prstGeom prst="rect">
            <a:avLst/>
          </a:prstGeom>
          <a:noFill/>
        </p:spPr>
        <p:txBody>
          <a:bodyPr wrap="square">
            <a:spAutoFit/>
          </a:bodyPr>
          <a:lstStyle/>
          <a:p>
            <a:pPr marL="285750" indent="-285750" algn="just">
              <a:buFont typeface="Wingdings" panose="05000000000000000000" pitchFamily="2" charset="2"/>
              <a:buChar char="F"/>
            </a:pPr>
            <a:r>
              <a:rPr lang="fr-FR" sz="1400" u="sng" dirty="0">
                <a:latin typeface="Times New Roman" panose="02020603050405020304" pitchFamily="18" charset="0"/>
                <a:cs typeface="Times New Roman" panose="02020603050405020304" pitchFamily="18" charset="0"/>
              </a:rPr>
              <a:t>2</a:t>
            </a:r>
            <a:r>
              <a:rPr lang="fr-FR" sz="1400" u="sng" baseline="30000" dirty="0">
                <a:latin typeface="Times New Roman" panose="02020603050405020304" pitchFamily="18" charset="0"/>
                <a:cs typeface="Times New Roman" panose="02020603050405020304" pitchFamily="18" charset="0"/>
              </a:rPr>
              <a:t>ème</a:t>
            </a:r>
            <a:r>
              <a:rPr lang="fr-FR" sz="1400" u="sng" dirty="0">
                <a:latin typeface="Times New Roman" panose="02020603050405020304" pitchFamily="18" charset="0"/>
                <a:cs typeface="Times New Roman" panose="02020603050405020304" pitchFamily="18" charset="0"/>
              </a:rPr>
              <a:t> temps : Appropriation</a:t>
            </a:r>
            <a:r>
              <a:rPr lang="fr-FR" sz="1400" dirty="0">
                <a:latin typeface="Times New Roman" panose="02020603050405020304" pitchFamily="18" charset="0"/>
                <a:cs typeface="Times New Roman" panose="02020603050405020304" pitchFamily="18" charset="0"/>
              </a:rPr>
              <a:t> </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Raconter l’histoire à partir de l’album choisi (cacher le texte pour éviter toute confusion ou extraire et projeter les illustrations) plusieurs fois puis la lire.</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Repérer les étapes du script et les associer à la suite verbale.</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Apparier photos et illustrations.</a:t>
            </a:r>
          </a:p>
          <a:p>
            <a:pPr algn="just"/>
            <a:endParaRPr lang="fr-F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F"/>
            </a:pPr>
            <a:r>
              <a:rPr lang="fr-FR" sz="1400" u="sng" dirty="0">
                <a:latin typeface="Times New Roman" panose="02020603050405020304" pitchFamily="18" charset="0"/>
                <a:cs typeface="Times New Roman" panose="02020603050405020304" pitchFamily="18" charset="0"/>
              </a:rPr>
              <a:t>3</a:t>
            </a:r>
            <a:r>
              <a:rPr lang="fr-FR" sz="1400" u="sng" baseline="30000" dirty="0">
                <a:latin typeface="Times New Roman" panose="02020603050405020304" pitchFamily="18" charset="0"/>
                <a:cs typeface="Times New Roman" panose="02020603050405020304" pitchFamily="18" charset="0"/>
              </a:rPr>
              <a:t>ème</a:t>
            </a:r>
            <a:r>
              <a:rPr lang="fr-FR" sz="1400" u="sng" dirty="0">
                <a:latin typeface="Times New Roman" panose="02020603050405020304" pitchFamily="18" charset="0"/>
                <a:cs typeface="Times New Roman" panose="02020603050405020304" pitchFamily="18" charset="0"/>
              </a:rPr>
              <a:t> temps : Construction</a:t>
            </a:r>
            <a:r>
              <a:rPr lang="fr-FR" sz="1400" dirty="0">
                <a:latin typeface="Times New Roman" panose="02020603050405020304" pitchFamily="18" charset="0"/>
                <a:cs typeface="Times New Roman" panose="02020603050405020304" pitchFamily="18" charset="0"/>
              </a:rPr>
              <a:t> </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Théâtraliser des passages de l’histoire pour comprendre les liens de causalité, identifier les émotions du personnage et ainsi percevoir ses intentions.</a:t>
            </a:r>
          </a:p>
          <a:p>
            <a:pPr lvl="1" algn="just"/>
            <a:r>
              <a:rPr lang="fr-FR" sz="1400" dirty="0">
                <a:latin typeface="Times New Roman" panose="02020603050405020304" pitchFamily="18" charset="0"/>
                <a:cs typeface="Times New Roman" panose="02020603050405020304" pitchFamily="18" charset="0"/>
                <a:sym typeface="Wingdings" panose="05000000000000000000" pitchFamily="2" charset="2"/>
              </a:rPr>
              <a:t>Exemple : dans « </a:t>
            </a:r>
            <a:r>
              <a:rPr lang="fr-FR" sz="1400" i="1" u="sng" dirty="0">
                <a:latin typeface="Times New Roman" panose="02020603050405020304" pitchFamily="18" charset="0"/>
                <a:cs typeface="Times New Roman" panose="02020603050405020304" pitchFamily="18" charset="0"/>
                <a:sym typeface="Wingdings" panose="05000000000000000000" pitchFamily="2" charset="2"/>
              </a:rPr>
              <a:t>Petit ours brun est malade</a:t>
            </a:r>
            <a:r>
              <a:rPr lang="fr-FR" sz="1400" dirty="0">
                <a:latin typeface="Times New Roman" panose="02020603050405020304" pitchFamily="18" charset="0"/>
                <a:cs typeface="Times New Roman" panose="02020603050405020304" pitchFamily="18" charset="0"/>
                <a:sym typeface="Wingdings" panose="05000000000000000000" pitchFamily="2" charset="2"/>
              </a:rPr>
              <a:t> » (</a:t>
            </a:r>
            <a:r>
              <a:rPr lang="fr-FR" sz="1400" dirty="0">
                <a:latin typeface="Times New Roman" panose="02020603050405020304" pitchFamily="18" charset="0"/>
                <a:cs typeface="Times New Roman" panose="02020603050405020304" pitchFamily="18" charset="0"/>
                <a:sym typeface="Wingdings" panose="05000000000000000000" pitchFamily="2" charset="2"/>
                <a:hlinkClick r:id="rId7"/>
              </a:rPr>
              <a:t>vidéo</a:t>
            </a:r>
            <a:r>
              <a:rPr lang="fr-FR" sz="1400" dirty="0">
                <a:latin typeface="Times New Roman" panose="02020603050405020304" pitchFamily="18" charset="0"/>
                <a:cs typeface="Times New Roman" panose="02020603050405020304" pitchFamily="18" charset="0"/>
                <a:sym typeface="Wingdings" panose="05000000000000000000" pitchFamily="2" charset="2"/>
              </a:rPr>
              <a:t>), ce dernier va se cacher car il a peur du docteur. Ce passage constitue une divergence par rapport au script de base. Il est donc essentiel de faire verbaliser l’émotion du personnage pour en comprendre sa réaction.</a:t>
            </a:r>
          </a:p>
          <a:p>
            <a:pPr algn="just"/>
            <a:r>
              <a:rPr lang="fr-FR" sz="1400" dirty="0">
                <a:latin typeface="Times New Roman" panose="02020603050405020304" pitchFamily="18" charset="0"/>
                <a:cs typeface="Times New Roman" panose="02020603050405020304" pitchFamily="18" charset="0"/>
              </a:rPr>
              <a:t>Faire restituer l’histoire en utilisant les liens de causalité.</a:t>
            </a:r>
          </a:p>
          <a:p>
            <a:pPr lvl="1" algn="just"/>
            <a:r>
              <a:rPr lang="fr-FR" sz="1400" dirty="0">
                <a:latin typeface="Times New Roman" panose="02020603050405020304" pitchFamily="18" charset="0"/>
                <a:cs typeface="Times New Roman" panose="02020603050405020304" pitchFamily="18" charset="0"/>
              </a:rPr>
              <a:t>Exemple : sélectionner une illustration. Faire expliciter ce qui s’est passé avant/après, pourquoi.</a:t>
            </a:r>
          </a:p>
          <a:p>
            <a:pPr algn="just"/>
            <a:endParaRPr lang="fr-FR" sz="1000" dirty="0">
              <a:latin typeface="Times New Roman" panose="02020603050405020304" pitchFamily="18" charset="0"/>
              <a:cs typeface="Times New Roman" panose="02020603050405020304" pitchFamily="18" charset="0"/>
            </a:endParaRPr>
          </a:p>
          <a:p>
            <a:pPr algn="just"/>
            <a:r>
              <a:rPr lang="fr-FR" sz="1400" i="1" dirty="0">
                <a:latin typeface="Times New Roman" panose="02020603050405020304" pitchFamily="18" charset="0"/>
                <a:cs typeface="Times New Roman" panose="02020603050405020304" pitchFamily="18" charset="0"/>
              </a:rPr>
              <a:t>Remarque : les temps « appropriation » et « construction » peuvent être reconduits plusieurs fois avec d’autres albums fondés sur le script de base (être malade).</a:t>
            </a:r>
          </a:p>
          <a:p>
            <a:pPr algn="just"/>
            <a:endParaRPr lang="fr-FR" sz="1400" dirty="0">
              <a:latin typeface="Times New Roman" panose="02020603050405020304" pitchFamily="18" charset="0"/>
              <a:cs typeface="Times New Roman" panose="02020603050405020304" pitchFamily="18" charset="0"/>
            </a:endParaRPr>
          </a:p>
        </p:txBody>
      </p:sp>
      <p:pic>
        <p:nvPicPr>
          <p:cNvPr id="1042" name="Picture 18" descr="Petit Ours Brun . Petit Ours Brun est malade de Marie Aubinais - Album -  Livre - Decitre">
            <a:hlinkClick r:id="rId8"/>
            <a:extLst>
              <a:ext uri="{FF2B5EF4-FFF2-40B4-BE49-F238E27FC236}">
                <a16:creationId xmlns:a16="http://schemas.microsoft.com/office/drawing/2014/main" id="{3B033BE8-AD83-4CBE-B84F-3836511311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1922" y="2610210"/>
            <a:ext cx="1116753" cy="111178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tit LapinPetit Lapin est malade">
            <a:hlinkClick r:id="rId10"/>
            <a:extLst>
              <a:ext uri="{FF2B5EF4-FFF2-40B4-BE49-F238E27FC236}">
                <a16:creationId xmlns:a16="http://schemas.microsoft.com/office/drawing/2014/main" id="{1FE377AB-6C91-4D24-A3A3-F42E29F75D6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218" t="395" r="3612" b="794"/>
          <a:stretch/>
        </p:blipFill>
        <p:spPr bwMode="auto">
          <a:xfrm>
            <a:off x="10233657" y="4539878"/>
            <a:ext cx="1761108" cy="188799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Orianne Lallemand et Claire Frossard - Petite taupe  : Petite taupe est malade.">
            <a:hlinkClick r:id="rId12"/>
            <a:extLst>
              <a:ext uri="{FF2B5EF4-FFF2-40B4-BE49-F238E27FC236}">
                <a16:creationId xmlns:a16="http://schemas.microsoft.com/office/drawing/2014/main" id="{384E2472-3B8A-4049-800D-6DE1FD258D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1003" y="1615049"/>
            <a:ext cx="881991" cy="88199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ien qu'une petite grippe !">
            <a:hlinkClick r:id="rId14"/>
            <a:extLst>
              <a:ext uri="{FF2B5EF4-FFF2-40B4-BE49-F238E27FC236}">
                <a16:creationId xmlns:a16="http://schemas.microsoft.com/office/drawing/2014/main" id="{69A08D4F-8071-4D2C-A91B-B6257F3DD3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3773" y="1212494"/>
            <a:ext cx="1037877" cy="88219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tchoum, Popo !">
            <a:hlinkClick r:id="rId16"/>
            <a:extLst>
              <a:ext uri="{FF2B5EF4-FFF2-40B4-BE49-F238E27FC236}">
                <a16:creationId xmlns:a16="http://schemas.microsoft.com/office/drawing/2014/main" id="{2582A95B-1741-4FB5-90BA-72937EB4B75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4572" y="2608629"/>
            <a:ext cx="1961377" cy="111337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BaliBali est malade">
            <a:hlinkClick r:id="rId18"/>
            <a:extLst>
              <a:ext uri="{FF2B5EF4-FFF2-40B4-BE49-F238E27FC236}">
                <a16:creationId xmlns:a16="http://schemas.microsoft.com/office/drawing/2014/main" id="{F14ADF9E-F246-4B24-AE11-1B165CAE1A2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01846" y="2643504"/>
            <a:ext cx="1110394" cy="111039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T'choupiT'choupi est malade">
            <a:hlinkClick r:id="rId20"/>
            <a:extLst>
              <a:ext uri="{FF2B5EF4-FFF2-40B4-BE49-F238E27FC236}">
                <a16:creationId xmlns:a16="http://schemas.microsoft.com/office/drawing/2014/main" id="{E11A8226-4987-4925-BACC-88EF7B8617BB}"/>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851" r="2101"/>
          <a:stretch/>
        </p:blipFill>
        <p:spPr bwMode="auto">
          <a:xfrm>
            <a:off x="198183" y="2610212"/>
            <a:ext cx="1067842" cy="1111789"/>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a:extLst>
              <a:ext uri="{FF2B5EF4-FFF2-40B4-BE49-F238E27FC236}">
                <a16:creationId xmlns:a16="http://schemas.microsoft.com/office/drawing/2014/main" id="{01C9D670-4979-4C27-B132-1F04057F7411}"/>
              </a:ext>
            </a:extLst>
          </p:cNvPr>
          <p:cNvSpPr txBox="1"/>
          <p:nvPr/>
        </p:nvSpPr>
        <p:spPr>
          <a:xfrm>
            <a:off x="5931795" y="4252772"/>
            <a:ext cx="4182953" cy="2462213"/>
          </a:xfrm>
          <a:prstGeom prst="rect">
            <a:avLst/>
          </a:prstGeom>
          <a:noFill/>
        </p:spPr>
        <p:txBody>
          <a:bodyPr wrap="square">
            <a:spAutoFit/>
          </a:bodyPr>
          <a:lstStyle/>
          <a:p>
            <a:pPr marL="285750" indent="-285750" algn="just">
              <a:buFont typeface="Wingdings" panose="05000000000000000000" pitchFamily="2" charset="2"/>
              <a:buChar char="F"/>
            </a:pPr>
            <a:r>
              <a:rPr lang="fr-FR" sz="1400" u="sng" dirty="0">
                <a:latin typeface="Times New Roman" panose="02020603050405020304" pitchFamily="18" charset="0"/>
                <a:cs typeface="Times New Roman" panose="02020603050405020304" pitchFamily="18" charset="0"/>
              </a:rPr>
              <a:t>4</a:t>
            </a:r>
            <a:r>
              <a:rPr lang="fr-FR" sz="1400" u="sng" baseline="30000" dirty="0">
                <a:latin typeface="Times New Roman" panose="02020603050405020304" pitchFamily="18" charset="0"/>
                <a:cs typeface="Times New Roman" panose="02020603050405020304" pitchFamily="18" charset="0"/>
              </a:rPr>
              <a:t>ème</a:t>
            </a:r>
            <a:r>
              <a:rPr lang="fr-FR" sz="1400" u="sng" dirty="0">
                <a:latin typeface="Times New Roman" panose="02020603050405020304" pitchFamily="18" charset="0"/>
                <a:cs typeface="Times New Roman" panose="02020603050405020304" pitchFamily="18" charset="0"/>
              </a:rPr>
              <a:t> temps : Transfert</a:t>
            </a:r>
            <a:r>
              <a:rPr lang="fr-FR" sz="1400" dirty="0">
                <a:latin typeface="Times New Roman" panose="02020603050405020304" pitchFamily="18" charset="0"/>
                <a:cs typeface="Times New Roman" panose="02020603050405020304" pitchFamily="18" charset="0"/>
              </a:rPr>
              <a:t> </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Ce temps correspond à l’évaluation en individuel de chaque enfant sur la séquence.</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Album proposé : « Petit lapin est malade ».</a:t>
            </a:r>
          </a:p>
          <a:p>
            <a:pPr algn="just"/>
            <a:r>
              <a:rPr lang="fr-FR" sz="1400" dirty="0">
                <a:latin typeface="Times New Roman" panose="02020603050405020304" pitchFamily="18" charset="0"/>
                <a:cs typeface="Times New Roman" panose="02020603050405020304" pitchFamily="18" charset="0"/>
                <a:sym typeface="Wingdings" panose="05000000000000000000" pitchFamily="2" charset="2"/>
              </a:rPr>
              <a:t>Lire l’album choisi (en lien avec le script de base) plusieurs fois puis demander aux enfants d’apparier les illustrations (que vous aurez sélectionnées) à la suite verbale, en justifiant. Lors de cette restitution, il s’agira d’être attentif aux explications apportées qui permettront de vérifier la connaissance de la suite verbale du script et des liens de causalité.</a:t>
            </a:r>
          </a:p>
        </p:txBody>
      </p:sp>
      <p:pic>
        <p:nvPicPr>
          <p:cNvPr id="20" name="Picture 4" descr="Docteur Loup">
            <a:hlinkClick r:id="rId22"/>
            <a:extLst>
              <a:ext uri="{FF2B5EF4-FFF2-40B4-BE49-F238E27FC236}">
                <a16:creationId xmlns:a16="http://schemas.microsoft.com/office/drawing/2014/main" id="{D6A9F916-CD7B-4EA2-B183-B4E544ED9AA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00909" y="1696106"/>
            <a:ext cx="1011331" cy="79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6F7A0C-C43F-40BF-8E16-02A56CDDDBA2}"/>
              </a:ext>
            </a:extLst>
          </p:cNvPr>
          <p:cNvSpPr/>
          <p:nvPr/>
        </p:nvSpPr>
        <p:spPr>
          <a:xfrm>
            <a:off x="5993369" y="116471"/>
            <a:ext cx="6069601" cy="188668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601B9126-CAF9-461F-86B5-1873080AC772}"/>
              </a:ext>
            </a:extLst>
          </p:cNvPr>
          <p:cNvSpPr txBox="1"/>
          <p:nvPr/>
        </p:nvSpPr>
        <p:spPr>
          <a:xfrm>
            <a:off x="5997833" y="85305"/>
            <a:ext cx="6060671" cy="2000548"/>
          </a:xfrm>
          <a:prstGeom prst="rect">
            <a:avLst/>
          </a:prstGeom>
          <a:noFill/>
        </p:spPr>
        <p:txBody>
          <a:bodyPr wrap="square">
            <a:spAutoFit/>
          </a:bodyPr>
          <a:lstStyle/>
          <a:p>
            <a:pPr algn="just"/>
            <a:r>
              <a:rPr lang="fr-FR" sz="1400" b="1" u="sng" dirty="0">
                <a:latin typeface="Times New Roman" panose="02020603050405020304" pitchFamily="18" charset="0"/>
                <a:cs typeface="Times New Roman" panose="02020603050405020304" pitchFamily="18" charset="0"/>
              </a:rPr>
              <a:t>Deux objectifs inhérents à cette méthode</a:t>
            </a:r>
            <a:r>
              <a:rPr lang="fr-FR" sz="1400" dirty="0">
                <a:latin typeface="Times New Roman" panose="02020603050405020304" pitchFamily="18" charset="0"/>
                <a:cs typeface="Times New Roman" panose="02020603050405020304" pitchFamily="18" charset="0"/>
              </a:rPr>
              <a:t> : </a:t>
            </a:r>
          </a:p>
          <a:p>
            <a:pPr algn="just"/>
            <a:endParaRPr lang="fr-FR" sz="400" dirty="0">
              <a:latin typeface="Times New Roman" panose="02020603050405020304" pitchFamily="18" charset="0"/>
              <a:cs typeface="Times New Roman" panose="02020603050405020304" pitchFamily="18" charset="0"/>
            </a:endParaRPr>
          </a:p>
          <a:p>
            <a:pPr marL="285750" indent="-285750" algn="just">
              <a:buFontTx/>
              <a:buChar char="-"/>
            </a:pPr>
            <a:r>
              <a:rPr lang="fr-FR" sz="1400" dirty="0">
                <a:latin typeface="Times New Roman" panose="02020603050405020304" pitchFamily="18" charset="0"/>
                <a:cs typeface="Times New Roman" panose="02020603050405020304" pitchFamily="18" charset="0"/>
              </a:rPr>
              <a:t>Apprendre à raconter</a:t>
            </a:r>
          </a:p>
          <a:p>
            <a:pPr marL="285750" indent="-285750" algn="just">
              <a:buFontTx/>
              <a:buChar char="-"/>
            </a:pPr>
            <a:r>
              <a:rPr lang="fr-FR" sz="1400" dirty="0">
                <a:latin typeface="Times New Roman" panose="02020603050405020304" pitchFamily="18" charset="0"/>
                <a:cs typeface="Times New Roman" panose="02020603050405020304" pitchFamily="18" charset="0"/>
              </a:rPr>
              <a:t>Apprendre aux élèves à comprendre</a:t>
            </a:r>
          </a:p>
          <a:p>
            <a:pPr algn="just"/>
            <a:endParaRPr lang="fr-FR" sz="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La transposition de la démarche implique donc de prendre en compte ces deux axes. Apprendre à comprendre nécessite de penser des temps où les enfants vont devoir se mettre à la place des personnages pour pouvoir imaginer ce qu’ils pensent et par suite ce qu’ils vont faire (liens de causalité entre les pensées et les actes des personnages).</a:t>
            </a:r>
            <a:endParaRPr lang="fr-FR" sz="1400" u="sng" dirty="0">
              <a:latin typeface="Times New Roman" panose="02020603050405020304" pitchFamily="18" charset="0"/>
              <a:cs typeface="Times New Roman" panose="02020603050405020304" pitchFamily="18" charset="0"/>
            </a:endParaRPr>
          </a:p>
        </p:txBody>
      </p:sp>
      <p:sp>
        <p:nvSpPr>
          <p:cNvPr id="3" name="Rectangle : coins arrondis 2">
            <a:extLst>
              <a:ext uri="{FF2B5EF4-FFF2-40B4-BE49-F238E27FC236}">
                <a16:creationId xmlns:a16="http://schemas.microsoft.com/office/drawing/2014/main" id="{F84F88D4-0E98-44F5-8B0B-D211AA4204E7}"/>
              </a:ext>
            </a:extLst>
          </p:cNvPr>
          <p:cNvSpPr/>
          <p:nvPr/>
        </p:nvSpPr>
        <p:spPr>
          <a:xfrm>
            <a:off x="123380" y="118660"/>
            <a:ext cx="5753135" cy="477574"/>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70A2D123-8767-4D90-B958-9E8BBB333702}"/>
              </a:ext>
            </a:extLst>
          </p:cNvPr>
          <p:cNvSpPr/>
          <p:nvPr/>
        </p:nvSpPr>
        <p:spPr>
          <a:xfrm>
            <a:off x="123381" y="126178"/>
            <a:ext cx="5753134" cy="461665"/>
          </a:xfrm>
          <a:prstGeom prst="rect">
            <a:avLst/>
          </a:prstGeom>
          <a:noFill/>
        </p:spPr>
        <p:txBody>
          <a:bodyPr wrap="square" lIns="91440" tIns="45720" rIns="91440" bIns="45720">
            <a:spAutoFit/>
          </a:bodyPr>
          <a:lstStyle/>
          <a:p>
            <a:pPr algn="ctr"/>
            <a:r>
              <a:rPr lang="fr-FR" sz="2400" b="1" dirty="0">
                <a:ln w="9525">
                  <a:solidFill>
                    <a:schemeClr val="bg1"/>
                  </a:solidFill>
                  <a:prstDash val="solid"/>
                </a:ln>
                <a:effectLst>
                  <a:outerShdw blurRad="12700" dist="38100" dir="2700000" algn="tl" rotWithShape="0">
                    <a:schemeClr val="bg1">
                      <a:lumMod val="50000"/>
                    </a:schemeClr>
                  </a:outerShdw>
                </a:effectLst>
              </a:rPr>
              <a:t>Selon S. Cèbe et R. </a:t>
            </a:r>
            <a:r>
              <a:rPr lang="fr-FR" sz="2400" b="1" dirty="0" err="1">
                <a:ln w="9525">
                  <a:solidFill>
                    <a:schemeClr val="bg1"/>
                  </a:solidFill>
                  <a:prstDash val="solid"/>
                </a:ln>
                <a:effectLst>
                  <a:outerShdw blurRad="12700" dist="38100" dir="2700000" algn="tl" rotWithShape="0">
                    <a:schemeClr val="bg1">
                      <a:lumMod val="50000"/>
                    </a:schemeClr>
                  </a:outerShdw>
                </a:effectLst>
              </a:rPr>
              <a:t>Goigoux</a:t>
            </a:r>
            <a:endParaRPr lang="fr-FR"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a:extLst>
              <a:ext uri="{FF2B5EF4-FFF2-40B4-BE49-F238E27FC236}">
                <a16:creationId xmlns:a16="http://schemas.microsoft.com/office/drawing/2014/main" id="{FC12C361-27C0-4069-8980-6D9842F7D821}"/>
              </a:ext>
            </a:extLst>
          </p:cNvPr>
          <p:cNvSpPr/>
          <p:nvPr/>
        </p:nvSpPr>
        <p:spPr>
          <a:xfrm>
            <a:off x="126965" y="669998"/>
            <a:ext cx="5753135" cy="60618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99544B23-E539-4AA9-B098-C53E09E81F1B}"/>
              </a:ext>
            </a:extLst>
          </p:cNvPr>
          <p:cNvSpPr txBox="1"/>
          <p:nvPr/>
        </p:nvSpPr>
        <p:spPr>
          <a:xfrm>
            <a:off x="123382" y="668292"/>
            <a:ext cx="5639466" cy="6124754"/>
          </a:xfrm>
          <a:prstGeom prst="rect">
            <a:avLst/>
          </a:prstGeom>
          <a:noFill/>
        </p:spPr>
        <p:txBody>
          <a:bodyPr wrap="square">
            <a:spAutoFit/>
          </a:bodyPr>
          <a:lstStyle/>
          <a:p>
            <a:pPr algn="just"/>
            <a:r>
              <a:rPr lang="fr-FR" sz="1400" b="1" u="sng" dirty="0">
                <a:latin typeface="Times New Roman" panose="02020603050405020304" pitchFamily="18" charset="0"/>
                <a:cs typeface="Times New Roman" panose="02020603050405020304" pitchFamily="18" charset="0"/>
              </a:rPr>
              <a:t>Scénario pédagogique</a:t>
            </a:r>
            <a:r>
              <a:rPr lang="fr-FR" sz="1400" dirty="0">
                <a:latin typeface="Times New Roman" panose="02020603050405020304" pitchFamily="18" charset="0"/>
                <a:cs typeface="Times New Roman" panose="02020603050405020304" pitchFamily="18" charset="0"/>
              </a:rPr>
              <a:t> : </a:t>
            </a:r>
          </a:p>
          <a:p>
            <a:pPr algn="just"/>
            <a:endParaRPr lang="fr-FR" sz="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1/ Découvrir le début de l’histoire et se mettre à la place des personnages</a:t>
            </a:r>
          </a:p>
          <a:p>
            <a:pPr algn="just"/>
            <a:r>
              <a:rPr lang="fr-FR" sz="1400" dirty="0">
                <a:latin typeface="Times New Roman" panose="02020603050405020304" pitchFamily="18" charset="0"/>
                <a:cs typeface="Times New Roman" panose="02020603050405020304" pitchFamily="18" charset="0"/>
              </a:rPr>
              <a:t>2/ Découvrir la suite de l’histoire et bien la comprendre</a:t>
            </a:r>
          </a:p>
          <a:p>
            <a:pPr algn="just"/>
            <a:r>
              <a:rPr lang="fr-FR" sz="1400" dirty="0">
                <a:latin typeface="Times New Roman" panose="02020603050405020304" pitchFamily="18" charset="0"/>
                <a:cs typeface="Times New Roman" panose="02020603050405020304" pitchFamily="18" charset="0"/>
              </a:rPr>
              <a:t>3/ Découvrir la suite de l’histoire et bien la comprendre</a:t>
            </a:r>
          </a:p>
          <a:p>
            <a:pPr algn="just"/>
            <a:r>
              <a:rPr lang="fr-FR" sz="1400" dirty="0">
                <a:latin typeface="Times New Roman" panose="02020603050405020304" pitchFamily="18" charset="0"/>
                <a:cs typeface="Times New Roman" panose="02020603050405020304" pitchFamily="18" charset="0"/>
              </a:rPr>
              <a:t>4/ Raconter la suite de l’histoire</a:t>
            </a:r>
          </a:p>
          <a:p>
            <a:pPr algn="just"/>
            <a:r>
              <a:rPr lang="fr-FR" sz="1400" dirty="0">
                <a:latin typeface="Times New Roman" panose="02020603050405020304" pitchFamily="18" charset="0"/>
                <a:cs typeface="Times New Roman" panose="02020603050405020304" pitchFamily="18" charset="0"/>
              </a:rPr>
              <a:t>5/ Comprendre le basculement de l’histoire</a:t>
            </a:r>
          </a:p>
          <a:p>
            <a:pPr algn="just"/>
            <a:r>
              <a:rPr lang="fr-FR" sz="1400" dirty="0">
                <a:latin typeface="Times New Roman" panose="02020603050405020304" pitchFamily="18" charset="0"/>
                <a:cs typeface="Times New Roman" panose="02020603050405020304" pitchFamily="18" charset="0"/>
              </a:rPr>
              <a:t>6/ Connaître l’ordre d’arrivée des personnages</a:t>
            </a:r>
          </a:p>
          <a:p>
            <a:pPr algn="just"/>
            <a:r>
              <a:rPr lang="fr-FR" sz="1400" dirty="0">
                <a:latin typeface="Times New Roman" panose="02020603050405020304" pitchFamily="18" charset="0"/>
                <a:cs typeface="Times New Roman" panose="02020603050405020304" pitchFamily="18" charset="0"/>
              </a:rPr>
              <a:t>7/ Découvrir la fin de l’histoire</a:t>
            </a:r>
          </a:p>
          <a:p>
            <a:pPr algn="just"/>
            <a:r>
              <a:rPr lang="fr-FR" sz="1400" dirty="0">
                <a:latin typeface="Times New Roman" panose="02020603050405020304" pitchFamily="18" charset="0"/>
                <a:cs typeface="Times New Roman" panose="02020603050405020304" pitchFamily="18" charset="0"/>
              </a:rPr>
              <a:t>8/ S’entraîner à raconter toute l’histoire</a:t>
            </a:r>
          </a:p>
          <a:p>
            <a:pPr algn="just"/>
            <a:endParaRPr lang="fr-FR" sz="1200" dirty="0">
              <a:latin typeface="Times New Roman" panose="02020603050405020304" pitchFamily="18" charset="0"/>
              <a:cs typeface="Times New Roman" panose="02020603050405020304" pitchFamily="18" charset="0"/>
            </a:endParaRPr>
          </a:p>
          <a:p>
            <a:pPr algn="just"/>
            <a:r>
              <a:rPr lang="fr-FR" sz="1400" b="1" u="sng" dirty="0">
                <a:latin typeface="Times New Roman" panose="02020603050405020304" pitchFamily="18" charset="0"/>
                <a:cs typeface="Times New Roman" panose="02020603050405020304" pitchFamily="18" charset="0"/>
              </a:rPr>
              <a:t>Démarche</a:t>
            </a:r>
            <a:r>
              <a:rPr lang="fr-FR" sz="1400" dirty="0">
                <a:latin typeface="Times New Roman" panose="02020603050405020304" pitchFamily="18" charset="0"/>
                <a:cs typeface="Times New Roman" panose="02020603050405020304" pitchFamily="18" charset="0"/>
              </a:rPr>
              <a:t> : séquence sur un mois.</a:t>
            </a:r>
          </a:p>
          <a:p>
            <a:pPr algn="just"/>
            <a:endParaRPr lang="fr-FR" sz="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F"/>
            </a:pPr>
            <a:r>
              <a:rPr lang="fr-FR" sz="1400" u="sng" dirty="0">
                <a:latin typeface="Times New Roman" panose="02020603050405020304" pitchFamily="18" charset="0"/>
                <a:cs typeface="Times New Roman" panose="02020603050405020304" pitchFamily="18" charset="0"/>
              </a:rPr>
              <a:t>Préparation</a:t>
            </a:r>
          </a:p>
          <a:p>
            <a:pPr lvl="1" algn="just"/>
            <a:r>
              <a:rPr lang="fr-FR" sz="1400" dirty="0">
                <a:latin typeface="Times New Roman" panose="02020603050405020304" pitchFamily="18" charset="0"/>
                <a:cs typeface="Times New Roman" panose="02020603050405020304" pitchFamily="18" charset="0"/>
              </a:rPr>
              <a:t>Identifier les épisodes.</a:t>
            </a:r>
          </a:p>
          <a:p>
            <a:pPr lvl="1" algn="just"/>
            <a:r>
              <a:rPr lang="fr-FR" sz="1400" dirty="0">
                <a:latin typeface="Times New Roman" panose="02020603050405020304" pitchFamily="18" charset="0"/>
                <a:cs typeface="Times New Roman" panose="02020603050405020304" pitchFamily="18" charset="0"/>
              </a:rPr>
              <a:t>Définir le vocabulaire pour chaque épisode à travailler avant la lecture. Prévoir une boîte à mots qui sera à disposition des enfants pour aider à la mémorisation, créer des jeux pour multiplier l’occasion de rencontrer ce vocabulaire (loto, qui est-ce, …).</a:t>
            </a:r>
          </a:p>
          <a:p>
            <a:pPr lvl="1" algn="just"/>
            <a:endParaRPr lang="fr-FR" sz="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F"/>
            </a:pPr>
            <a:r>
              <a:rPr lang="fr-FR" sz="1400" u="sng" dirty="0">
                <a:latin typeface="Times New Roman" panose="02020603050405020304" pitchFamily="18" charset="0"/>
                <a:cs typeface="Times New Roman" panose="02020603050405020304" pitchFamily="18" charset="0"/>
              </a:rPr>
              <a:t>Lecture par épisode</a:t>
            </a:r>
            <a:r>
              <a:rPr lang="fr-FR" sz="1400" dirty="0">
                <a:latin typeface="Times New Roman" panose="02020603050405020304" pitchFamily="18" charset="0"/>
                <a:cs typeface="Times New Roman" panose="02020603050405020304" pitchFamily="18" charset="0"/>
              </a:rPr>
              <a:t> (agir avant la lecture)</a:t>
            </a:r>
          </a:p>
          <a:p>
            <a:pPr lvl="1" algn="just"/>
            <a:r>
              <a:rPr lang="fr-FR" sz="1400" dirty="0">
                <a:latin typeface="Times New Roman" panose="02020603050405020304" pitchFamily="18" charset="0"/>
                <a:cs typeface="Times New Roman" panose="02020603050405020304" pitchFamily="18" charset="0"/>
                <a:sym typeface="Wingdings" panose="05000000000000000000" pitchFamily="2" charset="2"/>
              </a:rPr>
              <a:t>La lecture est faite sans montrer l’illustration. Les enfants doivent se fabriquer une image mentale en lien avec l’épisode lu. Le vocabulaire identifié complexe en lien avec l’épisode est travaillé en amont.</a:t>
            </a:r>
          </a:p>
          <a:p>
            <a:pPr lvl="1" algn="just"/>
            <a:endParaRPr lang="fr-FR" sz="400" dirty="0">
              <a:latin typeface="Times New Roman" panose="02020603050405020304" pitchFamily="18" charset="0"/>
              <a:cs typeface="Times New Roman" panose="02020603050405020304" pitchFamily="18" charset="0"/>
              <a:sym typeface="Wingdings" panose="05000000000000000000" pitchFamily="2" charset="2"/>
            </a:endParaRPr>
          </a:p>
          <a:p>
            <a:pPr lvl="1" algn="just"/>
            <a:r>
              <a:rPr lang="fr-FR" sz="1400" dirty="0">
                <a:latin typeface="Times New Roman" panose="02020603050405020304" pitchFamily="18" charset="0"/>
                <a:cs typeface="Times New Roman" panose="02020603050405020304" pitchFamily="18" charset="0"/>
                <a:sym typeface="Wingdings" panose="05000000000000000000" pitchFamily="2" charset="2"/>
              </a:rPr>
              <a:t>Avant la découverte d’un nouvel épisode, les enfants sont invités à raconter de façon systématique le début de l’histoire. Des marottes ou/et des figurines ou/et des masques ou/et une maquette de l’histoire constituent des outils pour </a:t>
            </a:r>
            <a:r>
              <a:rPr lang="fr-FR" sz="1400" u="sng" dirty="0">
                <a:latin typeface="Times New Roman" panose="02020603050405020304" pitchFamily="18" charset="0"/>
                <a:cs typeface="Times New Roman" panose="02020603050405020304" pitchFamily="18" charset="0"/>
                <a:sym typeface="Wingdings" panose="05000000000000000000" pitchFamily="2" charset="2"/>
              </a:rPr>
              <a:t>permettre aux enfants de se mettre à la place des personnages</a:t>
            </a:r>
            <a:r>
              <a:rPr lang="fr-FR" sz="1400" dirty="0">
                <a:latin typeface="Times New Roman" panose="02020603050405020304" pitchFamily="18" charset="0"/>
                <a:cs typeface="Times New Roman" panose="02020603050405020304" pitchFamily="18" charset="0"/>
                <a:sym typeface="Wingdings" panose="05000000000000000000" pitchFamily="2" charset="2"/>
              </a:rPr>
              <a:t>, </a:t>
            </a:r>
            <a:r>
              <a:rPr lang="fr-FR" sz="1400" u="sng" dirty="0">
                <a:latin typeface="Times New Roman" panose="02020603050405020304" pitchFamily="18" charset="0"/>
                <a:cs typeface="Times New Roman" panose="02020603050405020304" pitchFamily="18" charset="0"/>
                <a:sym typeface="Wingdings" panose="05000000000000000000" pitchFamily="2" charset="2"/>
              </a:rPr>
              <a:t>identifier leurs émotions</a:t>
            </a:r>
            <a:r>
              <a:rPr lang="fr-FR" sz="1400" dirty="0">
                <a:latin typeface="Times New Roman" panose="02020603050405020304" pitchFamily="18" charset="0"/>
                <a:cs typeface="Times New Roman" panose="02020603050405020304" pitchFamily="18" charset="0"/>
                <a:sym typeface="Wingdings" panose="05000000000000000000" pitchFamily="2" charset="2"/>
              </a:rPr>
              <a:t>, </a:t>
            </a:r>
            <a:r>
              <a:rPr lang="fr-FR" sz="1400" u="sng" dirty="0">
                <a:latin typeface="Times New Roman" panose="02020603050405020304" pitchFamily="18" charset="0"/>
                <a:cs typeface="Times New Roman" panose="02020603050405020304" pitchFamily="18" charset="0"/>
                <a:sym typeface="Wingdings" panose="05000000000000000000" pitchFamily="2" charset="2"/>
              </a:rPr>
              <a:t>comprendre leurs actions</a:t>
            </a:r>
            <a:r>
              <a:rPr lang="fr-FR" sz="1400" dirty="0">
                <a:latin typeface="Times New Roman" panose="02020603050405020304" pitchFamily="18" charset="0"/>
                <a:cs typeface="Times New Roman" panose="02020603050405020304" pitchFamily="18" charset="0"/>
                <a:sym typeface="Wingdings" panose="05000000000000000000" pitchFamily="2" charset="2"/>
              </a:rPr>
              <a:t>…</a:t>
            </a:r>
            <a:endParaRPr lang="fr-FR" sz="1400" dirty="0">
              <a:latin typeface="Times New Roman" panose="02020603050405020304" pitchFamily="18" charset="0"/>
              <a:cs typeface="Times New Roman" panose="02020603050405020304" pitchFamily="18" charset="0"/>
            </a:endParaRPr>
          </a:p>
        </p:txBody>
      </p:sp>
      <p:pic>
        <p:nvPicPr>
          <p:cNvPr id="14" name="Picture 22" descr="Rien qu'une petite grippe !">
            <a:hlinkClick r:id="rId2"/>
            <a:extLst>
              <a:ext uri="{FF2B5EF4-FFF2-40B4-BE49-F238E27FC236}">
                <a16:creationId xmlns:a16="http://schemas.microsoft.com/office/drawing/2014/main" id="{CA1532A3-14EE-4F7B-81AE-54D446EAE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709" y="2702090"/>
            <a:ext cx="1994192" cy="16950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32" descr="Orianne Lallemand et Claire Frossard - Petite taupe  : Petite taupe est malade.">
            <a:hlinkClick r:id="rId4"/>
            <a:extLst>
              <a:ext uri="{FF2B5EF4-FFF2-40B4-BE49-F238E27FC236}">
                <a16:creationId xmlns:a16="http://schemas.microsoft.com/office/drawing/2014/main" id="{75F29C82-2B53-4987-AD70-D1A78A290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904" y="2156266"/>
            <a:ext cx="1685626" cy="168562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4FA35C3-3F4F-4360-A3E1-9C9687A30453}"/>
              </a:ext>
            </a:extLst>
          </p:cNvPr>
          <p:cNvSpPr/>
          <p:nvPr/>
        </p:nvSpPr>
        <p:spPr>
          <a:xfrm>
            <a:off x="5988904" y="4937342"/>
            <a:ext cx="6069601" cy="17944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62A38788-FB2E-47AF-8089-4A4A7DB85779}"/>
              </a:ext>
            </a:extLst>
          </p:cNvPr>
          <p:cNvSpPr txBox="1"/>
          <p:nvPr/>
        </p:nvSpPr>
        <p:spPr>
          <a:xfrm>
            <a:off x="5993368" y="4910019"/>
            <a:ext cx="6069601" cy="2000548"/>
          </a:xfrm>
          <a:prstGeom prst="rect">
            <a:avLst/>
          </a:prstGeom>
          <a:noFill/>
        </p:spPr>
        <p:txBody>
          <a:bodyPr wrap="square">
            <a:spAutoFit/>
          </a:bodyPr>
          <a:lstStyle/>
          <a:p>
            <a:pPr algn="just"/>
            <a:r>
              <a:rPr lang="fr-FR" sz="1400" b="1" u="sng" dirty="0">
                <a:latin typeface="Times New Roman" panose="02020603050405020304" pitchFamily="18" charset="0"/>
                <a:cs typeface="Times New Roman" panose="02020603050405020304" pitchFamily="18" charset="0"/>
              </a:rPr>
              <a:t>Prolongements possibles parmi d’autres</a:t>
            </a:r>
            <a:r>
              <a:rPr lang="fr-FR" sz="1400" dirty="0">
                <a:latin typeface="Times New Roman" panose="02020603050405020304" pitchFamily="18" charset="0"/>
                <a:cs typeface="Times New Roman" panose="02020603050405020304" pitchFamily="18" charset="0"/>
              </a:rPr>
              <a:t> : </a:t>
            </a:r>
          </a:p>
          <a:p>
            <a:pPr algn="just"/>
            <a:endParaRPr lang="fr-FR" sz="400" dirty="0">
              <a:latin typeface="Times New Roman" panose="02020603050405020304" pitchFamily="18" charset="0"/>
              <a:cs typeface="Times New Roman" panose="02020603050405020304" pitchFamily="18" charset="0"/>
            </a:endParaRPr>
          </a:p>
          <a:p>
            <a:pPr marL="285750" indent="-285750" algn="just">
              <a:buFontTx/>
              <a:buChar char="-"/>
            </a:pPr>
            <a:r>
              <a:rPr lang="fr-FR" sz="1400" dirty="0">
                <a:latin typeface="Times New Roman" panose="02020603050405020304" pitchFamily="18" charset="0"/>
                <a:cs typeface="Times New Roman" panose="02020603050405020304" pitchFamily="18" charset="0"/>
              </a:rPr>
              <a:t>Création d’un support individuel pour raconter l’histoire à sa famille ;</a:t>
            </a:r>
          </a:p>
          <a:p>
            <a:pPr marL="285750" indent="-285750" algn="just">
              <a:buFontTx/>
              <a:buChar char="-"/>
            </a:pPr>
            <a:r>
              <a:rPr lang="fr-FR" sz="1400" dirty="0">
                <a:latin typeface="Times New Roman" panose="02020603050405020304" pitchFamily="18" charset="0"/>
                <a:cs typeface="Times New Roman" panose="02020603050405020304" pitchFamily="18" charset="0"/>
              </a:rPr>
              <a:t>Création d’un support collectif pour raconter l’histoire à une autre classe ;</a:t>
            </a:r>
          </a:p>
          <a:p>
            <a:pPr marL="285750" indent="-285750" algn="just">
              <a:buFontTx/>
              <a:buChar char="-"/>
            </a:pPr>
            <a:r>
              <a:rPr lang="fr-FR" sz="1400" dirty="0">
                <a:latin typeface="Times New Roman" panose="02020603050405020304" pitchFamily="18" charset="0"/>
                <a:cs typeface="Times New Roman" panose="02020603050405020304" pitchFamily="18" charset="0"/>
              </a:rPr>
              <a:t>Mise à disposition au sein de la classe d’une boîte à histoires dans laquelle les enfants vont trouver le matériel pour se raconter l’histoire ;</a:t>
            </a:r>
          </a:p>
          <a:p>
            <a:pPr marL="285750" indent="-285750" algn="just">
              <a:buFontTx/>
              <a:buChar char="-"/>
            </a:pPr>
            <a:r>
              <a:rPr lang="fr-FR" sz="1400" dirty="0">
                <a:latin typeface="Times New Roman" panose="02020603050405020304" pitchFamily="18" charset="0"/>
                <a:cs typeface="Times New Roman" panose="02020603050405020304" pitchFamily="18" charset="0"/>
              </a:rPr>
              <a:t>Mise en place d’un sac à histoires ;</a:t>
            </a:r>
          </a:p>
          <a:p>
            <a:pPr marL="285750" indent="-285750" algn="just">
              <a:buFontTx/>
              <a:buChar char="-"/>
            </a:pPr>
            <a:r>
              <a:rPr lang="fr-FR" sz="1400" dirty="0">
                <a:latin typeface="Times New Roman" panose="02020603050405020304" pitchFamily="18" charset="0"/>
                <a:cs typeface="Times New Roman" panose="02020603050405020304" pitchFamily="18" charset="0"/>
              </a:rPr>
              <a:t>Projection de scènes filmées durant la séquence aux parents invités ;</a:t>
            </a:r>
          </a:p>
          <a:p>
            <a:pPr marL="285750" indent="-285750" algn="just">
              <a:buFontTx/>
              <a:buChar char="-"/>
            </a:pPr>
            <a:r>
              <a:rPr lang="fr-FR" sz="1400" dirty="0">
                <a:latin typeface="Times New Roman" panose="02020603050405020304" pitchFamily="18" charset="0"/>
                <a:cs typeface="Times New Roman" panose="02020603050405020304" pitchFamily="18" charset="0"/>
              </a:rPr>
              <a:t>…</a:t>
            </a:r>
          </a:p>
          <a:p>
            <a:pPr algn="just"/>
            <a:endParaRPr lang="fr-FR" sz="800" dirty="0">
              <a:latin typeface="Times New Roman" panose="02020603050405020304" pitchFamily="18" charset="0"/>
              <a:cs typeface="Times New Roman" panose="02020603050405020304" pitchFamily="18" charset="0"/>
            </a:endParaRPr>
          </a:p>
        </p:txBody>
      </p:sp>
      <p:pic>
        <p:nvPicPr>
          <p:cNvPr id="13" name="Picture 4" descr="Docteur Loup">
            <a:hlinkClick r:id="rId6"/>
            <a:extLst>
              <a:ext uri="{FF2B5EF4-FFF2-40B4-BE49-F238E27FC236}">
                <a16:creationId xmlns:a16="http://schemas.microsoft.com/office/drawing/2014/main" id="{473F1EBF-0BE7-4780-9E08-0FD7407FE4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1102" y="3032843"/>
            <a:ext cx="2276578" cy="179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6415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1125</Words>
  <Application>Microsoft Office PowerPoint</Application>
  <PresentationFormat>Grand écran</PresentationFormat>
  <Paragraphs>119</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dc:creator>
  <cp:lastModifiedBy>Florence</cp:lastModifiedBy>
  <cp:revision>118</cp:revision>
  <dcterms:created xsi:type="dcterms:W3CDTF">2020-11-11T17:49:37Z</dcterms:created>
  <dcterms:modified xsi:type="dcterms:W3CDTF">2021-10-07T19:51:45Z</dcterms:modified>
</cp:coreProperties>
</file>