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93" r:id="rId5"/>
    <p:sldId id="291" r:id="rId6"/>
    <p:sldId id="269" r:id="rId7"/>
    <p:sldId id="271" r:id="rId8"/>
    <p:sldId id="273" r:id="rId9"/>
    <p:sldId id="274" r:id="rId10"/>
    <p:sldId id="276" r:id="rId11"/>
    <p:sldId id="278" r:id="rId12"/>
    <p:sldId id="279" r:id="rId13"/>
    <p:sldId id="280" r:id="rId14"/>
    <p:sldId id="281" r:id="rId15"/>
    <p:sldId id="283" r:id="rId16"/>
    <p:sldId id="284" r:id="rId17"/>
    <p:sldId id="287" r:id="rId18"/>
    <p:sldId id="289" r:id="rId19"/>
    <p:sldId id="290" r:id="rId20"/>
    <p:sldId id="292" r:id="rId21"/>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4" autoAdjust="0"/>
    <p:restoredTop sz="95688" autoAdjust="0"/>
  </p:normalViewPr>
  <p:slideViewPr>
    <p:cSldViewPr>
      <p:cViewPr varScale="1">
        <p:scale>
          <a:sx n="67" d="100"/>
          <a:sy n="67" d="100"/>
        </p:scale>
        <p:origin x="592"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276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fld id="{D247CF73-00AD-4D86-B1C0-40C524DC753D}" type="datetime1">
              <a:rPr lang="fr-FR" smtClean="0"/>
              <a:pPr rtl="0"/>
              <a:t>22/06/2022</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r>
              <a:rPr lang="fr-FR" dirty="0"/>
              <a:t>‹#›</a:t>
            </a:r>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fld id="{2D15D309-6369-46AD-B791-8C5B000D182A}" type="datetime1">
              <a:rPr lang="fr-FR" smtClean="0"/>
              <a:pPr rtl="0"/>
              <a:t>22/06/2022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r>
              <a:rPr lang="fr-FR" dirty="0"/>
              <a:t>‹#›</a:t>
            </a:r>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re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fr-FR" dirty="0"/>
              <a:t>Modifiez le style du titre</a:t>
            </a:r>
          </a:p>
        </p:txBody>
      </p:sp>
      <p:sp>
        <p:nvSpPr>
          <p:cNvPr id="3" name="Sous-titre 2"/>
          <p:cNvSpPr>
            <a:spLocks noGrp="1"/>
          </p:cNvSpPr>
          <p:nvPr>
            <p:ph type="subTitle" idx="1"/>
          </p:nvPr>
        </p:nvSpPr>
        <p:spPr>
          <a:xfrm>
            <a:off x="838200" y="2438400"/>
            <a:ext cx="7086600" cy="914400"/>
          </a:xfrm>
        </p:spPr>
        <p:txBody>
          <a:bodyPr rtlCol="0">
            <a:normAutofit/>
          </a:bodyPr>
          <a:lstStyle>
            <a:lvl1pPr marL="0" indent="0" algn="l" rtl="0">
              <a:spcBef>
                <a:spcPts val="1200"/>
              </a:spcBef>
              <a:buNone/>
              <a:defRPr sz="2400">
                <a:latin typeface="+mj-lt"/>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dirty="0"/>
              <a:t>Modifiez le style des sous-titres du masque</a:t>
            </a:r>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eux images avec légende">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orme libre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fr-FR" dirty="0"/>
              <a:t>Cliquez sur l’icône pour ajouter une image</a:t>
            </a:r>
          </a:p>
        </p:txBody>
      </p:sp>
      <p:sp>
        <p:nvSpPr>
          <p:cNvPr id="18" name="Forme libre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Espace réservé d’image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fr-FR" dirty="0"/>
              <a:t>Cliquez sur l’icône pour ajouter une image</a:t>
            </a:r>
          </a:p>
        </p:txBody>
      </p:sp>
      <p:sp>
        <p:nvSpPr>
          <p:cNvPr id="17" name="Espace réservé du texte 16"/>
          <p:cNvSpPr>
            <a:spLocks noGrp="1"/>
          </p:cNvSpPr>
          <p:nvPr>
            <p:ph type="body" sz="quarter" idx="14"/>
          </p:nvPr>
        </p:nvSpPr>
        <p:spPr>
          <a:xfrm>
            <a:off x="1028581"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fr-FR" dirty="0"/>
              <a:t>Modifiez les styles du texte du masque</a:t>
            </a:r>
          </a:p>
        </p:txBody>
      </p:sp>
      <p:sp>
        <p:nvSpPr>
          <p:cNvPr id="20" name="Espace réservé du texte 16"/>
          <p:cNvSpPr>
            <a:spLocks noGrp="1"/>
          </p:cNvSpPr>
          <p:nvPr>
            <p:ph type="body" sz="quarter" idx="16"/>
          </p:nvPr>
        </p:nvSpPr>
        <p:spPr>
          <a:xfrm>
            <a:off x="5566714"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fr-FR" dirty="0"/>
              <a:t>Modifiez les styles du texte du masque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ois images avec légende">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orme libre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fr-FR" dirty="0"/>
              <a:t>Cliquez sur l’icône pour ajouter une image</a:t>
            </a:r>
          </a:p>
        </p:txBody>
      </p:sp>
      <p:sp>
        <p:nvSpPr>
          <p:cNvPr id="18" name="Forme libre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Espace réservé d’image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fr-FR" dirty="0"/>
              <a:t>Cliquez sur l’icône pour ajouter une image</a:t>
            </a:r>
          </a:p>
        </p:txBody>
      </p:sp>
      <p:sp>
        <p:nvSpPr>
          <p:cNvPr id="17" name="Espace réservé du texte 16"/>
          <p:cNvSpPr>
            <a:spLocks noGrp="1"/>
          </p:cNvSpPr>
          <p:nvPr>
            <p:ph type="body" sz="quarter" idx="14"/>
          </p:nvPr>
        </p:nvSpPr>
        <p:spPr>
          <a:xfrm>
            <a:off x="1028581" y="5919255"/>
            <a:ext cx="8104082" cy="497420"/>
          </a:xfrm>
        </p:spPr>
        <p:txBody>
          <a:bodyPr rtlCol="0">
            <a:normAutofit/>
          </a:bodyPr>
          <a:lstStyle>
            <a:lvl1pPr marL="0" indent="0" algn="l" rtl="0">
              <a:spcBef>
                <a:spcPts val="0"/>
              </a:spcBef>
              <a:buNone/>
              <a:defRPr sz="16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fr-FR" dirty="0"/>
              <a:t>Modifiez les styles du texte du masque</a:t>
            </a:r>
          </a:p>
        </p:txBody>
      </p:sp>
      <p:sp>
        <p:nvSpPr>
          <p:cNvPr id="12" name="Forme libre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Espace réservé d’image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fr-FR" dirty="0"/>
              <a:t>Cliquez sur l’icône pour ajouter une image</a:t>
            </a:r>
          </a:p>
        </p:txBody>
      </p:sp>
      <p:sp>
        <p:nvSpPr>
          <p:cNvPr id="2" name="Titre 1"/>
          <p:cNvSpPr>
            <a:spLocks noGrp="1"/>
          </p:cNvSpPr>
          <p:nvPr>
            <p:ph type="title"/>
          </p:nvPr>
        </p:nvSpPr>
        <p:spPr>
          <a:xfrm>
            <a:off x="1028580" y="5305424"/>
            <a:ext cx="8104083" cy="579921"/>
          </a:xfrm>
        </p:spPr>
        <p:txBody>
          <a:bodyPr rtlCol="0">
            <a:normAutofit/>
          </a:bodyPr>
          <a:lstStyle>
            <a:lvl1pPr algn="l" rtl="0">
              <a:defRPr sz="2400">
                <a:solidFill>
                  <a:schemeClr val="accent1"/>
                </a:solidFill>
              </a:defRPr>
            </a:lvl1pPr>
          </a:lstStyle>
          <a:p>
            <a:pPr rtl="0"/>
            <a:r>
              <a:rPr lang="fr-FR" dirty="0"/>
              <a:t>Modifiez le style du titre</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nq images">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orme libre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9" name="Espace réservé d’image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fr-FR" dirty="0"/>
              <a:t>Cliquez sur l’icône pour ajouter une image</a:t>
            </a:r>
          </a:p>
        </p:txBody>
      </p:sp>
      <p:sp>
        <p:nvSpPr>
          <p:cNvPr id="10" name="Forme libre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Espace réservé d’image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fr-FR" dirty="0"/>
              <a:t>Cliquez sur l’icône pour ajouter une image</a:t>
            </a:r>
          </a:p>
        </p:txBody>
      </p:sp>
      <p:sp>
        <p:nvSpPr>
          <p:cNvPr id="12" name="Forme libre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Espace réservé d’image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fr-FR" dirty="0"/>
              <a:t>Cliquez sur l’icône pour ajouter une image</a:t>
            </a:r>
          </a:p>
        </p:txBody>
      </p:sp>
      <p:sp>
        <p:nvSpPr>
          <p:cNvPr id="14" name="Forme libre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Espace réservé d’image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fr-FR" dirty="0"/>
              <a:t>Cliquez sur l’icône pour ajouter une image</a:t>
            </a:r>
          </a:p>
        </p:txBody>
      </p:sp>
      <p:sp>
        <p:nvSpPr>
          <p:cNvPr id="20" name="Forme libre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Espace réservé d’image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fr-FR" dirty="0"/>
              <a:t>Cliquez sur l’icône pour ajouter une image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Modifiez le style du titre</a:t>
            </a:r>
          </a:p>
        </p:txBody>
      </p:sp>
      <p:sp>
        <p:nvSpPr>
          <p:cNvPr id="3" name="Espace réservé du texte vertical 2"/>
          <p:cNvSpPr>
            <a:spLocks noGrp="1"/>
          </p:cNvSpPr>
          <p:nvPr>
            <p:ph type="body" orient="vert" idx="1"/>
          </p:nvPr>
        </p:nvSpPr>
        <p:spPr/>
        <p:txBody>
          <a:bodyPr vert="eaVert"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10"/>
          </p:nvPr>
        </p:nvSpPr>
        <p:spPr/>
        <p:txBody>
          <a:bodyPr rtlCol="0"/>
          <a:lstStyle/>
          <a:p>
            <a:pPr rtl="0"/>
            <a:fld id="{CEA89309-723C-48B1-8B58-D41155801ACE}" type="datetime1">
              <a:rPr lang="fr-FR" smtClean="0"/>
              <a:pPr rtl="0"/>
              <a:t>22/06/2022</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r>
              <a:rPr lang="fr-FR" dirty="0"/>
              <a:t>‹#›</a:t>
            </a:r>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365125"/>
            <a:ext cx="1828799" cy="4940300"/>
          </a:xfrm>
        </p:spPr>
        <p:txBody>
          <a:bodyPr vert="eaVert" rtlCol="0"/>
          <a:lstStyle/>
          <a:p>
            <a:pPr rtl="0"/>
            <a:r>
              <a:rPr lang="fr-FR" dirty="0"/>
              <a:t>Modifiez le style du titre</a:t>
            </a:r>
          </a:p>
        </p:txBody>
      </p:sp>
      <p:sp>
        <p:nvSpPr>
          <p:cNvPr id="3" name="Espace réservé du texte vertical 2"/>
          <p:cNvSpPr>
            <a:spLocks noGrp="1"/>
          </p:cNvSpPr>
          <p:nvPr>
            <p:ph type="body" orient="vert" idx="1"/>
          </p:nvPr>
        </p:nvSpPr>
        <p:spPr>
          <a:xfrm>
            <a:off x="1524000" y="365125"/>
            <a:ext cx="6858000" cy="4940300"/>
          </a:xfrm>
        </p:spPr>
        <p:txBody>
          <a:bodyPr vert="eaVert"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10"/>
          </p:nvPr>
        </p:nvSpPr>
        <p:spPr/>
        <p:txBody>
          <a:bodyPr rtlCol="0"/>
          <a:lstStyle/>
          <a:p>
            <a:pPr rtl="0"/>
            <a:fld id="{614533C7-319A-4B2D-8B86-0F2C4E75F3DF}" type="datetime1">
              <a:rPr lang="fr-FR" smtClean="0"/>
              <a:pPr rtl="0"/>
              <a:t>22/06/2022</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r>
              <a:rPr lang="fr-FR" dirty="0"/>
              <a:t>‹#›</a:t>
            </a:r>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Modifiez le style du titre</a:t>
            </a:r>
          </a:p>
        </p:txBody>
      </p:sp>
      <p:sp>
        <p:nvSpPr>
          <p:cNvPr id="3" name="Espace réservé du contenu 2"/>
          <p:cNvSpPr>
            <a:spLocks noGrp="1"/>
          </p:cNvSpPr>
          <p:nvPr>
            <p:ph idx="1"/>
          </p:nvPr>
        </p:nvSpPr>
        <p:spPr/>
        <p:txBody>
          <a:bodyPr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10"/>
          </p:nvPr>
        </p:nvSpPr>
        <p:spPr/>
        <p:txBody>
          <a:bodyPr rtlCol="0"/>
          <a:lstStyle/>
          <a:p>
            <a:pPr rtl="0"/>
            <a:fld id="{BCFD9CBA-813B-4BF9-9039-D153AA8B6F68}" type="datetime1">
              <a:rPr lang="fr-FR" smtClean="0"/>
              <a:pPr rtl="0"/>
              <a:t>22/06/2022</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r>
              <a:rPr lang="fr-FR" dirty="0"/>
              <a:t>‹#›</a:t>
            </a:r>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re 1"/>
          <p:cNvSpPr>
            <a:spLocks noGrp="1"/>
          </p:cNvSpPr>
          <p:nvPr>
            <p:ph type="title"/>
          </p:nvPr>
        </p:nvSpPr>
        <p:spPr>
          <a:xfrm>
            <a:off x="3352800" y="533400"/>
            <a:ext cx="7315200" cy="1828800"/>
          </a:xfrm>
        </p:spPr>
        <p:txBody>
          <a:bodyPr rtlCol="0" anchor="b">
            <a:normAutofit/>
          </a:bodyPr>
          <a:lstStyle>
            <a:lvl1pPr algn="l" rtl="0">
              <a:defRPr sz="4400"/>
            </a:lvl1pPr>
          </a:lstStyle>
          <a:p>
            <a:pPr rtl="0"/>
            <a:r>
              <a:rPr lang="fr-FR" dirty="0"/>
              <a:t>Modifiez le style du titre</a:t>
            </a:r>
          </a:p>
        </p:txBody>
      </p:sp>
      <p:sp>
        <p:nvSpPr>
          <p:cNvPr id="3" name="Espace réservé du texte 2"/>
          <p:cNvSpPr>
            <a:spLocks noGrp="1"/>
          </p:cNvSpPr>
          <p:nvPr>
            <p:ph type="body" idx="1"/>
          </p:nvPr>
        </p:nvSpPr>
        <p:spPr>
          <a:xfrm>
            <a:off x="3352800" y="2438400"/>
            <a:ext cx="5486400" cy="914400"/>
          </a:xfrm>
        </p:spPr>
        <p:txBody>
          <a:bodyPr rtlCol="0">
            <a:normAutofit/>
          </a:bodyPr>
          <a:lstStyle>
            <a:lvl1pPr marL="0" indent="0" algn="l" rtl="0">
              <a:spcBef>
                <a:spcPts val="1200"/>
              </a:spcBef>
              <a:buNone/>
              <a:defRPr sz="2400">
                <a:solidFill>
                  <a:schemeClr val="tx1"/>
                </a:solidFill>
                <a:latin typeface="+mj-lt"/>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dirty="0"/>
              <a:t>Modifiez les styles du texte du masque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Modifiez le style du titre</a:t>
            </a:r>
          </a:p>
        </p:txBody>
      </p:sp>
      <p:sp>
        <p:nvSpPr>
          <p:cNvPr id="3" name="Espace réservé du contenu 2"/>
          <p:cNvSpPr>
            <a:spLocks noGrp="1"/>
          </p:cNvSpPr>
          <p:nvPr>
            <p:ph sz="half" idx="1"/>
          </p:nvPr>
        </p:nvSpPr>
        <p:spPr>
          <a:xfrm>
            <a:off x="1524000" y="1825625"/>
            <a:ext cx="4389120" cy="3474720"/>
          </a:xfrm>
        </p:spPr>
        <p:txBody>
          <a:bodyPr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u contenu 3"/>
          <p:cNvSpPr>
            <a:spLocks noGrp="1"/>
          </p:cNvSpPr>
          <p:nvPr>
            <p:ph sz="half" idx="2"/>
          </p:nvPr>
        </p:nvSpPr>
        <p:spPr>
          <a:xfrm>
            <a:off x="6278880" y="1825625"/>
            <a:ext cx="4389120" cy="3474720"/>
          </a:xfrm>
        </p:spPr>
        <p:txBody>
          <a:bodyPr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e la date 4"/>
          <p:cNvSpPr>
            <a:spLocks noGrp="1"/>
          </p:cNvSpPr>
          <p:nvPr>
            <p:ph type="dt" sz="half" idx="10"/>
          </p:nvPr>
        </p:nvSpPr>
        <p:spPr/>
        <p:txBody>
          <a:bodyPr rtlCol="0"/>
          <a:lstStyle/>
          <a:p>
            <a:pPr rtl="0"/>
            <a:fld id="{3B326F9E-EF76-4EED-BDB6-6FA9672C6B0A}" type="datetime1">
              <a:rPr lang="fr-FR" smtClean="0"/>
              <a:pPr rtl="0"/>
              <a:t>22/06/2022</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r>
              <a:rPr lang="fr-FR" dirty="0"/>
              <a:t>‹#›</a:t>
            </a:r>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Modifiez le style du titre</a:t>
            </a:r>
          </a:p>
        </p:txBody>
      </p:sp>
      <p:sp>
        <p:nvSpPr>
          <p:cNvPr id="3" name="Espace réservé du texte 2"/>
          <p:cNvSpPr>
            <a:spLocks noGrp="1"/>
          </p:cNvSpPr>
          <p:nvPr>
            <p:ph type="body" idx="1"/>
          </p:nvPr>
        </p:nvSpPr>
        <p:spPr>
          <a:xfrm>
            <a:off x="152400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dirty="0"/>
              <a:t>Modifiez les styles du texte du masque</a:t>
            </a:r>
          </a:p>
        </p:txBody>
      </p:sp>
      <p:sp>
        <p:nvSpPr>
          <p:cNvPr id="4" name="Espace réservé du contenu 3"/>
          <p:cNvSpPr>
            <a:spLocks noGrp="1"/>
          </p:cNvSpPr>
          <p:nvPr>
            <p:ph sz="half" idx="2"/>
          </p:nvPr>
        </p:nvSpPr>
        <p:spPr>
          <a:xfrm>
            <a:off x="1524000" y="2624666"/>
            <a:ext cx="4389120" cy="2675467"/>
          </a:xfrm>
        </p:spPr>
        <p:txBody>
          <a:bodyPr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Espace réservé du texte 4"/>
          <p:cNvSpPr>
            <a:spLocks noGrp="1"/>
          </p:cNvSpPr>
          <p:nvPr>
            <p:ph type="body" sz="quarter" idx="3"/>
          </p:nvPr>
        </p:nvSpPr>
        <p:spPr>
          <a:xfrm>
            <a:off x="627888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dirty="0"/>
              <a:t>Modifiez les styles du texte du masque</a:t>
            </a:r>
          </a:p>
        </p:txBody>
      </p:sp>
      <p:sp>
        <p:nvSpPr>
          <p:cNvPr id="6" name="Espace réservé du contenu 5"/>
          <p:cNvSpPr>
            <a:spLocks noGrp="1"/>
          </p:cNvSpPr>
          <p:nvPr>
            <p:ph sz="quarter" idx="4"/>
          </p:nvPr>
        </p:nvSpPr>
        <p:spPr>
          <a:xfrm>
            <a:off x="6278880" y="2624666"/>
            <a:ext cx="4389120" cy="2675467"/>
          </a:xfrm>
        </p:spPr>
        <p:txBody>
          <a:bodyPr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7" name="Espace réservé de la date 6"/>
          <p:cNvSpPr>
            <a:spLocks noGrp="1"/>
          </p:cNvSpPr>
          <p:nvPr>
            <p:ph type="dt" sz="half" idx="10"/>
          </p:nvPr>
        </p:nvSpPr>
        <p:spPr/>
        <p:txBody>
          <a:bodyPr rtlCol="0"/>
          <a:lstStyle/>
          <a:p>
            <a:pPr rtl="0"/>
            <a:fld id="{6446F64E-A6EF-4E74-BA0C-AD195BC248A1}" type="datetime1">
              <a:rPr lang="fr-FR" smtClean="0"/>
              <a:pPr rtl="0"/>
              <a:t>22/06/2022</a:t>
            </a:fld>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9" name="Espace réservé du numéro de diapositive 8"/>
          <p:cNvSpPr>
            <a:spLocks noGrp="1"/>
          </p:cNvSpPr>
          <p:nvPr>
            <p:ph type="sldNum" sz="quarter" idx="12"/>
          </p:nvPr>
        </p:nvSpPr>
        <p:spPr/>
        <p:txBody>
          <a:bodyPr rtlCol="0"/>
          <a:lstStyle/>
          <a:p>
            <a:pPr rtl="0"/>
            <a:r>
              <a:rPr lang="fr-FR" dirty="0"/>
              <a:t>‹#›</a:t>
            </a:r>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Modifiez le style du titre</a:t>
            </a:r>
          </a:p>
        </p:txBody>
      </p:sp>
      <p:sp>
        <p:nvSpPr>
          <p:cNvPr id="3" name="Espace réservé de la date 2"/>
          <p:cNvSpPr>
            <a:spLocks noGrp="1"/>
          </p:cNvSpPr>
          <p:nvPr>
            <p:ph type="dt" sz="half" idx="10"/>
          </p:nvPr>
        </p:nvSpPr>
        <p:spPr/>
        <p:txBody>
          <a:bodyPr rtlCol="0"/>
          <a:lstStyle/>
          <a:p>
            <a:pPr rtl="0"/>
            <a:fld id="{C3B7E695-4A96-44FE-A87D-63DE72C02BC0}" type="datetime1">
              <a:rPr lang="fr-FR" smtClean="0"/>
              <a:pPr rtl="0"/>
              <a:t>22/06/2022</a:t>
            </a:fld>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5" name="Espace réservé du numéro de diapositive 4"/>
          <p:cNvSpPr>
            <a:spLocks noGrp="1"/>
          </p:cNvSpPr>
          <p:nvPr>
            <p:ph type="sldNum" sz="quarter" idx="12"/>
          </p:nvPr>
        </p:nvSpPr>
        <p:spPr/>
        <p:txBody>
          <a:bodyPr rtlCol="0"/>
          <a:lstStyle/>
          <a:p>
            <a:pPr rtl="0"/>
            <a:r>
              <a:rPr lang="fr-FR" dirty="0"/>
              <a:t>‹#›</a:t>
            </a:r>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A3BE4793-2CBA-4806-96A1-B3846E4F5AED}" type="datetime1">
              <a:rPr lang="fr-FR" smtClean="0"/>
              <a:pPr rtl="0"/>
              <a:t>22/06/2022</a:t>
            </a:fld>
            <a:endParaRPr lang="fr-FR" dirty="0"/>
          </a:p>
        </p:txBody>
      </p:sp>
      <p:sp>
        <p:nvSpPr>
          <p:cNvPr id="3" name="Espace réservé du pied de page 2"/>
          <p:cNvSpPr>
            <a:spLocks noGrp="1"/>
          </p:cNvSpPr>
          <p:nvPr>
            <p:ph type="ftr" sz="quarter" idx="11"/>
          </p:nvPr>
        </p:nvSpPr>
        <p:spPr/>
        <p:txBody>
          <a:bodyPr rtlCol="0"/>
          <a:lstStyle/>
          <a:p>
            <a:pPr rtl="0"/>
            <a:endParaRPr lang="fr-FR" dirty="0"/>
          </a:p>
        </p:txBody>
      </p:sp>
      <p:sp>
        <p:nvSpPr>
          <p:cNvPr id="4" name="Espace réservé du numéro de diapositive 3"/>
          <p:cNvSpPr>
            <a:spLocks noGrp="1"/>
          </p:cNvSpPr>
          <p:nvPr>
            <p:ph type="sldNum" sz="quarter" idx="12"/>
          </p:nvPr>
        </p:nvSpPr>
        <p:spPr/>
        <p:txBody>
          <a:bodyPr rtlCol="0"/>
          <a:lstStyle/>
          <a:p>
            <a:pPr rtl="0"/>
            <a:r>
              <a:rPr lang="fr-FR" dirty="0"/>
              <a:t>‹#›</a:t>
            </a:r>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dirty="0"/>
              <a:t>Modifiez le style du titre</a:t>
            </a:r>
          </a:p>
        </p:txBody>
      </p:sp>
      <p:sp>
        <p:nvSpPr>
          <p:cNvPr id="3" name="Espace réservé du contenu 2"/>
          <p:cNvSpPr>
            <a:spLocks noGrp="1"/>
          </p:cNvSpPr>
          <p:nvPr>
            <p:ph idx="1"/>
          </p:nvPr>
        </p:nvSpPr>
        <p:spPr>
          <a:xfrm>
            <a:off x="4724400" y="1828800"/>
            <a:ext cx="5943600" cy="347662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2000"/>
            </a:lvl6pPr>
            <a:lvl7pPr algn="l" rtl="0">
              <a:defRPr sz="2000"/>
            </a:lvl7pPr>
            <a:lvl8pPr algn="l" rtl="0">
              <a:defRPr sz="2000"/>
            </a:lvl8pPr>
            <a:lvl9pPr algn="l" rtl="0">
              <a:defRPr sz="2000"/>
            </a:lvl9p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u texte 3"/>
          <p:cNvSpPr>
            <a:spLocks noGrp="1"/>
          </p:cNvSpPr>
          <p:nvPr>
            <p:ph type="body" sz="half" idx="2"/>
          </p:nvPr>
        </p:nvSpPr>
        <p:spPr>
          <a:xfrm>
            <a:off x="1523999" y="1828800"/>
            <a:ext cx="2926080" cy="3476625"/>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dirty="0"/>
              <a:t>Modifiez les styles du texte du masque</a:t>
            </a:r>
          </a:p>
        </p:txBody>
      </p:sp>
      <p:sp>
        <p:nvSpPr>
          <p:cNvPr id="5" name="Espace réservé de la date 4"/>
          <p:cNvSpPr>
            <a:spLocks noGrp="1"/>
          </p:cNvSpPr>
          <p:nvPr>
            <p:ph type="dt" sz="half" idx="10"/>
          </p:nvPr>
        </p:nvSpPr>
        <p:spPr/>
        <p:txBody>
          <a:bodyPr rtlCol="0"/>
          <a:lstStyle/>
          <a:p>
            <a:pPr rtl="0"/>
            <a:fld id="{A1E1269F-1195-46CF-B980-2FB967681C58}" type="datetime1">
              <a:rPr lang="fr-FR" smtClean="0"/>
              <a:pPr rtl="0"/>
              <a:t>22/06/2022</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r>
              <a:rPr lang="fr-FR" dirty="0"/>
              <a:t>‹#›</a:t>
            </a:r>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dirty="0"/>
              <a:t>Modifiez le style du titre</a:t>
            </a:r>
          </a:p>
        </p:txBody>
      </p:sp>
      <p:sp>
        <p:nvSpPr>
          <p:cNvPr id="4" name="Espace réservé du texte 3"/>
          <p:cNvSpPr>
            <a:spLocks noGrp="1"/>
          </p:cNvSpPr>
          <p:nvPr>
            <p:ph type="body" sz="half" idx="2"/>
          </p:nvPr>
        </p:nvSpPr>
        <p:spPr>
          <a:xfrm>
            <a:off x="7010400" y="2245995"/>
            <a:ext cx="3657600" cy="219456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dirty="0"/>
              <a:t>Modifiez les styles du texte du masque</a:t>
            </a:r>
          </a:p>
        </p:txBody>
      </p:sp>
      <p:sp>
        <p:nvSpPr>
          <p:cNvPr id="5" name="Espace réservé de la date 4"/>
          <p:cNvSpPr>
            <a:spLocks noGrp="1"/>
          </p:cNvSpPr>
          <p:nvPr>
            <p:ph type="dt" sz="half" idx="10"/>
          </p:nvPr>
        </p:nvSpPr>
        <p:spPr/>
        <p:txBody>
          <a:bodyPr rtlCol="0"/>
          <a:lstStyle/>
          <a:p>
            <a:pPr rtl="0"/>
            <a:fld id="{B59C36DC-F428-4C76-BD1E-8A1A15DA1502}" type="datetime1">
              <a:rPr lang="fr-FR" smtClean="0"/>
              <a:pPr rtl="0"/>
              <a:t>22/06/2022</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r>
              <a:rPr lang="fr-FR" dirty="0"/>
              <a:t>‹#›</a:t>
            </a:r>
          </a:p>
        </p:txBody>
      </p:sp>
      <p:sp>
        <p:nvSpPr>
          <p:cNvPr id="8" name="Forme libre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fr-FR" dirty="0"/>
          </a:p>
        </p:txBody>
      </p:sp>
      <p:sp>
        <p:nvSpPr>
          <p:cNvPr id="12" name="Espace réservé d’image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dirty="0"/>
              <a:t>Cliquez sur l’icône pour ajouter une image</a:t>
            </a:r>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Espace réservé du titre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fr-FR" dirty="0"/>
              <a:t>Modifiez le style du titre</a:t>
            </a:r>
          </a:p>
        </p:txBody>
      </p:sp>
      <p:sp>
        <p:nvSpPr>
          <p:cNvPr id="3" name="Espace réservé du texte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Espace réservé de la date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l" rtl="0">
              <a:defRPr sz="1000">
                <a:solidFill>
                  <a:schemeClr val="tx1"/>
                </a:solidFill>
              </a:defRPr>
            </a:lvl1pPr>
          </a:lstStyle>
          <a:p>
            <a:pPr rtl="0"/>
            <a:fld id="{3FD2487F-6276-4457-BFD1-BD6146F3DEC3}" type="datetime1">
              <a:rPr lang="fr-FR" smtClean="0"/>
              <a:pPr rtl="0"/>
              <a:t>22/06/2022</a:t>
            </a:fld>
            <a:endParaRPr lang="fr-FR" dirty="0"/>
          </a:p>
        </p:txBody>
      </p:sp>
      <p:sp>
        <p:nvSpPr>
          <p:cNvPr id="5" name="Espace réservé du pied de page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rtl="0">
              <a:defRPr sz="1000">
                <a:solidFill>
                  <a:schemeClr val="tx1"/>
                </a:solidFill>
              </a:defRPr>
            </a:lvl1pPr>
          </a:lstStyle>
          <a:p>
            <a:pPr rtl="0"/>
            <a:endParaRPr lang="fr-FR" dirty="0"/>
          </a:p>
        </p:txBody>
      </p:sp>
      <p:sp>
        <p:nvSpPr>
          <p:cNvPr id="6" name="Espace réservé du numéro de diapositive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l" rtl="0">
              <a:defRPr sz="1000">
                <a:solidFill>
                  <a:schemeClr val="tx1"/>
                </a:solidFill>
              </a:defRPr>
            </a:lvl1pPr>
          </a:lstStyle>
          <a:p>
            <a:pPr rtl="0"/>
            <a:r>
              <a:rPr lang="fr-FR" dirty="0"/>
              <a:t>‹#›</a:t>
            </a:r>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685800"/>
            <a:ext cx="10439400" cy="4617720"/>
          </a:xfrm>
        </p:spPr>
        <p:txBody>
          <a:bodyPr>
            <a:normAutofit/>
          </a:bodyPr>
          <a:lstStyle/>
          <a:p>
            <a:pPr marL="0" indent="0" algn="ctr">
              <a:buNone/>
              <a:tabLst>
                <a:tab pos="4746625" algn="l"/>
              </a:tabLst>
            </a:pPr>
            <a:r>
              <a:rPr lang="fr-FR" sz="6600" dirty="0"/>
              <a:t>Livret d’accueil </a:t>
            </a:r>
          </a:p>
          <a:p>
            <a:pPr marL="0" indent="0" algn="ctr">
              <a:buNone/>
              <a:tabLst>
                <a:tab pos="4746625" algn="l"/>
              </a:tabLst>
            </a:pPr>
            <a:r>
              <a:rPr lang="fr-FR" sz="6600" dirty="0"/>
              <a:t>Ecole maternelle</a:t>
            </a:r>
          </a:p>
          <a:p>
            <a:pPr marL="0" indent="0" algn="ctr">
              <a:buNone/>
              <a:tabLst>
                <a:tab pos="4746625" algn="l"/>
              </a:tabLst>
            </a:pPr>
            <a:r>
              <a:rPr lang="fr-FR" sz="6600" dirty="0"/>
              <a:t> </a:t>
            </a:r>
            <a:r>
              <a:rPr lang="fr-FR" sz="6600" dirty="0">
                <a:solidFill>
                  <a:srgbClr val="FF0000"/>
                </a:solidFill>
              </a:rPr>
              <a:t>nom de l’école</a:t>
            </a:r>
            <a:endParaRPr lang="fr-FR" dirty="0">
              <a:solidFill>
                <a:srgbClr val="FF0000"/>
              </a:solidFill>
            </a:endParaRPr>
          </a:p>
          <a:p>
            <a:pPr marL="0" indent="0">
              <a:buNone/>
              <a:tabLst>
                <a:tab pos="4746625" algn="l"/>
              </a:tabLst>
            </a:pPr>
            <a:r>
              <a:rPr lang="fr-FR" dirty="0"/>
              <a:t>Ce livret a été réalisé en coopération avec l’équipe de l’école, les services scolaires de la mairie et les parents d’élèves.</a:t>
            </a:r>
          </a:p>
          <a:p>
            <a:endParaRPr lang="fr-FR" dirty="0"/>
          </a:p>
        </p:txBody>
      </p:sp>
      <p:sp>
        <p:nvSpPr>
          <p:cNvPr id="4" name="ZoneTexte 3">
            <a:extLst>
              <a:ext uri="{FF2B5EF4-FFF2-40B4-BE49-F238E27FC236}">
                <a16:creationId xmlns:a16="http://schemas.microsoft.com/office/drawing/2014/main" id="{C0659C56-5169-4DE9-3CCE-7286E8B95502}"/>
              </a:ext>
            </a:extLst>
          </p:cNvPr>
          <p:cNvSpPr txBox="1"/>
          <p:nvPr/>
        </p:nvSpPr>
        <p:spPr>
          <a:xfrm>
            <a:off x="12344400" y="152400"/>
            <a:ext cx="1600200" cy="923330"/>
          </a:xfrm>
          <a:prstGeom prst="rect">
            <a:avLst/>
          </a:prstGeom>
          <a:noFill/>
        </p:spPr>
        <p:txBody>
          <a:bodyPr wrap="square">
            <a:spAutoFit/>
          </a:bodyPr>
          <a:lstStyle/>
          <a:p>
            <a:r>
              <a:rPr lang="fr-FR" dirty="0">
                <a:solidFill>
                  <a:srgbClr val="FF0000"/>
                </a:solidFill>
              </a:rPr>
              <a:t>Les textes en rouge sont à modifier</a:t>
            </a:r>
            <a:endParaRPr lang="fr-FR" dirty="0"/>
          </a:p>
        </p:txBody>
      </p:sp>
      <p:sp>
        <p:nvSpPr>
          <p:cNvPr id="5" name="ZoneTexte 4">
            <a:extLst>
              <a:ext uri="{FF2B5EF4-FFF2-40B4-BE49-F238E27FC236}">
                <a16:creationId xmlns:a16="http://schemas.microsoft.com/office/drawing/2014/main" id="{5B1D445B-ED0C-3822-C038-D18402015310}"/>
              </a:ext>
            </a:extLst>
          </p:cNvPr>
          <p:cNvSpPr txBox="1"/>
          <p:nvPr/>
        </p:nvSpPr>
        <p:spPr>
          <a:xfrm>
            <a:off x="12344400" y="1295400"/>
            <a:ext cx="1600200" cy="2585323"/>
          </a:xfrm>
          <a:prstGeom prst="rect">
            <a:avLst/>
          </a:prstGeom>
          <a:noFill/>
        </p:spPr>
        <p:txBody>
          <a:bodyPr wrap="square">
            <a:spAutoFit/>
          </a:bodyPr>
          <a:lstStyle/>
          <a:p>
            <a:r>
              <a:rPr lang="fr-FR" dirty="0">
                <a:solidFill>
                  <a:srgbClr val="FF0000"/>
                </a:solidFill>
              </a:rPr>
              <a:t>Contrôlez bien chaque texte pour vérifier qu’il n’y a pas des modifications à faire en fonction de votre école.</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457200" y="189000"/>
            <a:ext cx="4652308" cy="324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2438400" y="3810000"/>
            <a:ext cx="2671108" cy="19812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Dans la cour de récréation, tu pourras jouer avec tes copains, faire du vélo, jouer au ballon, avec des roues... Si tu as besoin d’aide, il y a toujours des adultes dehors, il suffit de leur demander. </a:t>
            </a:r>
          </a:p>
        </p:txBody>
      </p:sp>
      <p:sp>
        <p:nvSpPr>
          <p:cNvPr id="21" name="Organigramme : Alternative 20"/>
          <p:cNvSpPr/>
          <p:nvPr/>
        </p:nvSpPr>
        <p:spPr>
          <a:xfrm>
            <a:off x="5562600" y="189000"/>
            <a:ext cx="3886200" cy="56022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Avant de sortir en récréation, nous aidons  vos enfants à s’habiller. Pour les aider, pour nous aider : pensez à marquer chaque vêtement au nom de votre enfant, mettez-lui des vêtements qu’il sera en mesure d’enfiler seul (autonomie), privilégiez les cache-cols aux écharpes et les moufles aux gants.</a:t>
            </a:r>
          </a:p>
          <a:p>
            <a:pPr algn="just"/>
            <a:endParaRPr lang="fr-FR" sz="600" dirty="0">
              <a:solidFill>
                <a:schemeClr val="tx1"/>
              </a:solidFill>
            </a:endParaRPr>
          </a:p>
          <a:p>
            <a:pPr algn="just"/>
            <a:r>
              <a:rPr lang="fr-FR" sz="1400" dirty="0">
                <a:solidFill>
                  <a:schemeClr val="tx1"/>
                </a:solidFill>
              </a:rPr>
              <a:t>Les récréations constituent une pause dans les activités d’apprentissage au cours de chaque demi-journée. Elles sont un peu plus longues qu’à l’école élémentaire.</a:t>
            </a:r>
          </a:p>
          <a:p>
            <a:pPr algn="just"/>
            <a:r>
              <a:rPr lang="fr-FR" sz="1400" dirty="0">
                <a:solidFill>
                  <a:schemeClr val="tx1"/>
                </a:solidFill>
              </a:rPr>
              <a:t>Ce sont des moments éducatifs : des activités motrices sont possibles dans un espace aménagé pour répondre aux besoins physiques des enfants et sous la surveillance des enseignants. Elles favorisent les contacts entre enfants d’âges différents et la responsabilisation des plus grands. Se déroulant en plein air aussi souvent que possible, ces moments concourent à une bonne hygiène de vie.</a:t>
            </a:r>
          </a:p>
        </p:txBody>
      </p:sp>
      <p:sp>
        <p:nvSpPr>
          <p:cNvPr id="8" name="Organigramme : Alternative 7"/>
          <p:cNvSpPr>
            <a:spLocks/>
          </p:cNvSpPr>
          <p:nvPr/>
        </p:nvSpPr>
        <p:spPr>
          <a:xfrm>
            <a:off x="10883400" y="152400"/>
            <a:ext cx="1080000" cy="144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Alternative 8"/>
          <p:cNvSpPr>
            <a:spLocks/>
          </p:cNvSpPr>
          <p:nvPr/>
        </p:nvSpPr>
        <p:spPr>
          <a:xfrm>
            <a:off x="10883400" y="1752600"/>
            <a:ext cx="1080000" cy="144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p:cNvSpPr>
            <a:spLocks/>
          </p:cNvSpPr>
          <p:nvPr/>
        </p:nvSpPr>
        <p:spPr>
          <a:xfrm>
            <a:off x="10883400" y="3352800"/>
            <a:ext cx="1080000" cy="144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06BA727-794D-BB99-472C-93FAA78ECDCE}"/>
              </a:ext>
            </a:extLst>
          </p:cNvPr>
          <p:cNvSpPr txBox="1"/>
          <p:nvPr/>
        </p:nvSpPr>
        <p:spPr>
          <a:xfrm>
            <a:off x="12382500" y="9525"/>
            <a:ext cx="1752600" cy="1200329"/>
          </a:xfrm>
          <a:prstGeom prst="rect">
            <a:avLst/>
          </a:prstGeom>
          <a:noFill/>
        </p:spPr>
        <p:txBody>
          <a:bodyPr wrap="square">
            <a:spAutoFit/>
          </a:bodyPr>
          <a:lstStyle/>
          <a:p>
            <a:r>
              <a:rPr lang="fr-FR" dirty="0">
                <a:solidFill>
                  <a:srgbClr val="FF0000"/>
                </a:solidFill>
              </a:rPr>
              <a:t>Insérer une photo de la cour de récréation</a:t>
            </a:r>
            <a:endParaRPr lang="fr-FR" dirty="0"/>
          </a:p>
        </p:txBody>
      </p:sp>
      <p:sp>
        <p:nvSpPr>
          <p:cNvPr id="12" name="ZoneTexte 11">
            <a:extLst>
              <a:ext uri="{FF2B5EF4-FFF2-40B4-BE49-F238E27FC236}">
                <a16:creationId xmlns:a16="http://schemas.microsoft.com/office/drawing/2014/main" id="{6B1FDADB-8733-5987-D322-42752851B177}"/>
              </a:ext>
            </a:extLst>
          </p:cNvPr>
          <p:cNvSpPr txBox="1"/>
          <p:nvPr/>
        </p:nvSpPr>
        <p:spPr>
          <a:xfrm>
            <a:off x="12382500" y="1371600"/>
            <a:ext cx="1752600" cy="923330"/>
          </a:xfrm>
          <a:prstGeom prst="rect">
            <a:avLst/>
          </a:prstGeom>
          <a:noFill/>
        </p:spPr>
        <p:txBody>
          <a:bodyPr wrap="square">
            <a:spAutoFit/>
          </a:bodyPr>
          <a:lstStyle/>
          <a:p>
            <a:r>
              <a:rPr lang="fr-FR" dirty="0">
                <a:solidFill>
                  <a:srgbClr val="FF0000"/>
                </a:solidFill>
              </a:rPr>
              <a:t>Insérer la photo des enseignant(e)s</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457200" y="228600"/>
            <a:ext cx="4652308" cy="3240000"/>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1905000" y="3886200"/>
            <a:ext cx="3204508" cy="19812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Tous les jours nous allons dans la salle de jeux. Ici on apprend à se déplacer  en marchant en courant et en sautant !</a:t>
            </a:r>
          </a:p>
          <a:p>
            <a:pPr algn="just"/>
            <a:r>
              <a:rPr lang="fr-FR" sz="1400" dirty="0">
                <a:solidFill>
                  <a:schemeClr val="tx1"/>
                </a:solidFill>
              </a:rPr>
              <a:t>On apprend aussi à s’équilibrer, à danser tous ensemble et beaucoup d’autres choses encore !</a:t>
            </a:r>
          </a:p>
        </p:txBody>
      </p:sp>
      <p:sp>
        <p:nvSpPr>
          <p:cNvPr id="21" name="Organigramme : Alternative 20"/>
          <p:cNvSpPr/>
          <p:nvPr/>
        </p:nvSpPr>
        <p:spPr>
          <a:xfrm>
            <a:off x="5410200" y="228600"/>
            <a:ext cx="4114800" cy="56388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L'école maternelle est l'occasion de construire les actions motrices essentielles : se déplacer, assurer son équilibre et manipuler des objets, les projeter ou les recevoir. Les jeux des tout petits en sont les premières manifestations. Le maître / la maîtresse conduit l'enfant à passer du simple plaisir d'agir à des actions voulues et organisées, graduellement plus élaborées et articulées entre elles.</a:t>
            </a:r>
          </a:p>
          <a:p>
            <a:pPr algn="just"/>
            <a:endParaRPr lang="fr-FR" sz="600" dirty="0">
              <a:solidFill>
                <a:schemeClr val="tx1"/>
              </a:solidFill>
            </a:endParaRPr>
          </a:p>
          <a:p>
            <a:pPr algn="just"/>
            <a:r>
              <a:rPr lang="fr-FR" sz="1400" dirty="0">
                <a:solidFill>
                  <a:schemeClr val="tx1"/>
                </a:solidFill>
              </a:rPr>
              <a:t>Votre enfant devra être à l’aise dans ses vêtements. Pensez à son autonomie.</a:t>
            </a:r>
          </a:p>
          <a:p>
            <a:pPr algn="just"/>
            <a:endParaRPr lang="fr-FR" sz="600" dirty="0">
              <a:solidFill>
                <a:schemeClr val="tx1"/>
              </a:solidFill>
            </a:endParaRPr>
          </a:p>
          <a:p>
            <a:pPr algn="just"/>
            <a:r>
              <a:rPr lang="fr-FR" sz="1400" dirty="0">
                <a:solidFill>
                  <a:schemeClr val="tx1"/>
                </a:solidFill>
              </a:rPr>
              <a:t>Consigne pratiques :</a:t>
            </a:r>
          </a:p>
          <a:p>
            <a:pPr algn="just"/>
            <a:r>
              <a:rPr lang="fr-FR" sz="1400" dirty="0">
                <a:solidFill>
                  <a:schemeClr val="tx1"/>
                </a:solidFill>
              </a:rPr>
              <a:t>Marquez au nom de votre enfant tous les vêtements susceptibles d’être enlevés : cela évitera les échanges, les pertes et beaucoup de temps perdu pour tout le personnel de l’école .</a:t>
            </a:r>
          </a:p>
          <a:p>
            <a:pPr algn="just"/>
            <a:r>
              <a:rPr lang="fr-FR" sz="1400" dirty="0">
                <a:solidFill>
                  <a:schemeClr val="tx1"/>
                </a:solidFill>
              </a:rPr>
              <a:t>Les écharpes sont interdites.</a:t>
            </a:r>
          </a:p>
          <a:p>
            <a:pPr algn="just"/>
            <a:r>
              <a:rPr lang="fr-FR" sz="1400" dirty="0">
                <a:solidFill>
                  <a:schemeClr val="tx1"/>
                </a:solidFill>
              </a:rPr>
              <a:t>Evitez les bretelles et les ceintures et préférez les chaussures à scratch.</a:t>
            </a:r>
          </a:p>
          <a:p>
            <a:pPr algn="just"/>
            <a:r>
              <a:rPr lang="fr-FR" sz="1400" dirty="0">
                <a:solidFill>
                  <a:schemeClr val="tx1"/>
                </a:solidFill>
              </a:rPr>
              <a:t>Les bijoux et les jouets personnels sont interdits.</a:t>
            </a:r>
          </a:p>
        </p:txBody>
      </p:sp>
      <p:sp>
        <p:nvSpPr>
          <p:cNvPr id="6" name="ZoneTexte 5">
            <a:extLst>
              <a:ext uri="{FF2B5EF4-FFF2-40B4-BE49-F238E27FC236}">
                <a16:creationId xmlns:a16="http://schemas.microsoft.com/office/drawing/2014/main" id="{29674722-4508-AB30-8751-F4BAE02A3B78}"/>
              </a:ext>
            </a:extLst>
          </p:cNvPr>
          <p:cNvSpPr txBox="1"/>
          <p:nvPr/>
        </p:nvSpPr>
        <p:spPr>
          <a:xfrm>
            <a:off x="12382500" y="9525"/>
            <a:ext cx="1752600" cy="923330"/>
          </a:xfrm>
          <a:prstGeom prst="rect">
            <a:avLst/>
          </a:prstGeom>
          <a:noFill/>
        </p:spPr>
        <p:txBody>
          <a:bodyPr wrap="square">
            <a:spAutoFit/>
          </a:bodyPr>
          <a:lstStyle/>
          <a:p>
            <a:r>
              <a:rPr lang="fr-FR" dirty="0">
                <a:solidFill>
                  <a:srgbClr val="FF0000"/>
                </a:solidFill>
              </a:rPr>
              <a:t>Changer la photo de la salle de jeux</a:t>
            </a:r>
            <a:endParaRPr lang="fr-FR" dirty="0"/>
          </a:p>
        </p:txBody>
      </p:sp>
      <p:sp>
        <p:nvSpPr>
          <p:cNvPr id="8" name="ZoneTexte 7">
            <a:extLst>
              <a:ext uri="{FF2B5EF4-FFF2-40B4-BE49-F238E27FC236}">
                <a16:creationId xmlns:a16="http://schemas.microsoft.com/office/drawing/2014/main" id="{8C6FEAF6-72E6-6690-5C8B-9AD814347249}"/>
              </a:ext>
            </a:extLst>
          </p:cNvPr>
          <p:cNvSpPr txBox="1"/>
          <p:nvPr/>
        </p:nvSpPr>
        <p:spPr>
          <a:xfrm>
            <a:off x="12382500" y="1143000"/>
            <a:ext cx="1752600" cy="1200329"/>
          </a:xfrm>
          <a:prstGeom prst="rect">
            <a:avLst/>
          </a:prstGeom>
          <a:noFill/>
        </p:spPr>
        <p:txBody>
          <a:bodyPr wrap="square">
            <a:spAutoFit/>
          </a:bodyPr>
          <a:lstStyle/>
          <a:p>
            <a:r>
              <a:rPr lang="fr-FR" dirty="0">
                <a:solidFill>
                  <a:srgbClr val="FF0000"/>
                </a:solidFill>
              </a:rPr>
              <a:t>Insérer la photo des enseignant(e)s de PS</a:t>
            </a:r>
            <a:endParaRPr lang="fr-FR" dirty="0"/>
          </a:p>
        </p:txBody>
      </p:sp>
      <p:sp>
        <p:nvSpPr>
          <p:cNvPr id="9" name="Organigramme : Alternative 8">
            <a:extLst>
              <a:ext uri="{FF2B5EF4-FFF2-40B4-BE49-F238E27FC236}">
                <a16:creationId xmlns:a16="http://schemas.microsoft.com/office/drawing/2014/main" id="{E7563995-E289-DAE2-A617-FF6DC46B225F}"/>
              </a:ext>
            </a:extLst>
          </p:cNvPr>
          <p:cNvSpPr>
            <a:spLocks/>
          </p:cNvSpPr>
          <p:nvPr/>
        </p:nvSpPr>
        <p:spPr>
          <a:xfrm>
            <a:off x="10896600" y="3048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a:extLst>
              <a:ext uri="{FF2B5EF4-FFF2-40B4-BE49-F238E27FC236}">
                <a16:creationId xmlns:a16="http://schemas.microsoft.com/office/drawing/2014/main" id="{316670E5-F5E0-7EF2-F6C8-B34DCFAAA881}"/>
              </a:ext>
            </a:extLst>
          </p:cNvPr>
          <p:cNvSpPr>
            <a:spLocks/>
          </p:cNvSpPr>
          <p:nvPr/>
        </p:nvSpPr>
        <p:spPr>
          <a:xfrm>
            <a:off x="10896600" y="20574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457200" y="228600"/>
            <a:ext cx="4652308" cy="3240000"/>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2362200" y="3810000"/>
            <a:ext cx="2743200" cy="18288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Peut-être vas-tu manger à la cantine. </a:t>
            </a:r>
            <a:r>
              <a:rPr lang="fr-FR" sz="1400" dirty="0">
                <a:solidFill>
                  <a:srgbClr val="FF0000"/>
                </a:solidFill>
              </a:rPr>
              <a:t>………… </a:t>
            </a:r>
            <a:r>
              <a:rPr lang="fr-FR" sz="1400" dirty="0">
                <a:solidFill>
                  <a:schemeClr val="tx1"/>
                </a:solidFill>
              </a:rPr>
              <a:t>seront là pour t’aider. Le menu est affiché sur la porte de l’école, tu peux donc savoir à l’avance ce que tu vas manger.</a:t>
            </a:r>
          </a:p>
        </p:txBody>
      </p:sp>
      <p:sp>
        <p:nvSpPr>
          <p:cNvPr id="21" name="Organigramme : Alternative 20"/>
          <p:cNvSpPr/>
          <p:nvPr/>
        </p:nvSpPr>
        <p:spPr>
          <a:xfrm>
            <a:off x="5410200" y="228600"/>
            <a:ext cx="5080500" cy="50292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La responsabilité de la restauration relève de la commune, dont le service est assuré par le personnel communal. Le menu est affiché à l’entrée de l’école. C’est un moment de très grande collectivité  qui peut être vécu  difficilement par les plus petits car  Ils changent d’adulte référent et de lieu.</a:t>
            </a:r>
          </a:p>
          <a:p>
            <a:pPr algn="just"/>
            <a:endParaRPr lang="fr-FR" sz="600" i="1" u="sng" dirty="0">
              <a:solidFill>
                <a:schemeClr val="tx1"/>
              </a:solidFill>
            </a:endParaRPr>
          </a:p>
          <a:p>
            <a:pPr algn="just"/>
            <a:r>
              <a:rPr lang="fr-FR" sz="1400" u="sng" dirty="0">
                <a:solidFill>
                  <a:srgbClr val="FF0000"/>
                </a:solidFill>
              </a:rPr>
              <a:t>Inscriptions</a:t>
            </a:r>
          </a:p>
          <a:p>
            <a:pPr algn="just" hangingPunct="0"/>
            <a:r>
              <a:rPr lang="fr-FR" sz="1400" dirty="0">
                <a:solidFill>
                  <a:srgbClr val="FF0000"/>
                </a:solidFill>
              </a:rPr>
              <a:t>L’inscription est annuelle et se fait en début d’année. En cas de modifications ponctuelles, il est possible d'annuler ou d’ajouter un ou plusieurs repas en le signalant le </a:t>
            </a:r>
            <a:r>
              <a:rPr lang="fr-FR" sz="1400" b="1" u="sng" dirty="0">
                <a:solidFill>
                  <a:srgbClr val="FF0000"/>
                </a:solidFill>
              </a:rPr>
              <a:t>vendredi avant 10 heures pour la semaine suivante.</a:t>
            </a:r>
            <a:r>
              <a:rPr lang="fr-FR" sz="1400" dirty="0">
                <a:solidFill>
                  <a:srgbClr val="FF0000"/>
                </a:solidFill>
              </a:rPr>
              <a:t> </a:t>
            </a:r>
          </a:p>
          <a:p>
            <a:pPr algn="just"/>
            <a:endParaRPr lang="fr-FR" sz="600" i="1" u="sng" dirty="0">
              <a:solidFill>
                <a:schemeClr val="tx1"/>
              </a:solidFill>
            </a:endParaRPr>
          </a:p>
          <a:p>
            <a:pPr algn="just"/>
            <a:r>
              <a:rPr lang="fr-FR" sz="1400" i="1" u="sng" dirty="0">
                <a:solidFill>
                  <a:schemeClr val="tx1"/>
                </a:solidFill>
              </a:rPr>
              <a:t>Allergies ou traitements médicaux</a:t>
            </a:r>
          </a:p>
          <a:p>
            <a:pPr algn="just"/>
            <a:r>
              <a:rPr lang="fr-FR" sz="1400" dirty="0">
                <a:solidFill>
                  <a:schemeClr val="tx1"/>
                </a:solidFill>
              </a:rPr>
              <a:t>Si votre enfant nécessite une prise en charge particulière liée à son état de santé (médicaments d’urgence, régime alimentaire, etc.), vous pouvez demander à l’école d’établir un projet d’accueil individualisé (PAI) qui sera rédigé en concertation entre le médecin de l’éducation nationale, le directeur d’école, l’enseignant et vous-même.</a:t>
            </a:r>
          </a:p>
        </p:txBody>
      </p:sp>
      <p:sp>
        <p:nvSpPr>
          <p:cNvPr id="6" name="Organigramme : Alternative 5"/>
          <p:cNvSpPr>
            <a:spLocks/>
          </p:cNvSpPr>
          <p:nvPr/>
        </p:nvSpPr>
        <p:spPr>
          <a:xfrm>
            <a:off x="10896600" y="1524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Alternative 6"/>
          <p:cNvSpPr>
            <a:spLocks/>
          </p:cNvSpPr>
          <p:nvPr/>
        </p:nvSpPr>
        <p:spPr>
          <a:xfrm>
            <a:off x="10896600" y="17526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Alternative 8"/>
          <p:cNvSpPr>
            <a:spLocks/>
          </p:cNvSpPr>
          <p:nvPr/>
        </p:nvSpPr>
        <p:spPr>
          <a:xfrm>
            <a:off x="10896600" y="33528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p:cNvSpPr>
            <a:spLocks/>
          </p:cNvSpPr>
          <p:nvPr/>
        </p:nvSpPr>
        <p:spPr>
          <a:xfrm>
            <a:off x="10896600" y="49608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B7D55D6-C072-C269-8ACF-6AFF1D9F6BDE}"/>
              </a:ext>
            </a:extLst>
          </p:cNvPr>
          <p:cNvSpPr txBox="1"/>
          <p:nvPr/>
        </p:nvSpPr>
        <p:spPr>
          <a:xfrm>
            <a:off x="12382500" y="9525"/>
            <a:ext cx="1752600" cy="923330"/>
          </a:xfrm>
          <a:prstGeom prst="rect">
            <a:avLst/>
          </a:prstGeom>
          <a:noFill/>
        </p:spPr>
        <p:txBody>
          <a:bodyPr wrap="square">
            <a:spAutoFit/>
          </a:bodyPr>
          <a:lstStyle/>
          <a:p>
            <a:r>
              <a:rPr lang="fr-FR" dirty="0">
                <a:solidFill>
                  <a:srgbClr val="FF0000"/>
                </a:solidFill>
              </a:rPr>
              <a:t>Changer la photo du réfectoire</a:t>
            </a:r>
            <a:endParaRPr lang="fr-FR" dirty="0"/>
          </a:p>
        </p:txBody>
      </p:sp>
      <p:sp>
        <p:nvSpPr>
          <p:cNvPr id="12" name="ZoneTexte 11">
            <a:extLst>
              <a:ext uri="{FF2B5EF4-FFF2-40B4-BE49-F238E27FC236}">
                <a16:creationId xmlns:a16="http://schemas.microsoft.com/office/drawing/2014/main" id="{24975029-5024-8857-385B-E5431E3247AD}"/>
              </a:ext>
            </a:extLst>
          </p:cNvPr>
          <p:cNvSpPr txBox="1"/>
          <p:nvPr/>
        </p:nvSpPr>
        <p:spPr>
          <a:xfrm>
            <a:off x="12382500" y="1143000"/>
            <a:ext cx="1752600" cy="1200329"/>
          </a:xfrm>
          <a:prstGeom prst="rect">
            <a:avLst/>
          </a:prstGeom>
          <a:noFill/>
        </p:spPr>
        <p:txBody>
          <a:bodyPr wrap="square">
            <a:spAutoFit/>
          </a:bodyPr>
          <a:lstStyle/>
          <a:p>
            <a:r>
              <a:rPr lang="fr-FR" dirty="0">
                <a:solidFill>
                  <a:srgbClr val="FF0000"/>
                </a:solidFill>
              </a:rPr>
              <a:t>Insérer la photo des personnels de restauration</a:t>
            </a:r>
            <a:endParaRPr lang="fr-FR" dirty="0"/>
          </a:p>
        </p:txBody>
      </p:sp>
      <p:sp>
        <p:nvSpPr>
          <p:cNvPr id="13" name="ZoneTexte 12">
            <a:extLst>
              <a:ext uri="{FF2B5EF4-FFF2-40B4-BE49-F238E27FC236}">
                <a16:creationId xmlns:a16="http://schemas.microsoft.com/office/drawing/2014/main" id="{DEC6E9FC-778B-03C2-2B00-362B02EAC6BB}"/>
              </a:ext>
            </a:extLst>
          </p:cNvPr>
          <p:cNvSpPr txBox="1"/>
          <p:nvPr/>
        </p:nvSpPr>
        <p:spPr>
          <a:xfrm>
            <a:off x="12382500" y="2505670"/>
            <a:ext cx="1600200" cy="923330"/>
          </a:xfrm>
          <a:prstGeom prst="rect">
            <a:avLst/>
          </a:prstGeom>
          <a:noFill/>
        </p:spPr>
        <p:txBody>
          <a:bodyPr wrap="square">
            <a:spAutoFit/>
          </a:bodyPr>
          <a:lstStyle/>
          <a:p>
            <a:r>
              <a:rPr lang="fr-FR" dirty="0">
                <a:solidFill>
                  <a:srgbClr val="FF0000"/>
                </a:solidFill>
              </a:rPr>
              <a:t>Le texte en rouge est à adapter</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152400" y="228600"/>
            <a:ext cx="4652308" cy="3240000"/>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1819708" y="3657600"/>
            <a:ext cx="2985000" cy="17526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Après le repas, il est temps d’aller dormir. Tu peux retirer tes chaussures et prendre ton doudou et ta tétine si tu en as encore besoin. N’oublie pas d’aller aux toilettes avant de te coucher !</a:t>
            </a:r>
          </a:p>
        </p:txBody>
      </p:sp>
      <p:sp>
        <p:nvSpPr>
          <p:cNvPr id="21" name="Organigramme : Alternative 20"/>
          <p:cNvSpPr/>
          <p:nvPr/>
        </p:nvSpPr>
        <p:spPr>
          <a:xfrm>
            <a:off x="4993154" y="228600"/>
            <a:ext cx="5598646" cy="64008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dirty="0">
                <a:solidFill>
                  <a:srgbClr val="FF0000"/>
                </a:solidFill>
              </a:rPr>
              <a:t>Les enfants partent se coucher à 12h45. Ils sont réveillés de façon échelonnée et peuvent regagner la classe à partir de 14h30</a:t>
            </a:r>
          </a:p>
          <a:p>
            <a:pPr algn="just"/>
            <a:endParaRPr lang="fr-FR" sz="600" b="1" dirty="0">
              <a:solidFill>
                <a:schemeClr val="tx1"/>
              </a:solidFill>
            </a:endParaRPr>
          </a:p>
          <a:p>
            <a:pPr algn="just"/>
            <a:r>
              <a:rPr lang="fr-FR" sz="1100" b="1" dirty="0">
                <a:solidFill>
                  <a:schemeClr val="tx1"/>
                </a:solidFill>
              </a:rPr>
              <a:t>La sieste </a:t>
            </a:r>
            <a:r>
              <a:rPr lang="fr-FR" sz="1100" dirty="0">
                <a:solidFill>
                  <a:schemeClr val="tx1"/>
                </a:solidFill>
              </a:rPr>
              <a:t>est un temps nécessaire pour certains enfants, les plus jeunes surtout ; la possibilité de se reposer est proposée dans des conditions psychologiques positives et matérielles correctes.</a:t>
            </a:r>
          </a:p>
          <a:p>
            <a:pPr algn="just"/>
            <a:endParaRPr lang="fr-FR" sz="600" dirty="0">
              <a:solidFill>
                <a:schemeClr val="tx1"/>
              </a:solidFill>
            </a:endParaRPr>
          </a:p>
          <a:p>
            <a:pPr algn="just"/>
            <a:r>
              <a:rPr lang="fr-FR" sz="1100" dirty="0">
                <a:solidFill>
                  <a:schemeClr val="tx1"/>
                </a:solidFill>
              </a:rPr>
              <a:t>À partir de 2 ans, il existe une relation inverse entre temps de sommeil de jour et temps de sommeil nocturne. Plus l'enfant dort pendant la journée, moins il dort la nuit. Une sieste de 2 à 2 heures 30 maximum est alors recommandée.</a:t>
            </a:r>
          </a:p>
          <a:p>
            <a:pPr algn="just"/>
            <a:r>
              <a:rPr lang="fr-FR" sz="1100" dirty="0">
                <a:solidFill>
                  <a:schemeClr val="tx1"/>
                </a:solidFill>
              </a:rPr>
              <a:t>Jusqu'à 4 ans, la sieste est un besoin physiologique.</a:t>
            </a:r>
          </a:p>
          <a:p>
            <a:pPr algn="just"/>
            <a:r>
              <a:rPr lang="fr-FR" sz="1100" dirty="0">
                <a:solidFill>
                  <a:schemeClr val="tx1"/>
                </a:solidFill>
              </a:rPr>
              <a:t>De 4 à 6 ans, certains en ont besoin, d'autres pas. Proposez-la avec conviction, mais ne l'imposez pas. Dans tous les cas, la durée de la sieste dépend du besoin de récupération. L'idéal est de laisser l'enfant se réveiller tout seul ou de l'aider par des bruits ambiants légers.</a:t>
            </a:r>
          </a:p>
          <a:p>
            <a:pPr algn="just"/>
            <a:endParaRPr lang="fr-FR" sz="600" dirty="0">
              <a:solidFill>
                <a:schemeClr val="tx1"/>
              </a:solidFill>
            </a:endParaRPr>
          </a:p>
          <a:p>
            <a:pPr algn="just"/>
            <a:r>
              <a:rPr lang="fr-FR" sz="1100" u="sng" dirty="0">
                <a:solidFill>
                  <a:schemeClr val="tx1"/>
                </a:solidFill>
              </a:rPr>
              <a:t>Faut-il le coucher à heure fixe ?</a:t>
            </a:r>
          </a:p>
          <a:p>
            <a:pPr algn="just"/>
            <a:r>
              <a:rPr lang="fr-FR" sz="1100" dirty="0">
                <a:solidFill>
                  <a:schemeClr val="tx1"/>
                </a:solidFill>
              </a:rPr>
              <a:t>La régularité des heures de coucher et de lever est importante pour l'équilibre de votre enfant. Déterminez son heure spontanée d'endormissement et adaptez ainsi l'heure du coucher, en tenant compte de son âge et de ses besoins de sommeil dans la journée. Il est possible de maintenir des horaires réguliers, sans variations trop importantes, tout en conservant une certaine flexibilité les soirs de fête, de réunions familiales, etc.</a:t>
            </a:r>
          </a:p>
          <a:p>
            <a:pPr algn="just"/>
            <a:endParaRPr lang="fr-FR" sz="600" b="1" dirty="0">
              <a:solidFill>
                <a:schemeClr val="tx1"/>
              </a:solidFill>
            </a:endParaRPr>
          </a:p>
          <a:p>
            <a:pPr algn="just"/>
            <a:r>
              <a:rPr lang="fr-FR" sz="1100" u="sng" dirty="0">
                <a:solidFill>
                  <a:schemeClr val="tx1"/>
                </a:solidFill>
              </a:rPr>
              <a:t>La sieste peut-elle l'empêcher de s'endormir le soir ?</a:t>
            </a:r>
          </a:p>
          <a:p>
            <a:pPr algn="just"/>
            <a:r>
              <a:rPr lang="fr-FR" sz="1100" dirty="0">
                <a:solidFill>
                  <a:schemeClr val="tx1"/>
                </a:solidFill>
              </a:rPr>
              <a:t>Oui, si elle est trop tardive et trop longue ; mais une sieste faite par un enfant qui en a besoin, en tout début d'après-midi, et qui ne se prolonge pas trop, a un effet bénéfique sur son humeur et son comportement. Elle évite un état d'irritabilité ou une fatigue excessive en fin d'après-midi qui peut amener une opposition au coucher. Elle lui permettra de s'endormir, parfois un peu plus tard, mais plus calmement le soir.</a:t>
            </a:r>
          </a:p>
          <a:p>
            <a:pPr algn="just"/>
            <a:endParaRPr lang="fr-FR" sz="600" dirty="0">
              <a:solidFill>
                <a:schemeClr val="tx1"/>
              </a:solidFill>
            </a:endParaRPr>
          </a:p>
          <a:p>
            <a:pPr algn="just"/>
            <a:r>
              <a:rPr lang="fr-FR" sz="1100" u="sng" dirty="0">
                <a:solidFill>
                  <a:schemeClr val="tx1"/>
                </a:solidFill>
              </a:rPr>
              <a:t>Comment concilier son sommeil avec les rythmes scolaires ?</a:t>
            </a:r>
          </a:p>
          <a:p>
            <a:pPr algn="just"/>
            <a:r>
              <a:rPr lang="fr-FR" sz="1100" dirty="0">
                <a:solidFill>
                  <a:schemeClr val="tx1"/>
                </a:solidFill>
              </a:rPr>
              <a:t>En respectant ses besoins de sommeil. Assurez des horaires de coucher et surtout de lever réguliers. Ne le couchez pas trop tard, ne le réveillez pas au dernier moment, permettez-lui de prendre son petit déjeuner tranquillement. La sieste répond à un besoin physiologique jusqu’à environ 4 ans.</a:t>
            </a:r>
          </a:p>
        </p:txBody>
      </p:sp>
      <p:sp>
        <p:nvSpPr>
          <p:cNvPr id="7" name="Organigramme : Alternative 6"/>
          <p:cNvSpPr>
            <a:spLocks/>
          </p:cNvSpPr>
          <p:nvPr/>
        </p:nvSpPr>
        <p:spPr>
          <a:xfrm>
            <a:off x="10972800" y="1524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Alternative 8"/>
          <p:cNvSpPr>
            <a:spLocks/>
          </p:cNvSpPr>
          <p:nvPr/>
        </p:nvSpPr>
        <p:spPr>
          <a:xfrm>
            <a:off x="10972800" y="17526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p:cNvSpPr>
            <a:spLocks/>
          </p:cNvSpPr>
          <p:nvPr/>
        </p:nvSpPr>
        <p:spPr>
          <a:xfrm>
            <a:off x="10972800" y="33606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F6E9DA6-D350-7309-3E45-5473D9FE6739}"/>
              </a:ext>
            </a:extLst>
          </p:cNvPr>
          <p:cNvSpPr txBox="1"/>
          <p:nvPr/>
        </p:nvSpPr>
        <p:spPr>
          <a:xfrm>
            <a:off x="12382500" y="9525"/>
            <a:ext cx="1752600" cy="923330"/>
          </a:xfrm>
          <a:prstGeom prst="rect">
            <a:avLst/>
          </a:prstGeom>
          <a:noFill/>
        </p:spPr>
        <p:txBody>
          <a:bodyPr wrap="square">
            <a:spAutoFit/>
          </a:bodyPr>
          <a:lstStyle/>
          <a:p>
            <a:r>
              <a:rPr lang="fr-FR" dirty="0">
                <a:solidFill>
                  <a:srgbClr val="FF0000"/>
                </a:solidFill>
              </a:rPr>
              <a:t>Changer la photo du dortoir</a:t>
            </a:r>
            <a:endParaRPr lang="fr-FR" dirty="0"/>
          </a:p>
        </p:txBody>
      </p:sp>
      <p:sp>
        <p:nvSpPr>
          <p:cNvPr id="11" name="ZoneTexte 10">
            <a:extLst>
              <a:ext uri="{FF2B5EF4-FFF2-40B4-BE49-F238E27FC236}">
                <a16:creationId xmlns:a16="http://schemas.microsoft.com/office/drawing/2014/main" id="{28782645-CCBF-D373-C446-F3BFF14884DE}"/>
              </a:ext>
            </a:extLst>
          </p:cNvPr>
          <p:cNvSpPr txBox="1"/>
          <p:nvPr/>
        </p:nvSpPr>
        <p:spPr>
          <a:xfrm>
            <a:off x="12382500" y="1143000"/>
            <a:ext cx="1752600" cy="1754326"/>
          </a:xfrm>
          <a:prstGeom prst="rect">
            <a:avLst/>
          </a:prstGeom>
          <a:noFill/>
        </p:spPr>
        <p:txBody>
          <a:bodyPr wrap="square">
            <a:spAutoFit/>
          </a:bodyPr>
          <a:lstStyle/>
          <a:p>
            <a:r>
              <a:rPr lang="fr-FR" dirty="0">
                <a:solidFill>
                  <a:srgbClr val="FF0000"/>
                </a:solidFill>
              </a:rPr>
              <a:t>Insérer la photo des ATSEM / enseignant(e)s intervenant au dortoir</a:t>
            </a:r>
            <a:endParaRPr lang="fr-FR" dirty="0"/>
          </a:p>
        </p:txBody>
      </p:sp>
      <p:sp>
        <p:nvSpPr>
          <p:cNvPr id="12" name="ZoneTexte 11">
            <a:extLst>
              <a:ext uri="{FF2B5EF4-FFF2-40B4-BE49-F238E27FC236}">
                <a16:creationId xmlns:a16="http://schemas.microsoft.com/office/drawing/2014/main" id="{F1DB2ABA-27B3-E0BD-E850-CD209667D5DC}"/>
              </a:ext>
            </a:extLst>
          </p:cNvPr>
          <p:cNvSpPr txBox="1"/>
          <p:nvPr/>
        </p:nvSpPr>
        <p:spPr>
          <a:xfrm>
            <a:off x="12382500" y="2967335"/>
            <a:ext cx="1600200" cy="923330"/>
          </a:xfrm>
          <a:prstGeom prst="rect">
            <a:avLst/>
          </a:prstGeom>
          <a:noFill/>
        </p:spPr>
        <p:txBody>
          <a:bodyPr wrap="square">
            <a:spAutoFit/>
          </a:bodyPr>
          <a:lstStyle/>
          <a:p>
            <a:r>
              <a:rPr lang="fr-FR" dirty="0">
                <a:solidFill>
                  <a:srgbClr val="FF0000"/>
                </a:solidFill>
              </a:rPr>
              <a:t>Le texte en rouge est à adapter</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457199" y="228600"/>
            <a:ext cx="4923693" cy="3429000"/>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2590800" y="4030800"/>
            <a:ext cx="2971800" cy="16764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rgbClr val="FF0000"/>
                </a:solidFill>
              </a:rPr>
              <a:t>Après l’école, tu iras peut-être à la garderie. …………………… t’accueilleront dans la salle de garderie où tu pourras prendre ton goûter avant de jouer en attendant tes parents.</a:t>
            </a:r>
          </a:p>
        </p:txBody>
      </p:sp>
      <p:sp>
        <p:nvSpPr>
          <p:cNvPr id="21" name="Organigramme : Alternative 20"/>
          <p:cNvSpPr/>
          <p:nvPr/>
        </p:nvSpPr>
        <p:spPr>
          <a:xfrm>
            <a:off x="5943600" y="1363800"/>
            <a:ext cx="3810000" cy="34290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rgbClr val="FF0000"/>
                </a:solidFill>
              </a:rPr>
              <a:t>La garderie accueille les enfants de 16h30 à 18h45 dans les locaux de l’école maternelle.</a:t>
            </a:r>
          </a:p>
          <a:p>
            <a:pPr algn="just"/>
            <a:endParaRPr lang="fr-FR" sz="600" dirty="0">
              <a:solidFill>
                <a:srgbClr val="FF0000"/>
              </a:solidFill>
            </a:endParaRPr>
          </a:p>
          <a:p>
            <a:pPr algn="just"/>
            <a:r>
              <a:rPr lang="fr-FR" sz="1400" dirty="0">
                <a:solidFill>
                  <a:srgbClr val="FF0000"/>
                </a:solidFill>
              </a:rPr>
              <a:t>Vous devez signer le cahier de présence en venant chercher votre enfant.</a:t>
            </a:r>
          </a:p>
          <a:p>
            <a:pPr algn="just"/>
            <a:endParaRPr lang="fr-FR" sz="600" dirty="0">
              <a:solidFill>
                <a:srgbClr val="FF0000"/>
              </a:solidFill>
            </a:endParaRPr>
          </a:p>
          <a:p>
            <a:pPr algn="just"/>
            <a:r>
              <a:rPr lang="fr-FR" sz="1400" dirty="0">
                <a:solidFill>
                  <a:srgbClr val="FF0000"/>
                </a:solidFill>
              </a:rPr>
              <a:t>Pensez à préparer, dans un sac clairement identifié au nom de votre enfant, un petit goûter. Afin de faciliter le travail du personnel, privilégiez autant que possible les conditionnements pratiques et faciles à ouvrir par l’enfant. Attention, les sacs ne sont pas réfrigérés.</a:t>
            </a:r>
          </a:p>
        </p:txBody>
      </p:sp>
      <p:sp>
        <p:nvSpPr>
          <p:cNvPr id="7" name="Organigramme : Alternative 6"/>
          <p:cNvSpPr>
            <a:spLocks/>
          </p:cNvSpPr>
          <p:nvPr/>
        </p:nvSpPr>
        <p:spPr>
          <a:xfrm>
            <a:off x="10896600" y="2286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Alternative 8"/>
          <p:cNvSpPr>
            <a:spLocks/>
          </p:cNvSpPr>
          <p:nvPr/>
        </p:nvSpPr>
        <p:spPr>
          <a:xfrm>
            <a:off x="10896600" y="18288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p:cNvSpPr>
            <a:spLocks/>
          </p:cNvSpPr>
          <p:nvPr/>
        </p:nvSpPr>
        <p:spPr>
          <a:xfrm>
            <a:off x="10896600" y="34290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0705A4D-51BF-CE80-2E32-BD4E33B3EA59}"/>
              </a:ext>
            </a:extLst>
          </p:cNvPr>
          <p:cNvSpPr txBox="1"/>
          <p:nvPr/>
        </p:nvSpPr>
        <p:spPr>
          <a:xfrm>
            <a:off x="12382500" y="9525"/>
            <a:ext cx="1752600" cy="923330"/>
          </a:xfrm>
          <a:prstGeom prst="rect">
            <a:avLst/>
          </a:prstGeom>
          <a:noFill/>
        </p:spPr>
        <p:txBody>
          <a:bodyPr wrap="square">
            <a:spAutoFit/>
          </a:bodyPr>
          <a:lstStyle/>
          <a:p>
            <a:r>
              <a:rPr lang="fr-FR" dirty="0">
                <a:solidFill>
                  <a:srgbClr val="FF0000"/>
                </a:solidFill>
              </a:rPr>
              <a:t>Changer la photo de la garderie</a:t>
            </a:r>
            <a:endParaRPr lang="fr-FR" dirty="0"/>
          </a:p>
        </p:txBody>
      </p:sp>
      <p:sp>
        <p:nvSpPr>
          <p:cNvPr id="11" name="ZoneTexte 10">
            <a:extLst>
              <a:ext uri="{FF2B5EF4-FFF2-40B4-BE49-F238E27FC236}">
                <a16:creationId xmlns:a16="http://schemas.microsoft.com/office/drawing/2014/main" id="{C5176BCE-296B-6B14-C6CC-0BF6015DA70E}"/>
              </a:ext>
            </a:extLst>
          </p:cNvPr>
          <p:cNvSpPr txBox="1"/>
          <p:nvPr/>
        </p:nvSpPr>
        <p:spPr>
          <a:xfrm>
            <a:off x="12382500" y="1143000"/>
            <a:ext cx="1752600" cy="1200329"/>
          </a:xfrm>
          <a:prstGeom prst="rect">
            <a:avLst/>
          </a:prstGeom>
          <a:noFill/>
        </p:spPr>
        <p:txBody>
          <a:bodyPr wrap="square">
            <a:spAutoFit/>
          </a:bodyPr>
          <a:lstStyle/>
          <a:p>
            <a:r>
              <a:rPr lang="fr-FR" dirty="0">
                <a:solidFill>
                  <a:srgbClr val="FF0000"/>
                </a:solidFill>
              </a:rPr>
              <a:t>Insérer la photo du personnel de garderie</a:t>
            </a:r>
            <a:endParaRPr lang="fr-FR" dirty="0"/>
          </a:p>
        </p:txBody>
      </p:sp>
      <p:sp>
        <p:nvSpPr>
          <p:cNvPr id="12" name="ZoneTexte 11">
            <a:extLst>
              <a:ext uri="{FF2B5EF4-FFF2-40B4-BE49-F238E27FC236}">
                <a16:creationId xmlns:a16="http://schemas.microsoft.com/office/drawing/2014/main" id="{038B8A24-BD4D-C48B-D8FF-5BFCC6FEDEA5}"/>
              </a:ext>
            </a:extLst>
          </p:cNvPr>
          <p:cNvSpPr txBox="1"/>
          <p:nvPr/>
        </p:nvSpPr>
        <p:spPr>
          <a:xfrm>
            <a:off x="12382500" y="2548800"/>
            <a:ext cx="1600200" cy="923330"/>
          </a:xfrm>
          <a:prstGeom prst="rect">
            <a:avLst/>
          </a:prstGeom>
          <a:noFill/>
        </p:spPr>
        <p:txBody>
          <a:bodyPr wrap="square">
            <a:spAutoFit/>
          </a:bodyPr>
          <a:lstStyle/>
          <a:p>
            <a:r>
              <a:rPr lang="fr-FR" dirty="0">
                <a:solidFill>
                  <a:srgbClr val="FF0000"/>
                </a:solidFill>
              </a:rPr>
              <a:t>Le texte en rouge est à adapter</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300694" y="381000"/>
            <a:ext cx="4652308" cy="32400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Alternative 7"/>
          <p:cNvSpPr>
            <a:spLocks/>
          </p:cNvSpPr>
          <p:nvPr/>
        </p:nvSpPr>
        <p:spPr>
          <a:xfrm>
            <a:off x="5223808" y="381000"/>
            <a:ext cx="1519894" cy="17526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00694" y="1159905"/>
            <a:ext cx="4652308" cy="369332"/>
          </a:xfrm>
          <a:prstGeom prst="rect">
            <a:avLst/>
          </a:prstGeom>
          <a:noFill/>
        </p:spPr>
        <p:txBody>
          <a:bodyPr wrap="square" rtlCol="0">
            <a:spAutoFit/>
          </a:bodyPr>
          <a:lstStyle/>
          <a:p>
            <a:pPr algn="ctr"/>
            <a:r>
              <a:rPr lang="fr-FR" dirty="0"/>
              <a:t>Ma maison</a:t>
            </a:r>
          </a:p>
        </p:txBody>
      </p:sp>
      <p:sp>
        <p:nvSpPr>
          <p:cNvPr id="14" name="ZoneTexte 13"/>
          <p:cNvSpPr txBox="1"/>
          <p:nvPr/>
        </p:nvSpPr>
        <p:spPr>
          <a:xfrm>
            <a:off x="5376208" y="882906"/>
            <a:ext cx="1219200" cy="646331"/>
          </a:xfrm>
          <a:prstGeom prst="rect">
            <a:avLst/>
          </a:prstGeom>
          <a:noFill/>
        </p:spPr>
        <p:txBody>
          <a:bodyPr wrap="square" rtlCol="0">
            <a:spAutoFit/>
          </a:bodyPr>
          <a:lstStyle/>
          <a:p>
            <a:pPr algn="ctr"/>
            <a:r>
              <a:rPr lang="fr-FR" dirty="0"/>
              <a:t>Ma famille</a:t>
            </a:r>
          </a:p>
        </p:txBody>
      </p:sp>
      <p:sp>
        <p:nvSpPr>
          <p:cNvPr id="17" name="Organigramme : Alternative 16">
            <a:extLst>
              <a:ext uri="{FF2B5EF4-FFF2-40B4-BE49-F238E27FC236}">
                <a16:creationId xmlns:a16="http://schemas.microsoft.com/office/drawing/2014/main" id="{E2A78F32-B801-FE1E-4CB8-290D1B3CFE75}"/>
              </a:ext>
            </a:extLst>
          </p:cNvPr>
          <p:cNvSpPr>
            <a:spLocks/>
          </p:cNvSpPr>
          <p:nvPr/>
        </p:nvSpPr>
        <p:spPr>
          <a:xfrm>
            <a:off x="6976408" y="381000"/>
            <a:ext cx="1519894" cy="17526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Alternative 18">
            <a:extLst>
              <a:ext uri="{FF2B5EF4-FFF2-40B4-BE49-F238E27FC236}">
                <a16:creationId xmlns:a16="http://schemas.microsoft.com/office/drawing/2014/main" id="{12051D40-F95F-41B0-E445-4CCAA937F53B}"/>
              </a:ext>
            </a:extLst>
          </p:cNvPr>
          <p:cNvSpPr>
            <a:spLocks/>
          </p:cNvSpPr>
          <p:nvPr/>
        </p:nvSpPr>
        <p:spPr>
          <a:xfrm>
            <a:off x="8719483" y="381000"/>
            <a:ext cx="1519894" cy="17526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Alternative 20">
            <a:extLst>
              <a:ext uri="{FF2B5EF4-FFF2-40B4-BE49-F238E27FC236}">
                <a16:creationId xmlns:a16="http://schemas.microsoft.com/office/drawing/2014/main" id="{FEA5EBBE-839D-3BB8-E751-2A21BE7ACFCD}"/>
              </a:ext>
            </a:extLst>
          </p:cNvPr>
          <p:cNvSpPr>
            <a:spLocks/>
          </p:cNvSpPr>
          <p:nvPr/>
        </p:nvSpPr>
        <p:spPr>
          <a:xfrm>
            <a:off x="10472083" y="381000"/>
            <a:ext cx="1519894" cy="17526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Alternative 21">
            <a:extLst>
              <a:ext uri="{FF2B5EF4-FFF2-40B4-BE49-F238E27FC236}">
                <a16:creationId xmlns:a16="http://schemas.microsoft.com/office/drawing/2014/main" id="{1C35CA88-B418-F1C0-F97E-F85FBF1D1E6C}"/>
              </a:ext>
            </a:extLst>
          </p:cNvPr>
          <p:cNvSpPr>
            <a:spLocks/>
          </p:cNvSpPr>
          <p:nvPr/>
        </p:nvSpPr>
        <p:spPr>
          <a:xfrm>
            <a:off x="5223808" y="2438400"/>
            <a:ext cx="1519894" cy="17526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Alternative 23">
            <a:extLst>
              <a:ext uri="{FF2B5EF4-FFF2-40B4-BE49-F238E27FC236}">
                <a16:creationId xmlns:a16="http://schemas.microsoft.com/office/drawing/2014/main" id="{7345E78C-CB8E-1E11-BF0C-902A137510F3}"/>
              </a:ext>
            </a:extLst>
          </p:cNvPr>
          <p:cNvSpPr>
            <a:spLocks/>
          </p:cNvSpPr>
          <p:nvPr/>
        </p:nvSpPr>
        <p:spPr>
          <a:xfrm>
            <a:off x="6976408" y="2438400"/>
            <a:ext cx="1519894" cy="17526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Alternative 24">
            <a:extLst>
              <a:ext uri="{FF2B5EF4-FFF2-40B4-BE49-F238E27FC236}">
                <a16:creationId xmlns:a16="http://schemas.microsoft.com/office/drawing/2014/main" id="{4AE3AB46-7E59-8BB4-1F50-2A8D49DE9DE6}"/>
              </a:ext>
            </a:extLst>
          </p:cNvPr>
          <p:cNvSpPr>
            <a:spLocks/>
          </p:cNvSpPr>
          <p:nvPr/>
        </p:nvSpPr>
        <p:spPr>
          <a:xfrm>
            <a:off x="8719483" y="2438400"/>
            <a:ext cx="1519894" cy="17526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rganigramme : Alternative 25">
            <a:extLst>
              <a:ext uri="{FF2B5EF4-FFF2-40B4-BE49-F238E27FC236}">
                <a16:creationId xmlns:a16="http://schemas.microsoft.com/office/drawing/2014/main" id="{DE00C98F-A7C6-B30F-03C4-50D87B0F2FA5}"/>
              </a:ext>
            </a:extLst>
          </p:cNvPr>
          <p:cNvSpPr>
            <a:spLocks/>
          </p:cNvSpPr>
          <p:nvPr/>
        </p:nvSpPr>
        <p:spPr>
          <a:xfrm>
            <a:off x="10472083" y="2438400"/>
            <a:ext cx="1519894" cy="17526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Alternative 26">
            <a:extLst>
              <a:ext uri="{FF2B5EF4-FFF2-40B4-BE49-F238E27FC236}">
                <a16:creationId xmlns:a16="http://schemas.microsoft.com/office/drawing/2014/main" id="{DE1F501C-4CDA-C4CE-3CEF-4B0AEEF51D44}"/>
              </a:ext>
            </a:extLst>
          </p:cNvPr>
          <p:cNvSpPr/>
          <p:nvPr/>
        </p:nvSpPr>
        <p:spPr>
          <a:xfrm>
            <a:off x="1981202" y="4267200"/>
            <a:ext cx="2971800" cy="16764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Après l’école, tu retrouves tes parents. C’est le moment de raconter ta journée : ce que tu as fait, ce que tu as appris, ce que tu as mangé, avec quels copains tu as joué, etc.</a:t>
            </a:r>
          </a:p>
        </p:txBody>
      </p:sp>
      <p:sp>
        <p:nvSpPr>
          <p:cNvPr id="28" name="Organigramme : Alternative 27">
            <a:extLst>
              <a:ext uri="{FF2B5EF4-FFF2-40B4-BE49-F238E27FC236}">
                <a16:creationId xmlns:a16="http://schemas.microsoft.com/office/drawing/2014/main" id="{EEF674C5-003C-F45A-99FA-2EBDAEFCCE84}"/>
              </a:ext>
            </a:extLst>
          </p:cNvPr>
          <p:cNvSpPr/>
          <p:nvPr/>
        </p:nvSpPr>
        <p:spPr>
          <a:xfrm>
            <a:off x="5223808" y="4648200"/>
            <a:ext cx="3810000" cy="12954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Après l’école, prenez un petit temps avec votre enfant pour remettre des mots sur sa journée : ce qu’il a fait, ce qu’il a appris, ce qu’il a ressenti, …</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rganigramme : Alternative 20"/>
          <p:cNvSpPr/>
          <p:nvPr/>
        </p:nvSpPr>
        <p:spPr>
          <a:xfrm>
            <a:off x="1981200" y="228600"/>
            <a:ext cx="9906000" cy="63246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u="sng" dirty="0">
                <a:solidFill>
                  <a:schemeClr val="tx1"/>
                </a:solidFill>
              </a:rPr>
              <a:t>Nous contacter</a:t>
            </a:r>
          </a:p>
          <a:p>
            <a:pPr algn="just"/>
            <a:r>
              <a:rPr lang="fr-FR" sz="1400" dirty="0">
                <a:solidFill>
                  <a:schemeClr val="tx1"/>
                </a:solidFill>
              </a:rPr>
              <a:t>Vous pouvez contacter l’école de différentes façons :</a:t>
            </a:r>
          </a:p>
          <a:p>
            <a:pPr algn="just"/>
            <a:r>
              <a:rPr lang="fr-FR" sz="1400" dirty="0">
                <a:solidFill>
                  <a:schemeClr val="tx1"/>
                </a:solidFill>
              </a:rPr>
              <a:t>Par téléphone : </a:t>
            </a:r>
          </a:p>
          <a:p>
            <a:pPr algn="just"/>
            <a:r>
              <a:rPr lang="fr-FR" sz="1400" dirty="0">
                <a:solidFill>
                  <a:schemeClr val="tx1"/>
                </a:solidFill>
              </a:rPr>
              <a:t>Par Email :                    @ac-versailles.fr</a:t>
            </a:r>
          </a:p>
          <a:p>
            <a:pPr algn="just"/>
            <a:r>
              <a:rPr lang="fr-FR" sz="1400" dirty="0">
                <a:solidFill>
                  <a:schemeClr val="tx1"/>
                </a:solidFill>
              </a:rPr>
              <a:t>Par courrier : </a:t>
            </a:r>
            <a:r>
              <a:rPr lang="fr-FR" sz="1400" dirty="0">
                <a:solidFill>
                  <a:srgbClr val="FF0000"/>
                </a:solidFill>
              </a:rPr>
              <a:t>………………………………..</a:t>
            </a:r>
          </a:p>
          <a:p>
            <a:pPr algn="just"/>
            <a:r>
              <a:rPr lang="fr-FR" sz="1400" dirty="0">
                <a:solidFill>
                  <a:srgbClr val="FF0000"/>
                </a:solidFill>
              </a:rPr>
              <a:t>Certains documents vous seront remis par l’intermédiaire de pochettes au nom de votre enfant. N’oubliez pas de la rapporter à l’école.</a:t>
            </a:r>
          </a:p>
          <a:p>
            <a:pPr algn="just"/>
            <a:endParaRPr lang="fr-FR" sz="1400" dirty="0">
              <a:solidFill>
                <a:schemeClr val="tx1"/>
              </a:solidFill>
            </a:endParaRPr>
          </a:p>
          <a:p>
            <a:pPr algn="just"/>
            <a:r>
              <a:rPr lang="fr-FR" sz="1400" b="1" u="sng" dirty="0">
                <a:solidFill>
                  <a:schemeClr val="tx1"/>
                </a:solidFill>
              </a:rPr>
              <a:t>Les absences</a:t>
            </a:r>
          </a:p>
          <a:p>
            <a:pPr algn="just"/>
            <a:r>
              <a:rPr lang="fr-FR" sz="1400" dirty="0">
                <a:solidFill>
                  <a:schemeClr val="tx1"/>
                </a:solidFill>
              </a:rPr>
              <a:t>L'inscription à l'école maternelle implique l'engagement, pour la famille, d'une fréquentation régulière indispensable pour le développement de la personnalité de l'enfant et pour le préparer à devenir élève. En cas d’absence, vous devez prévenir l’école au plus vite. (</a:t>
            </a:r>
            <a:r>
              <a:rPr lang="fr-FR" sz="1400" dirty="0" err="1">
                <a:solidFill>
                  <a:schemeClr val="tx1"/>
                </a:solidFill>
              </a:rPr>
              <a:t>Cf</a:t>
            </a:r>
            <a:r>
              <a:rPr lang="fr-FR" sz="1400" dirty="0">
                <a:solidFill>
                  <a:schemeClr val="tx1"/>
                </a:solidFill>
              </a:rPr>
              <a:t> contact). </a:t>
            </a:r>
          </a:p>
          <a:p>
            <a:pPr algn="just"/>
            <a:endParaRPr lang="fr-FR" sz="1400" b="1" u="sng" dirty="0">
              <a:solidFill>
                <a:schemeClr val="tx1"/>
              </a:solidFill>
            </a:endParaRPr>
          </a:p>
          <a:p>
            <a:pPr algn="just"/>
            <a:r>
              <a:rPr lang="fr-FR" sz="1400" b="1" u="sng" dirty="0">
                <a:solidFill>
                  <a:schemeClr val="tx1"/>
                </a:solidFill>
              </a:rPr>
              <a:t>Accueil des enfants atteints de troubles de la santé évoluant sur une longue période</a:t>
            </a:r>
          </a:p>
          <a:p>
            <a:pPr algn="just"/>
            <a:r>
              <a:rPr lang="fr-FR" sz="1400" dirty="0">
                <a:solidFill>
                  <a:schemeClr val="tx1"/>
                </a:solidFill>
              </a:rPr>
              <a:t>Les enfants atteints de maladie chronique, d'allergie et d'intolérance alimentaire sont admis à l'école et doivent pouvoir poursuivre leur scolarité en bénéficiant de leur traitement ou de leur régime alimentaire, dans des conditions garantissant leur sécurité et compensant les inconvénients de leur état de santé.</a:t>
            </a:r>
          </a:p>
          <a:p>
            <a:pPr algn="just"/>
            <a:r>
              <a:rPr lang="fr-FR" sz="1400" dirty="0">
                <a:solidFill>
                  <a:schemeClr val="tx1"/>
                </a:solidFill>
              </a:rPr>
              <a:t>Le projet d'accueil individualisé (PAI) a pour but de faciliter l'accueil de ces élèves. Informez l’école rapidement  si votre enfant est concerné par ce dispositif. Nous vous indiquerons alors la marche à suivre pour l’élaboration du PAI.</a:t>
            </a:r>
          </a:p>
          <a:p>
            <a:pPr algn="just"/>
            <a:endParaRPr lang="fr-FR" sz="1400" dirty="0">
              <a:solidFill>
                <a:schemeClr val="tx1"/>
              </a:solidFill>
            </a:endParaRPr>
          </a:p>
          <a:p>
            <a:pPr algn="just"/>
            <a:r>
              <a:rPr lang="fr-FR" sz="1400" dirty="0">
                <a:solidFill>
                  <a:schemeClr val="tx1"/>
                </a:solidFill>
              </a:rPr>
              <a:t>Plusieurs fois dans l’année vous serez invités à l’école. Soit pour des réunions d’informations, soit pour partager un moment de vie avec nous (carnaval, exposition des travaux des enfants, kermesse, spectacle, …).</a:t>
            </a:r>
          </a:p>
          <a:p>
            <a:pPr algn="just"/>
            <a:endParaRPr lang="fr-FR" sz="1400" dirty="0">
              <a:solidFill>
                <a:schemeClr val="tx1"/>
              </a:solidFill>
            </a:endParaRPr>
          </a:p>
          <a:p>
            <a:pPr algn="just"/>
            <a:r>
              <a:rPr lang="fr-FR" sz="1400" b="1" u="sng" dirty="0">
                <a:solidFill>
                  <a:schemeClr val="tx1"/>
                </a:solidFill>
              </a:rPr>
              <a:t>Les parents d’élèves</a:t>
            </a:r>
          </a:p>
          <a:p>
            <a:pPr algn="just"/>
            <a:r>
              <a:rPr lang="fr-FR" sz="1400" dirty="0">
                <a:solidFill>
                  <a:srgbClr val="FF0000"/>
                </a:solidFill>
              </a:rPr>
              <a:t>Associations…</a:t>
            </a:r>
          </a:p>
        </p:txBody>
      </p:sp>
      <p:sp>
        <p:nvSpPr>
          <p:cNvPr id="5" name="ZoneTexte 4">
            <a:extLst>
              <a:ext uri="{FF2B5EF4-FFF2-40B4-BE49-F238E27FC236}">
                <a16:creationId xmlns:a16="http://schemas.microsoft.com/office/drawing/2014/main" id="{E7C00CB9-B714-ECDD-D7D7-AC4C8D18C811}"/>
              </a:ext>
            </a:extLst>
          </p:cNvPr>
          <p:cNvSpPr txBox="1"/>
          <p:nvPr/>
        </p:nvSpPr>
        <p:spPr>
          <a:xfrm>
            <a:off x="12344400" y="200025"/>
            <a:ext cx="1600200" cy="923330"/>
          </a:xfrm>
          <a:prstGeom prst="rect">
            <a:avLst/>
          </a:prstGeom>
          <a:noFill/>
        </p:spPr>
        <p:txBody>
          <a:bodyPr wrap="square">
            <a:spAutoFit/>
          </a:bodyPr>
          <a:lstStyle/>
          <a:p>
            <a:r>
              <a:rPr lang="fr-FR" dirty="0">
                <a:solidFill>
                  <a:srgbClr val="FF0000"/>
                </a:solidFill>
              </a:rPr>
              <a:t>Le texte en rouge est à adapter</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558988465"/>
              </p:ext>
            </p:extLst>
          </p:nvPr>
        </p:nvGraphicFramePr>
        <p:xfrm>
          <a:off x="1905000" y="685800"/>
          <a:ext cx="9829800" cy="4818530"/>
        </p:xfrm>
        <a:graphic>
          <a:graphicData uri="http://schemas.openxmlformats.org/drawingml/2006/table">
            <a:tbl>
              <a:tblPr/>
              <a:tblGrid>
                <a:gridCol w="1637878">
                  <a:extLst>
                    <a:ext uri="{9D8B030D-6E8A-4147-A177-3AD203B41FA5}">
                      <a16:colId xmlns:a16="http://schemas.microsoft.com/office/drawing/2014/main" val="20000"/>
                    </a:ext>
                  </a:extLst>
                </a:gridCol>
                <a:gridCol w="1637878">
                  <a:extLst>
                    <a:ext uri="{9D8B030D-6E8A-4147-A177-3AD203B41FA5}">
                      <a16:colId xmlns:a16="http://schemas.microsoft.com/office/drawing/2014/main" val="20001"/>
                    </a:ext>
                  </a:extLst>
                </a:gridCol>
                <a:gridCol w="1638511">
                  <a:extLst>
                    <a:ext uri="{9D8B030D-6E8A-4147-A177-3AD203B41FA5}">
                      <a16:colId xmlns:a16="http://schemas.microsoft.com/office/drawing/2014/main" val="20002"/>
                    </a:ext>
                  </a:extLst>
                </a:gridCol>
                <a:gridCol w="1638511">
                  <a:extLst>
                    <a:ext uri="{9D8B030D-6E8A-4147-A177-3AD203B41FA5}">
                      <a16:colId xmlns:a16="http://schemas.microsoft.com/office/drawing/2014/main" val="20003"/>
                    </a:ext>
                  </a:extLst>
                </a:gridCol>
                <a:gridCol w="1638511">
                  <a:extLst>
                    <a:ext uri="{9D8B030D-6E8A-4147-A177-3AD203B41FA5}">
                      <a16:colId xmlns:a16="http://schemas.microsoft.com/office/drawing/2014/main" val="20004"/>
                    </a:ext>
                  </a:extLst>
                </a:gridCol>
                <a:gridCol w="1638511">
                  <a:extLst>
                    <a:ext uri="{9D8B030D-6E8A-4147-A177-3AD203B41FA5}">
                      <a16:colId xmlns:a16="http://schemas.microsoft.com/office/drawing/2014/main" val="20005"/>
                    </a:ext>
                  </a:extLst>
                </a:gridCol>
              </a:tblGrid>
              <a:tr h="318247">
                <a:tc>
                  <a:txBody>
                    <a:bodyPr/>
                    <a:lstStyle/>
                    <a:p>
                      <a:pPr algn="ctr">
                        <a:spcAft>
                          <a:spcPts val="0"/>
                        </a:spcAft>
                      </a:pPr>
                      <a:endParaRPr lang="fr-FR" sz="1500" dirty="0">
                        <a:solidFill>
                          <a:srgbClr val="FF0000"/>
                        </a:solidFill>
                        <a:latin typeface="Arial"/>
                        <a:ea typeface="Calibri"/>
                        <a:cs typeface="Times New Roman"/>
                      </a:endParaRPr>
                    </a:p>
                  </a:txBody>
                  <a:tcPr marL="56495" marR="564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500" b="1" dirty="0">
                          <a:solidFill>
                            <a:schemeClr val="tx1"/>
                          </a:solidFill>
                          <a:latin typeface="Arial"/>
                          <a:ea typeface="Calibri"/>
                          <a:cs typeface="Times New Roman"/>
                        </a:rPr>
                        <a:t>Lundi</a:t>
                      </a:r>
                      <a:endParaRPr lang="fr-FR" sz="800" b="1" dirty="0">
                        <a:solidFill>
                          <a:schemeClr val="tx1"/>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b="1" dirty="0">
                          <a:solidFill>
                            <a:schemeClr val="tx1"/>
                          </a:solidFill>
                          <a:latin typeface="Arial"/>
                          <a:ea typeface="Calibri"/>
                          <a:cs typeface="Times New Roman"/>
                        </a:rPr>
                        <a:t>Mardi</a:t>
                      </a:r>
                      <a:endParaRPr lang="fr-FR" sz="800" b="1" dirty="0">
                        <a:solidFill>
                          <a:schemeClr val="tx1"/>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b="1" dirty="0">
                          <a:solidFill>
                            <a:schemeClr val="tx1"/>
                          </a:solidFill>
                          <a:latin typeface="Arial"/>
                          <a:ea typeface="Calibri"/>
                          <a:cs typeface="Times New Roman"/>
                        </a:rPr>
                        <a:t>Mercredi</a:t>
                      </a:r>
                      <a:endParaRPr lang="fr-FR" sz="800" b="1" dirty="0">
                        <a:solidFill>
                          <a:schemeClr val="tx1"/>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b="1" dirty="0">
                          <a:solidFill>
                            <a:schemeClr val="tx1"/>
                          </a:solidFill>
                          <a:latin typeface="Arial"/>
                          <a:ea typeface="Calibri"/>
                          <a:cs typeface="Times New Roman"/>
                        </a:rPr>
                        <a:t>Jeudi</a:t>
                      </a:r>
                      <a:endParaRPr lang="fr-FR" sz="800" b="1" dirty="0">
                        <a:solidFill>
                          <a:schemeClr val="tx1"/>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b="1" dirty="0">
                          <a:solidFill>
                            <a:schemeClr val="tx1"/>
                          </a:solidFill>
                          <a:latin typeface="Arial"/>
                          <a:ea typeface="Calibri"/>
                          <a:cs typeface="Times New Roman"/>
                        </a:rPr>
                        <a:t>Vendredi</a:t>
                      </a:r>
                      <a:endParaRPr lang="fr-FR" sz="800" b="1" dirty="0">
                        <a:solidFill>
                          <a:schemeClr val="tx1"/>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000"/>
                  </a:ext>
                </a:extLst>
              </a:tr>
              <a:tr h="318247">
                <a:tc>
                  <a:txBody>
                    <a:bodyPr/>
                    <a:lstStyle/>
                    <a:p>
                      <a:pPr algn="ctr">
                        <a:spcAft>
                          <a:spcPts val="0"/>
                        </a:spcAft>
                      </a:pPr>
                      <a:r>
                        <a:rPr lang="fr-FR" sz="1500" dirty="0">
                          <a:solidFill>
                            <a:srgbClr val="FF0000"/>
                          </a:solidFill>
                          <a:latin typeface="Arial"/>
                          <a:ea typeface="Calibri"/>
                          <a:cs typeface="Times New Roman"/>
                        </a:rPr>
                        <a:t>07h30 - 08h20</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dirty="0">
                          <a:solidFill>
                            <a:srgbClr val="FF0000"/>
                          </a:solidFill>
                          <a:latin typeface="Arial"/>
                          <a:ea typeface="Calibri"/>
                          <a:cs typeface="Times New Roman"/>
                        </a:rPr>
                        <a:t>Garderie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Garderie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FF0000"/>
                          </a:solidFill>
                          <a:effectLst/>
                          <a:uLnTx/>
                          <a:uFillTx/>
                          <a:latin typeface="Arial"/>
                          <a:ea typeface="Calibri"/>
                          <a:cs typeface="Times New Roman"/>
                        </a:rPr>
                        <a:t>Maison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srgbClr val="FF0000"/>
                        </a:solidFill>
                        <a:effectLst/>
                        <a:uLnTx/>
                        <a:uFillTx/>
                        <a:latin typeface="Arial"/>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FF0000"/>
                          </a:solidFill>
                          <a:effectLst/>
                          <a:uLnTx/>
                          <a:uFillTx/>
                          <a:latin typeface="Arial"/>
                          <a:ea typeface="Calibri"/>
                          <a:cs typeface="Times New Roman"/>
                        </a:rPr>
                        <a:t>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FF0000"/>
                        </a:solidFill>
                        <a:effectLst/>
                        <a:uLnTx/>
                        <a:uFillTx/>
                        <a:latin typeface="Arial"/>
                        <a:cs typeface="Times New Roman"/>
                      </a:endParaRPr>
                    </a:p>
                    <a:p>
                      <a:pPr algn="ctr">
                        <a:spcAft>
                          <a:spcPts val="0"/>
                        </a:spcAft>
                      </a:pPr>
                      <a:r>
                        <a:rPr lang="fr-FR" sz="1500" dirty="0">
                          <a:solidFill>
                            <a:srgbClr val="FF0000"/>
                          </a:solidFill>
                          <a:latin typeface="Arial"/>
                          <a:cs typeface="Times New Roman"/>
                        </a:rPr>
                        <a:t>Centre de loisirs</a:t>
                      </a:r>
                    </a:p>
                    <a:p>
                      <a:pPr algn="ctr">
                        <a:spcAft>
                          <a:spcPts val="0"/>
                        </a:spcAft>
                      </a:pPr>
                      <a:endParaRPr lang="fr-FR" sz="1500" dirty="0">
                        <a:solidFill>
                          <a:srgbClr val="FF0000"/>
                        </a:solidFill>
                        <a:latin typeface="Arial"/>
                        <a:cs typeface="Times New Roman"/>
                      </a:endParaRPr>
                    </a:p>
                    <a:p>
                      <a:pPr algn="ctr">
                        <a:spcAft>
                          <a:spcPts val="0"/>
                        </a:spcAft>
                      </a:pPr>
                      <a:r>
                        <a:rPr lang="fr-FR" sz="1500" dirty="0">
                          <a:solidFill>
                            <a:srgbClr val="FF0000"/>
                          </a:solidFill>
                          <a:latin typeface="Arial"/>
                          <a:cs typeface="Times New Roman"/>
                        </a:rPr>
                        <a:t>ou</a:t>
                      </a:r>
                    </a:p>
                    <a:p>
                      <a:pPr algn="ctr">
                        <a:spcAft>
                          <a:spcPts val="0"/>
                        </a:spcAft>
                      </a:pPr>
                      <a:endParaRPr lang="fr-FR" sz="1500" dirty="0">
                        <a:solidFill>
                          <a:srgbClr val="FF0000"/>
                        </a:solidFill>
                        <a:latin typeface="Arial"/>
                        <a:cs typeface="Times New Roman"/>
                      </a:endParaRPr>
                    </a:p>
                    <a:p>
                      <a:pPr algn="ctr">
                        <a:spcAft>
                          <a:spcPts val="0"/>
                        </a:spcAft>
                      </a:pPr>
                      <a:r>
                        <a:rPr lang="fr-FR" sz="1500" dirty="0">
                          <a:solidFill>
                            <a:srgbClr val="FF0000"/>
                          </a:solidFill>
                          <a:latin typeface="Arial"/>
                          <a:cs typeface="Times New Roman"/>
                        </a:rPr>
                        <a:t>…</a:t>
                      </a:r>
                      <a:endParaRPr lang="fr-FR" sz="800" dirty="0">
                        <a:solidFill>
                          <a:srgbClr val="FF0000"/>
                        </a:solidFill>
                        <a:latin typeface="Arial"/>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4">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Garderie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Garderie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8247">
                <a:tc>
                  <a:txBody>
                    <a:bodyPr/>
                    <a:lstStyle/>
                    <a:p>
                      <a:pPr algn="ctr">
                        <a:spcAft>
                          <a:spcPts val="0"/>
                        </a:spcAft>
                      </a:pPr>
                      <a:r>
                        <a:rPr lang="fr-FR" sz="1500" dirty="0">
                          <a:solidFill>
                            <a:srgbClr val="FF0000"/>
                          </a:solidFill>
                          <a:latin typeface="Arial"/>
                          <a:ea typeface="Calibri"/>
                          <a:cs typeface="Times New Roman"/>
                        </a:rPr>
                        <a:t>08h20 - 10h10</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a:ln>
                            <a:noFill/>
                          </a:ln>
                          <a:solidFill>
                            <a:srgbClr val="FF0000"/>
                          </a:solidFill>
                          <a:effectLst/>
                          <a:uLnTx/>
                          <a:uFillTx/>
                          <a:latin typeface="Arial"/>
                          <a:ea typeface="Calibri"/>
                          <a:cs typeface="Times New Roman"/>
                        </a:rPr>
                        <a:t>Centre de loisirs</a:t>
                      </a:r>
                      <a:endParaRPr kumimoji="0" lang="fr-FR" sz="800" b="0" i="0" u="none" strike="noStrike" kern="1200" cap="none" spc="0" normalizeH="0" baseline="0" noProof="0" dirty="0">
                        <a:ln>
                          <a:noFill/>
                        </a:ln>
                        <a:solidFill>
                          <a:srgbClr val="FF0000"/>
                        </a:solidFill>
                        <a:effectLst/>
                        <a:uLnTx/>
                        <a:uFillTx/>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318247">
                <a:tc>
                  <a:txBody>
                    <a:bodyPr/>
                    <a:lstStyle/>
                    <a:p>
                      <a:pPr algn="ctr">
                        <a:spcAft>
                          <a:spcPts val="0"/>
                        </a:spcAft>
                      </a:pPr>
                      <a:r>
                        <a:rPr lang="fr-FR" sz="1500" dirty="0">
                          <a:solidFill>
                            <a:srgbClr val="FF0000"/>
                          </a:solidFill>
                          <a:latin typeface="Arial"/>
                          <a:ea typeface="Calibri"/>
                          <a:cs typeface="Times New Roman"/>
                        </a:rPr>
                        <a:t>10h10 - 10h40</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dirty="0">
                          <a:solidFill>
                            <a:srgbClr val="FF0000"/>
                          </a:solidFill>
                          <a:latin typeface="Arial"/>
                          <a:ea typeface="Calibri"/>
                          <a:cs typeface="Times New Roman"/>
                        </a:rPr>
                        <a:t>Récréation</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Récréation</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a:ln>
                            <a:noFill/>
                          </a:ln>
                          <a:solidFill>
                            <a:srgbClr val="FF0000"/>
                          </a:solidFill>
                          <a:effectLst/>
                          <a:uLnTx/>
                          <a:uFillTx/>
                          <a:latin typeface="Arial"/>
                          <a:ea typeface="Calibri"/>
                          <a:cs typeface="Times New Roman"/>
                        </a:rPr>
                        <a:t>Centre de loisirs</a:t>
                      </a:r>
                      <a:endParaRPr kumimoji="0" lang="fr-FR" sz="800" b="0" i="0" u="none" strike="noStrike" kern="1200" cap="none" spc="0" normalizeH="0" baseline="0" noProof="0" dirty="0">
                        <a:ln>
                          <a:noFill/>
                        </a:ln>
                        <a:solidFill>
                          <a:srgbClr val="FF0000"/>
                        </a:solidFill>
                        <a:effectLst/>
                        <a:uLnTx/>
                        <a:uFillTx/>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fr-FR" sz="1500" dirty="0">
                          <a:solidFill>
                            <a:srgbClr val="FF0000"/>
                          </a:solidFill>
                          <a:latin typeface="Arial"/>
                          <a:ea typeface="Calibri"/>
                          <a:cs typeface="Times New Roman"/>
                        </a:rPr>
                        <a:t>Récréation</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Récréation</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r h="318247">
                <a:tc>
                  <a:txBody>
                    <a:bodyPr/>
                    <a:lstStyle/>
                    <a:p>
                      <a:pPr algn="ctr">
                        <a:spcAft>
                          <a:spcPts val="0"/>
                        </a:spcAft>
                      </a:pPr>
                      <a:r>
                        <a:rPr lang="fr-FR" sz="1500" dirty="0">
                          <a:solidFill>
                            <a:srgbClr val="FF0000"/>
                          </a:solidFill>
                          <a:latin typeface="Arial"/>
                          <a:ea typeface="Calibri"/>
                          <a:cs typeface="Times New Roman"/>
                        </a:rPr>
                        <a:t>10h40 - 11h30</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a:solidFill>
                            <a:srgbClr val="FF0000"/>
                          </a:solidFill>
                          <a:latin typeface="Arial"/>
                          <a:ea typeface="Calibri"/>
                          <a:cs typeface="Times New Roman"/>
                        </a:rPr>
                        <a:t>Classe</a:t>
                      </a:r>
                      <a:endParaRPr lang="fr-FR" sz="80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a:ln>
                            <a:noFill/>
                          </a:ln>
                          <a:solidFill>
                            <a:srgbClr val="FF0000"/>
                          </a:solidFill>
                          <a:effectLst/>
                          <a:uLnTx/>
                          <a:uFillTx/>
                          <a:latin typeface="Arial"/>
                          <a:ea typeface="Calibri"/>
                          <a:cs typeface="Times New Roman"/>
                        </a:rPr>
                        <a:t>Centre de loisirs</a:t>
                      </a:r>
                      <a:endParaRPr kumimoji="0" lang="fr-FR" sz="800" b="0" i="0" u="none" strike="noStrike" kern="1200" cap="none" spc="0" normalizeH="0" baseline="0" noProof="0" dirty="0">
                        <a:ln>
                          <a:noFill/>
                        </a:ln>
                        <a:solidFill>
                          <a:srgbClr val="FF0000"/>
                        </a:solidFill>
                        <a:effectLst/>
                        <a:uLnTx/>
                        <a:uFillTx/>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fr-FR" sz="1500">
                          <a:solidFill>
                            <a:srgbClr val="FF0000"/>
                          </a:solidFill>
                          <a:latin typeface="Arial"/>
                          <a:ea typeface="Calibri"/>
                          <a:cs typeface="Times New Roman"/>
                        </a:rPr>
                        <a:t>Classe</a:t>
                      </a:r>
                      <a:endParaRPr lang="fr-FR" sz="80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r h="636494">
                <a:tc>
                  <a:txBody>
                    <a:bodyPr/>
                    <a:lstStyle/>
                    <a:p>
                      <a:pPr algn="ctr">
                        <a:spcAft>
                          <a:spcPts val="0"/>
                        </a:spcAft>
                      </a:pPr>
                      <a:r>
                        <a:rPr lang="fr-FR" sz="1500" dirty="0">
                          <a:solidFill>
                            <a:srgbClr val="FF0000"/>
                          </a:solidFill>
                          <a:latin typeface="Arial"/>
                          <a:ea typeface="Calibri"/>
                          <a:cs typeface="Times New Roman"/>
                        </a:rPr>
                        <a:t>11h30 - 13h20</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dirty="0">
                          <a:solidFill>
                            <a:srgbClr val="FF0000"/>
                          </a:solidFill>
                          <a:latin typeface="Arial"/>
                          <a:ea typeface="Calibri"/>
                          <a:cs typeface="Times New Roman"/>
                        </a:rPr>
                        <a:t>Cantine / Sieste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Cantine / Sieste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FF0000"/>
                          </a:solidFill>
                          <a:effectLst/>
                          <a:uLnTx/>
                          <a:uFillTx/>
                          <a:latin typeface="Arial"/>
                          <a:ea typeface="Calibri"/>
                          <a:cs typeface="Times New Roman"/>
                        </a:rPr>
                        <a:t>Centre de loisirs</a:t>
                      </a:r>
                      <a:endParaRPr kumimoji="0" lang="fr-FR" sz="800" b="0" i="0" u="none" strike="noStrike" kern="1200" cap="none" spc="0" normalizeH="0" baseline="0" noProof="0" dirty="0">
                        <a:ln>
                          <a:noFill/>
                        </a:ln>
                        <a:solidFill>
                          <a:srgbClr val="FF0000"/>
                        </a:solidFill>
                        <a:effectLst/>
                        <a:uLnTx/>
                        <a:uFillTx/>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spcAft>
                          <a:spcPts val="0"/>
                        </a:spcAft>
                      </a:pPr>
                      <a:r>
                        <a:rPr lang="fr-FR" sz="1500" dirty="0">
                          <a:solidFill>
                            <a:srgbClr val="FF0000"/>
                          </a:solidFill>
                          <a:latin typeface="Arial"/>
                          <a:ea typeface="Calibri"/>
                          <a:cs typeface="Times New Roman"/>
                        </a:rPr>
                        <a:t>Cantine / Sieste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Cantine / Sieste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5"/>
                  </a:ext>
                </a:extLst>
              </a:tr>
              <a:tr h="636494">
                <a:tc>
                  <a:txBody>
                    <a:bodyPr/>
                    <a:lstStyle/>
                    <a:p>
                      <a:pPr algn="ctr">
                        <a:spcAft>
                          <a:spcPts val="0"/>
                        </a:spcAft>
                      </a:pPr>
                      <a:r>
                        <a:rPr lang="fr-FR" sz="1500" dirty="0">
                          <a:solidFill>
                            <a:srgbClr val="FF0000"/>
                          </a:solidFill>
                          <a:latin typeface="Arial"/>
                          <a:ea typeface="Calibri"/>
                          <a:cs typeface="Times New Roman"/>
                        </a:rPr>
                        <a:t>13h20 - 14h45</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dirty="0">
                          <a:solidFill>
                            <a:srgbClr val="FF0000"/>
                          </a:solidFill>
                          <a:latin typeface="Arial"/>
                          <a:ea typeface="Calibri"/>
                          <a:cs typeface="Times New Roman"/>
                        </a:rPr>
                        <a:t>Sieste / réveil échelonné</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Sieste / réveil échelonné</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algn="ctr">
                        <a:spcAft>
                          <a:spcPts val="0"/>
                        </a:spcAft>
                      </a:pPr>
                      <a:r>
                        <a:rPr lang="fr-FR" sz="1500" dirty="0">
                          <a:solidFill>
                            <a:srgbClr val="FF0000"/>
                          </a:solidFill>
                          <a:latin typeface="Arial"/>
                          <a:ea typeface="Calibri"/>
                          <a:cs typeface="Times New Roman"/>
                        </a:rPr>
                        <a:t>Centre de loisirs</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spcAft>
                          <a:spcPts val="0"/>
                        </a:spcAft>
                      </a:pPr>
                      <a:r>
                        <a:rPr lang="fr-FR" sz="1500" dirty="0">
                          <a:solidFill>
                            <a:srgbClr val="FF0000"/>
                          </a:solidFill>
                          <a:latin typeface="Arial"/>
                          <a:ea typeface="Calibri"/>
                          <a:cs typeface="Times New Roman"/>
                        </a:rPr>
                        <a:t>Sieste / réveil échelonné</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Sieste / réveil échelonné</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6"/>
                  </a:ext>
                </a:extLst>
              </a:tr>
              <a:tr h="412377">
                <a:tc>
                  <a:txBody>
                    <a:bodyPr/>
                    <a:lstStyle/>
                    <a:p>
                      <a:pPr algn="ctr">
                        <a:spcAft>
                          <a:spcPts val="0"/>
                        </a:spcAft>
                      </a:pPr>
                      <a:r>
                        <a:rPr lang="fr-FR" sz="1500" dirty="0">
                          <a:solidFill>
                            <a:srgbClr val="FF0000"/>
                          </a:solidFill>
                          <a:latin typeface="Arial"/>
                          <a:ea typeface="Calibri"/>
                          <a:cs typeface="Times New Roman"/>
                        </a:rPr>
                        <a:t>14h45 - 16h30</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lumMod val="60000"/>
                        <a:lumOff val="40000"/>
                      </a:schemeClr>
                    </a:solidFill>
                  </a:tcPr>
                </a:tc>
                <a:tc v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Classe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lumMod val="60000"/>
                        <a:lumOff val="40000"/>
                      </a:schemeClr>
                    </a:solidFill>
                  </a:tcPr>
                </a:tc>
                <a:extLst>
                  <a:ext uri="{0D108BD9-81ED-4DB2-BD59-A6C34878D82A}">
                    <a16:rowId xmlns:a16="http://schemas.microsoft.com/office/drawing/2014/main" val="10007"/>
                  </a:ext>
                </a:extLst>
              </a:tr>
              <a:tr h="381000">
                <a:tc>
                  <a:txBody>
                    <a:bodyPr/>
                    <a:lstStyle/>
                    <a:p>
                      <a:pPr algn="ctr">
                        <a:spcAft>
                          <a:spcPts val="0"/>
                        </a:spcAft>
                      </a:pPr>
                      <a:r>
                        <a:rPr lang="fr-FR" sz="1500">
                          <a:solidFill>
                            <a:srgbClr val="FF0000"/>
                          </a:solidFill>
                          <a:latin typeface="Arial"/>
                          <a:ea typeface="Calibri"/>
                          <a:cs typeface="Times New Roman"/>
                        </a:rPr>
                        <a:t>16h30 - 18h45</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fr-FR" sz="1500">
                          <a:solidFill>
                            <a:srgbClr val="FF0000"/>
                          </a:solidFill>
                          <a:latin typeface="Arial"/>
                          <a:ea typeface="Calibri"/>
                          <a:cs typeface="Times New Roman"/>
                        </a:rPr>
                        <a:t>Garderie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Garderie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endParaRPr lang="fr-FR"/>
                    </a:p>
                  </a:txBody>
                  <a:tcPr/>
                </a:tc>
                <a:tc>
                  <a:txBody>
                    <a:bodyPr/>
                    <a:lstStyle/>
                    <a:p>
                      <a:pPr algn="ctr">
                        <a:spcAft>
                          <a:spcPts val="0"/>
                        </a:spcAft>
                      </a:pPr>
                      <a:r>
                        <a:rPr lang="fr-FR" sz="1500">
                          <a:solidFill>
                            <a:srgbClr val="FF0000"/>
                          </a:solidFill>
                          <a:latin typeface="Arial"/>
                          <a:ea typeface="Calibri"/>
                          <a:cs typeface="Times New Roman"/>
                        </a:rPr>
                        <a:t>Garderie</a:t>
                      </a:r>
                      <a:endParaRPr lang="fr-FR" sz="800" dirty="0">
                        <a:solidFill>
                          <a:srgbClr val="FF0000"/>
                        </a:solidFill>
                        <a:latin typeface="Arial"/>
                        <a:ea typeface="Calibri"/>
                        <a:cs typeface="Times New Roman"/>
                      </a:endParaRPr>
                    </a:p>
                  </a:txBody>
                  <a:tcPr marL="56495" marR="5649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fr-FR" sz="1500" dirty="0">
                          <a:solidFill>
                            <a:srgbClr val="FF0000"/>
                          </a:solidFill>
                          <a:latin typeface="Arial"/>
                          <a:ea typeface="Calibri"/>
                          <a:cs typeface="Times New Roman"/>
                        </a:rPr>
                        <a:t>Garderie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44243916"/>
                  </a:ext>
                </a:extLst>
              </a:tr>
              <a:tr h="206189">
                <a:tc gridSpan="6">
                  <a:txBody>
                    <a:bodyPr/>
                    <a:lstStyle/>
                    <a:p>
                      <a:pPr algn="ctr">
                        <a:spcAft>
                          <a:spcPts val="0"/>
                        </a:spcAft>
                      </a:pPr>
                      <a:endParaRPr lang="fr-FR" sz="10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1"/>
                  </a:ext>
                </a:extLst>
              </a:tr>
              <a:tr h="954741">
                <a:tc gridSpan="2">
                  <a:txBody>
                    <a:bodyPr/>
                    <a:lstStyle/>
                    <a:p>
                      <a:pPr algn="ctr">
                        <a:spcAft>
                          <a:spcPts val="0"/>
                        </a:spcAft>
                      </a:pPr>
                      <a:r>
                        <a:rPr lang="fr-FR" sz="1500" dirty="0">
                          <a:solidFill>
                            <a:srgbClr val="FF0000"/>
                          </a:solidFill>
                          <a:latin typeface="Arial"/>
                          <a:ea typeface="Calibri"/>
                          <a:cs typeface="Times New Roman"/>
                        </a:rPr>
                        <a:t>Temps scolaires</a:t>
                      </a:r>
                      <a:endParaRPr lang="fr-FR" sz="800" dirty="0">
                        <a:solidFill>
                          <a:srgbClr val="FF0000"/>
                        </a:solidFill>
                        <a:latin typeface="Arial"/>
                        <a:ea typeface="Calibri"/>
                        <a:cs typeface="Times New Roman"/>
                      </a:endParaRPr>
                    </a:p>
                    <a:p>
                      <a:pPr algn="ctr">
                        <a:spcAft>
                          <a:spcPts val="0"/>
                        </a:spcAft>
                      </a:pPr>
                      <a:r>
                        <a:rPr lang="fr-FR" sz="1500" dirty="0">
                          <a:solidFill>
                            <a:srgbClr val="FF0000"/>
                          </a:solidFill>
                          <a:latin typeface="Arial"/>
                          <a:ea typeface="Calibri"/>
                          <a:cs typeface="Times New Roman"/>
                        </a:rPr>
                        <a:t>organisés par</a:t>
                      </a:r>
                    </a:p>
                    <a:p>
                      <a:pPr algn="ctr">
                        <a:spcAft>
                          <a:spcPts val="0"/>
                        </a:spcAft>
                      </a:pPr>
                      <a:r>
                        <a:rPr lang="fr-FR" sz="1500" dirty="0">
                          <a:solidFill>
                            <a:srgbClr val="FF0000"/>
                          </a:solidFill>
                          <a:latin typeface="Arial"/>
                          <a:ea typeface="Calibri"/>
                          <a:cs typeface="Times New Roman"/>
                        </a:rPr>
                        <a:t>l’Education Nationale</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fr-FR"/>
                    </a:p>
                  </a:txBody>
                  <a:tcPr/>
                </a:tc>
                <a:tc gridSpan="2">
                  <a:txBody>
                    <a:bodyPr/>
                    <a:lstStyle/>
                    <a:p>
                      <a:pPr algn="ctr">
                        <a:spcAft>
                          <a:spcPts val="0"/>
                        </a:spcAft>
                      </a:pPr>
                      <a:r>
                        <a:rPr lang="fr-FR" sz="1500" dirty="0">
                          <a:solidFill>
                            <a:srgbClr val="FF0000"/>
                          </a:solidFill>
                          <a:latin typeface="Arial"/>
                          <a:ea typeface="Calibri"/>
                          <a:cs typeface="Times New Roman"/>
                        </a:rPr>
                        <a:t>Temps périscolaires</a:t>
                      </a:r>
                      <a:endParaRPr lang="fr-FR" sz="800" dirty="0">
                        <a:solidFill>
                          <a:srgbClr val="FF0000"/>
                        </a:solidFill>
                        <a:latin typeface="Arial"/>
                        <a:ea typeface="Calibri"/>
                        <a:cs typeface="Times New Roman"/>
                      </a:endParaRPr>
                    </a:p>
                    <a:p>
                      <a:pPr algn="ctr">
                        <a:spcAft>
                          <a:spcPts val="0"/>
                        </a:spcAft>
                      </a:pPr>
                      <a:r>
                        <a:rPr lang="fr-FR" sz="1500" dirty="0">
                          <a:solidFill>
                            <a:srgbClr val="FF0000"/>
                          </a:solidFill>
                          <a:latin typeface="Arial"/>
                          <a:ea typeface="Calibri"/>
                          <a:cs typeface="Times New Roman"/>
                        </a:rPr>
                        <a:t>organisés par</a:t>
                      </a:r>
                    </a:p>
                    <a:p>
                      <a:pPr algn="ctr">
                        <a:spcAft>
                          <a:spcPts val="0"/>
                        </a:spcAft>
                      </a:pPr>
                      <a:r>
                        <a:rPr lang="fr-FR" sz="1500" dirty="0">
                          <a:solidFill>
                            <a:srgbClr val="FF0000"/>
                          </a:solidFill>
                          <a:latin typeface="Arial"/>
                          <a:ea typeface="Calibri"/>
                          <a:cs typeface="Times New Roman"/>
                        </a:rPr>
                        <a:t>les services communaux</a:t>
                      </a:r>
                      <a:endParaRPr lang="fr-FR" sz="800" dirty="0">
                        <a:solidFill>
                          <a:srgbClr val="FF0000"/>
                        </a:solidFill>
                        <a:latin typeface="Arial"/>
                        <a:ea typeface="Calibri"/>
                        <a:cs typeface="Times New Roman"/>
                      </a:endParaRPr>
                    </a:p>
                  </a:txBody>
                  <a:tcPr marL="56495" marR="5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gridSpan="2">
                  <a:txBody>
                    <a:bodyPr/>
                    <a:lstStyle/>
                    <a:p>
                      <a:pPr>
                        <a:spcAft>
                          <a:spcPts val="0"/>
                        </a:spcAft>
                      </a:pPr>
                      <a:r>
                        <a:rPr lang="fr-FR" sz="800" dirty="0">
                          <a:solidFill>
                            <a:srgbClr val="FF0000"/>
                          </a:solidFill>
                          <a:latin typeface="Arial"/>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extLst>
                  <a:ext uri="{0D108BD9-81ED-4DB2-BD59-A6C34878D82A}">
                    <a16:rowId xmlns:a16="http://schemas.microsoft.com/office/drawing/2014/main" val="10012"/>
                  </a:ext>
                </a:extLst>
              </a:tr>
            </a:tbl>
          </a:graphicData>
        </a:graphic>
      </p:graphicFrame>
      <p:sp>
        <p:nvSpPr>
          <p:cNvPr id="5" name="ZoneTexte 4"/>
          <p:cNvSpPr txBox="1"/>
          <p:nvPr/>
        </p:nvSpPr>
        <p:spPr>
          <a:xfrm>
            <a:off x="152400" y="152400"/>
            <a:ext cx="5867400" cy="369332"/>
          </a:xfrm>
          <a:prstGeom prst="rect">
            <a:avLst/>
          </a:prstGeom>
          <a:noFill/>
        </p:spPr>
        <p:txBody>
          <a:bodyPr wrap="square" rtlCol="0">
            <a:spAutoFit/>
          </a:bodyPr>
          <a:lstStyle/>
          <a:p>
            <a:r>
              <a:rPr lang="fr-FR" b="1" u="sng" dirty="0"/>
              <a:t>Emploi du temps de la journée de l’enfant</a:t>
            </a:r>
          </a:p>
        </p:txBody>
      </p:sp>
      <p:sp>
        <p:nvSpPr>
          <p:cNvPr id="6" name="ZoneTexte 5">
            <a:extLst>
              <a:ext uri="{FF2B5EF4-FFF2-40B4-BE49-F238E27FC236}">
                <a16:creationId xmlns:a16="http://schemas.microsoft.com/office/drawing/2014/main" id="{B1F50ABB-7DB2-BDFD-F17C-5FF130161DB9}"/>
              </a:ext>
            </a:extLst>
          </p:cNvPr>
          <p:cNvSpPr txBox="1"/>
          <p:nvPr/>
        </p:nvSpPr>
        <p:spPr>
          <a:xfrm>
            <a:off x="12344400" y="200025"/>
            <a:ext cx="1600200" cy="923330"/>
          </a:xfrm>
          <a:prstGeom prst="rect">
            <a:avLst/>
          </a:prstGeom>
          <a:noFill/>
        </p:spPr>
        <p:txBody>
          <a:bodyPr wrap="square">
            <a:spAutoFit/>
          </a:bodyPr>
          <a:lstStyle/>
          <a:p>
            <a:r>
              <a:rPr lang="fr-FR" dirty="0">
                <a:solidFill>
                  <a:srgbClr val="FF0000"/>
                </a:solidFill>
              </a:rPr>
              <a:t>Le texte en rouge est à adapter</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256401"/>
            <a:ext cx="4953000" cy="685800"/>
          </a:xfrm>
        </p:spPr>
        <p:txBody>
          <a:bodyPr/>
          <a:lstStyle/>
          <a:p>
            <a:r>
              <a:rPr lang="fr-FR" dirty="0"/>
              <a:t>Trombinoscope de l’école</a:t>
            </a:r>
          </a:p>
        </p:txBody>
      </p:sp>
      <p:sp>
        <p:nvSpPr>
          <p:cNvPr id="5" name="Organigramme : Alternative 4"/>
          <p:cNvSpPr>
            <a:spLocks noChangeAspect="1"/>
          </p:cNvSpPr>
          <p:nvPr/>
        </p:nvSpPr>
        <p:spPr>
          <a:xfrm>
            <a:off x="533400" y="1143000"/>
            <a:ext cx="1620000" cy="216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rganigramme : Alternative 5"/>
          <p:cNvSpPr>
            <a:spLocks noChangeAspect="1"/>
          </p:cNvSpPr>
          <p:nvPr/>
        </p:nvSpPr>
        <p:spPr>
          <a:xfrm>
            <a:off x="10134600" y="1143000"/>
            <a:ext cx="1620000" cy="216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Alternative 7"/>
          <p:cNvSpPr>
            <a:spLocks noChangeAspect="1"/>
          </p:cNvSpPr>
          <p:nvPr/>
        </p:nvSpPr>
        <p:spPr>
          <a:xfrm>
            <a:off x="2990850" y="1143000"/>
            <a:ext cx="1620000" cy="216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Alternative 8"/>
          <p:cNvSpPr>
            <a:spLocks noChangeAspect="1"/>
          </p:cNvSpPr>
          <p:nvPr/>
        </p:nvSpPr>
        <p:spPr>
          <a:xfrm>
            <a:off x="7696200" y="1143000"/>
            <a:ext cx="1620000" cy="216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p:cNvSpPr>
            <a:spLocks noChangeAspect="1"/>
          </p:cNvSpPr>
          <p:nvPr/>
        </p:nvSpPr>
        <p:spPr>
          <a:xfrm>
            <a:off x="4914900" y="4038600"/>
            <a:ext cx="1620000" cy="216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Alternative 10"/>
          <p:cNvSpPr>
            <a:spLocks noChangeAspect="1"/>
          </p:cNvSpPr>
          <p:nvPr/>
        </p:nvSpPr>
        <p:spPr>
          <a:xfrm>
            <a:off x="5372100" y="1143000"/>
            <a:ext cx="1620000" cy="216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Alternative 11"/>
          <p:cNvSpPr>
            <a:spLocks noChangeAspect="1"/>
          </p:cNvSpPr>
          <p:nvPr/>
        </p:nvSpPr>
        <p:spPr>
          <a:xfrm>
            <a:off x="2514600" y="4038600"/>
            <a:ext cx="1620000" cy="216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Alternative 12"/>
          <p:cNvSpPr>
            <a:spLocks noChangeAspect="1"/>
          </p:cNvSpPr>
          <p:nvPr/>
        </p:nvSpPr>
        <p:spPr>
          <a:xfrm>
            <a:off x="7315200" y="4038600"/>
            <a:ext cx="1620000" cy="216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781174" y="3429000"/>
            <a:ext cx="1543800" cy="369332"/>
          </a:xfrm>
          <a:prstGeom prst="rect">
            <a:avLst/>
          </a:prstGeom>
          <a:noFill/>
        </p:spPr>
        <p:txBody>
          <a:bodyPr wrap="square" rtlCol="0">
            <a:spAutoFit/>
          </a:bodyPr>
          <a:lstStyle/>
          <a:p>
            <a:pPr algn="ctr"/>
            <a:r>
              <a:rPr lang="fr-FR" dirty="0"/>
              <a:t>ATSEM</a:t>
            </a:r>
          </a:p>
        </p:txBody>
      </p:sp>
      <p:sp>
        <p:nvSpPr>
          <p:cNvPr id="15" name="ZoneTexte 14"/>
          <p:cNvSpPr txBox="1"/>
          <p:nvPr/>
        </p:nvSpPr>
        <p:spPr>
          <a:xfrm>
            <a:off x="2828926" y="3429000"/>
            <a:ext cx="1981200" cy="369332"/>
          </a:xfrm>
          <a:prstGeom prst="rect">
            <a:avLst/>
          </a:prstGeom>
          <a:noFill/>
        </p:spPr>
        <p:txBody>
          <a:bodyPr wrap="square" rtlCol="0">
            <a:spAutoFit/>
          </a:bodyPr>
          <a:lstStyle/>
          <a:p>
            <a:pPr algn="ctr"/>
            <a:r>
              <a:rPr lang="fr-FR" dirty="0"/>
              <a:t>ATSEM</a:t>
            </a:r>
          </a:p>
        </p:txBody>
      </p:sp>
      <p:sp>
        <p:nvSpPr>
          <p:cNvPr id="16" name="ZoneTexte 15"/>
          <p:cNvSpPr txBox="1"/>
          <p:nvPr/>
        </p:nvSpPr>
        <p:spPr>
          <a:xfrm>
            <a:off x="10078200" y="3429000"/>
            <a:ext cx="1732800" cy="369332"/>
          </a:xfrm>
          <a:prstGeom prst="rect">
            <a:avLst/>
          </a:prstGeom>
          <a:noFill/>
        </p:spPr>
        <p:txBody>
          <a:bodyPr wrap="square" rtlCol="0">
            <a:spAutoFit/>
          </a:bodyPr>
          <a:lstStyle/>
          <a:p>
            <a:pPr algn="ctr"/>
            <a:r>
              <a:rPr lang="fr-FR" dirty="0"/>
              <a:t>Enseignant(e)</a:t>
            </a:r>
          </a:p>
        </p:txBody>
      </p:sp>
      <p:sp>
        <p:nvSpPr>
          <p:cNvPr id="17" name="ZoneTexte 16"/>
          <p:cNvSpPr txBox="1"/>
          <p:nvPr/>
        </p:nvSpPr>
        <p:spPr>
          <a:xfrm>
            <a:off x="5153400" y="3429000"/>
            <a:ext cx="2057400" cy="369332"/>
          </a:xfrm>
          <a:prstGeom prst="rect">
            <a:avLst/>
          </a:prstGeom>
          <a:noFill/>
        </p:spPr>
        <p:txBody>
          <a:bodyPr wrap="square" rtlCol="0">
            <a:spAutoFit/>
          </a:bodyPr>
          <a:lstStyle/>
          <a:p>
            <a:pPr algn="ctr"/>
            <a:r>
              <a:rPr lang="fr-FR" dirty="0"/>
              <a:t>Enseignant(e)</a:t>
            </a:r>
          </a:p>
        </p:txBody>
      </p:sp>
      <p:sp>
        <p:nvSpPr>
          <p:cNvPr id="18" name="ZoneTexte 17"/>
          <p:cNvSpPr txBox="1"/>
          <p:nvPr/>
        </p:nvSpPr>
        <p:spPr>
          <a:xfrm>
            <a:off x="228600" y="3352800"/>
            <a:ext cx="2133600" cy="646331"/>
          </a:xfrm>
          <a:prstGeom prst="rect">
            <a:avLst/>
          </a:prstGeom>
          <a:noFill/>
        </p:spPr>
        <p:txBody>
          <a:bodyPr wrap="square" rtlCol="0">
            <a:spAutoFit/>
          </a:bodyPr>
          <a:lstStyle/>
          <a:p>
            <a:pPr algn="ctr"/>
            <a:r>
              <a:rPr lang="fr-FR" dirty="0"/>
              <a:t>Enseignant(e) / Directeur(</a:t>
            </a:r>
            <a:r>
              <a:rPr lang="fr-FR" dirty="0" err="1"/>
              <a:t>trice</a:t>
            </a:r>
            <a:r>
              <a:rPr lang="fr-FR" dirty="0"/>
              <a:t>)</a:t>
            </a:r>
          </a:p>
        </p:txBody>
      </p:sp>
      <p:sp>
        <p:nvSpPr>
          <p:cNvPr id="19" name="ZoneTexte 18"/>
          <p:cNvSpPr txBox="1"/>
          <p:nvPr/>
        </p:nvSpPr>
        <p:spPr>
          <a:xfrm>
            <a:off x="2514600" y="6336268"/>
            <a:ext cx="1620000" cy="369332"/>
          </a:xfrm>
          <a:prstGeom prst="rect">
            <a:avLst/>
          </a:prstGeom>
          <a:noFill/>
        </p:spPr>
        <p:txBody>
          <a:bodyPr wrap="square" rtlCol="0">
            <a:spAutoFit/>
          </a:bodyPr>
          <a:lstStyle/>
          <a:p>
            <a:pPr algn="ctr"/>
            <a:r>
              <a:rPr lang="fr-FR" dirty="0"/>
              <a:t>ATSEM</a:t>
            </a:r>
          </a:p>
        </p:txBody>
      </p:sp>
      <p:sp>
        <p:nvSpPr>
          <p:cNvPr id="20" name="ZoneTexte 19"/>
          <p:cNvSpPr txBox="1"/>
          <p:nvPr/>
        </p:nvSpPr>
        <p:spPr>
          <a:xfrm>
            <a:off x="4495800" y="6342844"/>
            <a:ext cx="2448300" cy="377488"/>
          </a:xfrm>
          <a:prstGeom prst="rect">
            <a:avLst/>
          </a:prstGeom>
          <a:noFill/>
        </p:spPr>
        <p:txBody>
          <a:bodyPr wrap="square" rtlCol="0">
            <a:spAutoFit/>
          </a:bodyPr>
          <a:lstStyle/>
          <a:p>
            <a:pPr algn="ctr"/>
            <a:r>
              <a:rPr lang="fr-FR" dirty="0"/>
              <a:t>Responsable garderie</a:t>
            </a:r>
          </a:p>
        </p:txBody>
      </p:sp>
      <p:sp>
        <p:nvSpPr>
          <p:cNvPr id="21" name="ZoneTexte 20"/>
          <p:cNvSpPr txBox="1"/>
          <p:nvPr/>
        </p:nvSpPr>
        <p:spPr>
          <a:xfrm>
            <a:off x="7010400" y="6332190"/>
            <a:ext cx="2352300" cy="377488"/>
          </a:xfrm>
          <a:prstGeom prst="rect">
            <a:avLst/>
          </a:prstGeom>
          <a:noFill/>
        </p:spPr>
        <p:txBody>
          <a:bodyPr wrap="square" rtlCol="0">
            <a:spAutoFit/>
          </a:bodyPr>
          <a:lstStyle/>
          <a:p>
            <a:pPr algn="ctr"/>
            <a:r>
              <a:rPr lang="fr-FR" dirty="0"/>
              <a:t>Responsable cantine</a:t>
            </a:r>
          </a:p>
        </p:txBody>
      </p:sp>
      <p:sp>
        <p:nvSpPr>
          <p:cNvPr id="22" name="ZoneTexte 21">
            <a:extLst>
              <a:ext uri="{FF2B5EF4-FFF2-40B4-BE49-F238E27FC236}">
                <a16:creationId xmlns:a16="http://schemas.microsoft.com/office/drawing/2014/main" id="{45C5DEE0-D1D8-FBC2-8525-3F3754C8FFAE}"/>
              </a:ext>
            </a:extLst>
          </p:cNvPr>
          <p:cNvSpPr txBox="1"/>
          <p:nvPr/>
        </p:nvSpPr>
        <p:spPr>
          <a:xfrm>
            <a:off x="12344400" y="152400"/>
            <a:ext cx="1752600" cy="923330"/>
          </a:xfrm>
          <a:prstGeom prst="rect">
            <a:avLst/>
          </a:prstGeom>
          <a:noFill/>
        </p:spPr>
        <p:txBody>
          <a:bodyPr wrap="square">
            <a:spAutoFit/>
          </a:bodyPr>
          <a:lstStyle/>
          <a:p>
            <a:r>
              <a:rPr lang="fr-FR" dirty="0">
                <a:solidFill>
                  <a:srgbClr val="FF0000"/>
                </a:solidFill>
              </a:rPr>
              <a:t>Insérer les photos et noms/prénoms</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304800" y="228600"/>
            <a:ext cx="4652308" cy="3240000"/>
          </a:xfrm>
          <a:prstGeom prst="flowChartAlternateProcess">
            <a:avLst/>
          </a:prstGeom>
          <a:solidFill>
            <a:schemeClr val="bg1">
              <a:lumMod val="85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rganigramme : Alternative 5"/>
          <p:cNvSpPr>
            <a:spLocks/>
          </p:cNvSpPr>
          <p:nvPr/>
        </p:nvSpPr>
        <p:spPr>
          <a:xfrm>
            <a:off x="7239000" y="152400"/>
            <a:ext cx="4644000" cy="3240000"/>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road-1.png"/>
          <p:cNvPicPr>
            <a:picLocks noChangeAspect="1"/>
          </p:cNvPicPr>
          <p:nvPr/>
        </p:nvPicPr>
        <p:blipFill>
          <a:blip r:embed="rId3" cstate="print"/>
          <a:srcRect l="32004" t="66666" r="26251"/>
          <a:stretch>
            <a:fillRect/>
          </a:stretch>
        </p:blipFill>
        <p:spPr>
          <a:xfrm rot="11002484" flipH="1">
            <a:off x="4953000" y="2067769"/>
            <a:ext cx="2286000" cy="1676400"/>
          </a:xfrm>
          <a:prstGeom prst="rect">
            <a:avLst/>
          </a:prstGeom>
          <a:ln w="127000">
            <a:noFill/>
          </a:ln>
        </p:spPr>
      </p:pic>
      <p:pic>
        <p:nvPicPr>
          <p:cNvPr id="13" name="Image 12" descr="bag.png"/>
          <p:cNvPicPr>
            <a:picLocks noChangeAspect="1"/>
          </p:cNvPicPr>
          <p:nvPr/>
        </p:nvPicPr>
        <p:blipFill>
          <a:blip r:embed="rId4" cstate="print"/>
          <a:stretch>
            <a:fillRect/>
          </a:stretch>
        </p:blipFill>
        <p:spPr>
          <a:xfrm>
            <a:off x="5486400" y="914400"/>
            <a:ext cx="1261628" cy="1174189"/>
          </a:xfrm>
          <a:prstGeom prst="rect">
            <a:avLst/>
          </a:prstGeom>
          <a:ln w="127000">
            <a:noFill/>
          </a:ln>
        </p:spPr>
      </p:pic>
      <p:pic>
        <p:nvPicPr>
          <p:cNvPr id="14" name="Image 13" descr="doudou1.png"/>
          <p:cNvPicPr>
            <a:picLocks noChangeAspect="1"/>
          </p:cNvPicPr>
          <p:nvPr/>
        </p:nvPicPr>
        <p:blipFill>
          <a:blip r:embed="rId5" cstate="print"/>
          <a:stretch>
            <a:fillRect/>
          </a:stretch>
        </p:blipFill>
        <p:spPr>
          <a:xfrm>
            <a:off x="5105400" y="1828800"/>
            <a:ext cx="596701" cy="596701"/>
          </a:xfrm>
          <a:prstGeom prst="rect">
            <a:avLst/>
          </a:prstGeom>
          <a:ln w="127000">
            <a:noFill/>
          </a:ln>
        </p:spPr>
      </p:pic>
      <p:pic>
        <p:nvPicPr>
          <p:cNvPr id="16" name="Image 15" descr="tétine.png"/>
          <p:cNvPicPr>
            <a:picLocks noChangeAspect="1"/>
          </p:cNvPicPr>
          <p:nvPr/>
        </p:nvPicPr>
        <p:blipFill>
          <a:blip r:embed="rId6" cstate="print"/>
          <a:stretch>
            <a:fillRect/>
          </a:stretch>
        </p:blipFill>
        <p:spPr>
          <a:xfrm>
            <a:off x="5181600" y="381000"/>
            <a:ext cx="556903" cy="551162"/>
          </a:xfrm>
          <a:prstGeom prst="rect">
            <a:avLst/>
          </a:prstGeom>
          <a:ln w="127000">
            <a:noFill/>
          </a:ln>
        </p:spPr>
      </p:pic>
      <p:pic>
        <p:nvPicPr>
          <p:cNvPr id="17" name="Image 16" descr="pantalon.png"/>
          <p:cNvPicPr>
            <a:picLocks noChangeAspect="1"/>
          </p:cNvPicPr>
          <p:nvPr/>
        </p:nvPicPr>
        <p:blipFill>
          <a:blip r:embed="rId7" cstate="print"/>
          <a:stretch>
            <a:fillRect/>
          </a:stretch>
        </p:blipFill>
        <p:spPr>
          <a:xfrm>
            <a:off x="6553200" y="2057400"/>
            <a:ext cx="400792" cy="514350"/>
          </a:xfrm>
          <a:prstGeom prst="rect">
            <a:avLst/>
          </a:prstGeom>
          <a:ln w="127000">
            <a:noFill/>
          </a:ln>
        </p:spPr>
      </p:pic>
      <p:pic>
        <p:nvPicPr>
          <p:cNvPr id="18" name="Image 17" descr="gouter.png"/>
          <p:cNvPicPr>
            <a:picLocks noChangeAspect="1"/>
          </p:cNvPicPr>
          <p:nvPr/>
        </p:nvPicPr>
        <p:blipFill>
          <a:blip r:embed="rId8" cstate="print"/>
          <a:stretch>
            <a:fillRect/>
          </a:stretch>
        </p:blipFill>
        <p:spPr>
          <a:xfrm>
            <a:off x="6400800" y="457200"/>
            <a:ext cx="642001" cy="442460"/>
          </a:xfrm>
          <a:prstGeom prst="rect">
            <a:avLst/>
          </a:prstGeom>
          <a:ln w="127000">
            <a:noFill/>
          </a:ln>
        </p:spPr>
      </p:pic>
      <p:sp>
        <p:nvSpPr>
          <p:cNvPr id="20" name="Organigramme : Alternative 19"/>
          <p:cNvSpPr/>
          <p:nvPr/>
        </p:nvSpPr>
        <p:spPr>
          <a:xfrm>
            <a:off x="1828800" y="3733800"/>
            <a:ext cx="3128308" cy="24384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C’est ton premier jour d’école, une fois réveillé, prends un bon petit déjeuner et prépare tes affaires. Dans ton sac, tu peux mettre ton doudou, ta tétine si tu en as besoin pour dormir, un change si tu te salis et un goûter si tu vas à la garderie après l’école. </a:t>
            </a:r>
          </a:p>
          <a:p>
            <a:pPr algn="just"/>
            <a:r>
              <a:rPr lang="fr-FR" sz="1400" dirty="0">
                <a:solidFill>
                  <a:schemeClr val="tx1"/>
                </a:solidFill>
              </a:rPr>
              <a:t>Sors de ta maison et en route pour l’école.</a:t>
            </a:r>
            <a:endParaRPr lang="fr-FR" dirty="0"/>
          </a:p>
        </p:txBody>
      </p:sp>
      <p:sp>
        <p:nvSpPr>
          <p:cNvPr id="21" name="Organigramme : Alternative 20"/>
          <p:cNvSpPr/>
          <p:nvPr/>
        </p:nvSpPr>
        <p:spPr>
          <a:xfrm>
            <a:off x="5181600" y="3733800"/>
            <a:ext cx="4267200" cy="24384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Votre enfant a besoin d’un rythme régulier, essayez de le réveiller et de le coucher chaque jour à la même heure.</a:t>
            </a:r>
          </a:p>
          <a:p>
            <a:pPr algn="just"/>
            <a:r>
              <a:rPr lang="fr-FR" sz="1400" dirty="0">
                <a:solidFill>
                  <a:schemeClr val="tx1"/>
                </a:solidFill>
              </a:rPr>
              <a:t>Il ne mangera pas avant d’aller à la cantine alors ne sautez surtout pas le petit déjeuner !</a:t>
            </a:r>
          </a:p>
          <a:p>
            <a:pPr algn="just"/>
            <a:r>
              <a:rPr lang="fr-FR" sz="1400" dirty="0">
                <a:solidFill>
                  <a:schemeClr val="tx1"/>
                </a:solidFill>
              </a:rPr>
              <a:t>Si votre enfant a une tétine, ne faites pas correspondre l’entrée à l’école avec sa disparition. Votre enfant  s’en séparera plus tard.</a:t>
            </a:r>
          </a:p>
          <a:p>
            <a:pPr algn="just"/>
            <a:r>
              <a:rPr lang="fr-FR" sz="1400" dirty="0">
                <a:solidFill>
                  <a:schemeClr val="tx1"/>
                </a:solidFill>
              </a:rPr>
              <a:t>N’oubliez pas de mettre une bouteille d’eau dans son sac pour le goûter de la garderie.</a:t>
            </a:r>
            <a:endParaRPr lang="fr-FR" sz="2000" dirty="0">
              <a:solidFill>
                <a:schemeClr val="tx1"/>
              </a:solidFill>
            </a:endParaRPr>
          </a:p>
        </p:txBody>
      </p:sp>
      <p:sp>
        <p:nvSpPr>
          <p:cNvPr id="12" name="ZoneTexte 11"/>
          <p:cNvSpPr txBox="1"/>
          <p:nvPr/>
        </p:nvSpPr>
        <p:spPr>
          <a:xfrm>
            <a:off x="1828800" y="1524000"/>
            <a:ext cx="1524000" cy="923330"/>
          </a:xfrm>
          <a:prstGeom prst="rect">
            <a:avLst/>
          </a:prstGeom>
          <a:noFill/>
          <a:ln w="127000">
            <a:noFill/>
          </a:ln>
        </p:spPr>
        <p:txBody>
          <a:bodyPr wrap="square" rtlCol="0">
            <a:spAutoFit/>
          </a:bodyPr>
          <a:lstStyle/>
          <a:p>
            <a:pPr algn="ctr"/>
            <a:r>
              <a:rPr lang="fr-FR" dirty="0"/>
              <a:t>Je colle une photo de ma maison </a:t>
            </a:r>
          </a:p>
        </p:txBody>
      </p:sp>
      <p:sp>
        <p:nvSpPr>
          <p:cNvPr id="15" name="ZoneTexte 14">
            <a:extLst>
              <a:ext uri="{FF2B5EF4-FFF2-40B4-BE49-F238E27FC236}">
                <a16:creationId xmlns:a16="http://schemas.microsoft.com/office/drawing/2014/main" id="{2ED6FFD5-D0F4-EF00-4FE7-32C7B212E136}"/>
              </a:ext>
            </a:extLst>
          </p:cNvPr>
          <p:cNvSpPr txBox="1"/>
          <p:nvPr/>
        </p:nvSpPr>
        <p:spPr>
          <a:xfrm>
            <a:off x="12344400" y="152400"/>
            <a:ext cx="1752600" cy="923330"/>
          </a:xfrm>
          <a:prstGeom prst="rect">
            <a:avLst/>
          </a:prstGeom>
          <a:noFill/>
        </p:spPr>
        <p:txBody>
          <a:bodyPr wrap="square">
            <a:spAutoFit/>
          </a:bodyPr>
          <a:lstStyle/>
          <a:p>
            <a:r>
              <a:rPr lang="fr-FR" dirty="0">
                <a:solidFill>
                  <a:srgbClr val="FF0000"/>
                </a:solidFill>
              </a:rPr>
              <a:t>Changer la photo de l’école</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14"/>
                                        </p:tgtEl>
                                        <p:attrNameLst>
                                          <p:attrName>style.visibility</p:attrName>
                                        </p:attrNameLst>
                                      </p:cBhvr>
                                      <p:to>
                                        <p:strVal val="hidden"/>
                                      </p:to>
                                    </p:set>
                                  </p:childTnLst>
                                </p:cTn>
                              </p:par>
                            </p:childTnLst>
                          </p:cTn>
                        </p:par>
                        <p:par>
                          <p:cTn id="24" fill="hold">
                            <p:stCondLst>
                              <p:cond delay="2000"/>
                            </p:stCondLst>
                            <p:childTnLst>
                              <p:par>
                                <p:cTn id="25" presetID="26"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childTnLst>
                          </p:cTn>
                        </p:par>
                        <p:par>
                          <p:cTn id="41" fill="hold">
                            <p:stCondLst>
                              <p:cond delay="4000"/>
                            </p:stCondLst>
                            <p:childTnLst>
                              <p:par>
                                <p:cTn id="42" presetID="1" presetClass="exit" presetSubtype="0" fill="hold" nodeType="afterEffect">
                                  <p:stCondLst>
                                    <p:cond delay="0"/>
                                  </p:stCondLst>
                                  <p:childTnLst>
                                    <p:set>
                                      <p:cBhvr>
                                        <p:cTn id="43" dur="1" fill="hold">
                                          <p:stCondLst>
                                            <p:cond delay="0"/>
                                          </p:stCondLst>
                                        </p:cTn>
                                        <p:tgtEl>
                                          <p:spTgt spid="16"/>
                                        </p:tgtEl>
                                        <p:attrNameLst>
                                          <p:attrName>style.visibility</p:attrName>
                                        </p:attrNameLst>
                                      </p:cBhvr>
                                      <p:to>
                                        <p:strVal val="hidden"/>
                                      </p:to>
                                    </p:set>
                                  </p:childTnLst>
                                </p:cTn>
                              </p:par>
                            </p:childTnLst>
                          </p:cTn>
                        </p:par>
                        <p:par>
                          <p:cTn id="44" fill="hold">
                            <p:stCondLst>
                              <p:cond delay="4000"/>
                            </p:stCondLst>
                            <p:childTnLst>
                              <p:par>
                                <p:cTn id="45" presetID="26"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80">
                                          <p:stCondLst>
                                            <p:cond delay="0"/>
                                          </p:stCondLst>
                                        </p:cTn>
                                        <p:tgtEl>
                                          <p:spTgt spid="17"/>
                                        </p:tgtEl>
                                      </p:cBhvr>
                                    </p:animEffect>
                                    <p:anim calcmode="lin" valueType="num">
                                      <p:cBhvr>
                                        <p:cTn id="4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3" dur="26">
                                          <p:stCondLst>
                                            <p:cond delay="650"/>
                                          </p:stCondLst>
                                        </p:cTn>
                                        <p:tgtEl>
                                          <p:spTgt spid="17"/>
                                        </p:tgtEl>
                                      </p:cBhvr>
                                      <p:to x="100000" y="60000"/>
                                    </p:animScale>
                                    <p:animScale>
                                      <p:cBhvr>
                                        <p:cTn id="54" dur="166" decel="50000">
                                          <p:stCondLst>
                                            <p:cond delay="676"/>
                                          </p:stCondLst>
                                        </p:cTn>
                                        <p:tgtEl>
                                          <p:spTgt spid="17"/>
                                        </p:tgtEl>
                                      </p:cBhvr>
                                      <p:to x="100000" y="100000"/>
                                    </p:animScale>
                                    <p:animScale>
                                      <p:cBhvr>
                                        <p:cTn id="55" dur="26">
                                          <p:stCondLst>
                                            <p:cond delay="1312"/>
                                          </p:stCondLst>
                                        </p:cTn>
                                        <p:tgtEl>
                                          <p:spTgt spid="17"/>
                                        </p:tgtEl>
                                      </p:cBhvr>
                                      <p:to x="100000" y="80000"/>
                                    </p:animScale>
                                    <p:animScale>
                                      <p:cBhvr>
                                        <p:cTn id="56" dur="166" decel="50000">
                                          <p:stCondLst>
                                            <p:cond delay="1338"/>
                                          </p:stCondLst>
                                        </p:cTn>
                                        <p:tgtEl>
                                          <p:spTgt spid="17"/>
                                        </p:tgtEl>
                                      </p:cBhvr>
                                      <p:to x="100000" y="100000"/>
                                    </p:animScale>
                                    <p:animScale>
                                      <p:cBhvr>
                                        <p:cTn id="57" dur="26">
                                          <p:stCondLst>
                                            <p:cond delay="1642"/>
                                          </p:stCondLst>
                                        </p:cTn>
                                        <p:tgtEl>
                                          <p:spTgt spid="17"/>
                                        </p:tgtEl>
                                      </p:cBhvr>
                                      <p:to x="100000" y="90000"/>
                                    </p:animScale>
                                    <p:animScale>
                                      <p:cBhvr>
                                        <p:cTn id="58" dur="166" decel="50000">
                                          <p:stCondLst>
                                            <p:cond delay="1668"/>
                                          </p:stCondLst>
                                        </p:cTn>
                                        <p:tgtEl>
                                          <p:spTgt spid="17"/>
                                        </p:tgtEl>
                                      </p:cBhvr>
                                      <p:to x="100000" y="100000"/>
                                    </p:animScale>
                                    <p:animScale>
                                      <p:cBhvr>
                                        <p:cTn id="59" dur="26">
                                          <p:stCondLst>
                                            <p:cond delay="1808"/>
                                          </p:stCondLst>
                                        </p:cTn>
                                        <p:tgtEl>
                                          <p:spTgt spid="17"/>
                                        </p:tgtEl>
                                      </p:cBhvr>
                                      <p:to x="100000" y="95000"/>
                                    </p:animScale>
                                    <p:animScale>
                                      <p:cBhvr>
                                        <p:cTn id="60" dur="166" decel="50000">
                                          <p:stCondLst>
                                            <p:cond delay="1834"/>
                                          </p:stCondLst>
                                        </p:cTn>
                                        <p:tgtEl>
                                          <p:spTgt spid="17"/>
                                        </p:tgtEl>
                                      </p:cBhvr>
                                      <p:to x="100000" y="100000"/>
                                    </p:animScale>
                                  </p:childTnLst>
                                </p:cTn>
                              </p:par>
                            </p:childTnLst>
                          </p:cTn>
                        </p:par>
                        <p:par>
                          <p:cTn id="61" fill="hold">
                            <p:stCondLst>
                              <p:cond delay="6000"/>
                            </p:stCondLst>
                            <p:childTnLst>
                              <p:par>
                                <p:cTn id="62" presetID="1" presetClass="exit" presetSubtype="0" fill="hold" nodeType="afterEffect">
                                  <p:stCondLst>
                                    <p:cond delay="0"/>
                                  </p:stCondLst>
                                  <p:childTnLst>
                                    <p:set>
                                      <p:cBhvr>
                                        <p:cTn id="63" dur="1" fill="hold">
                                          <p:stCondLst>
                                            <p:cond delay="0"/>
                                          </p:stCondLst>
                                        </p:cTn>
                                        <p:tgtEl>
                                          <p:spTgt spid="17"/>
                                        </p:tgtEl>
                                        <p:attrNameLst>
                                          <p:attrName>style.visibility</p:attrName>
                                        </p:attrNameLst>
                                      </p:cBhvr>
                                      <p:to>
                                        <p:strVal val="hidden"/>
                                      </p:to>
                                    </p:set>
                                  </p:childTnLst>
                                </p:cTn>
                              </p:par>
                            </p:childTnLst>
                          </p:cTn>
                        </p:par>
                        <p:par>
                          <p:cTn id="64" fill="hold">
                            <p:stCondLst>
                              <p:cond delay="6000"/>
                            </p:stCondLst>
                            <p:childTnLst>
                              <p:par>
                                <p:cTn id="65" presetID="26"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80">
                                          <p:stCondLst>
                                            <p:cond delay="0"/>
                                          </p:stCondLst>
                                        </p:cTn>
                                        <p:tgtEl>
                                          <p:spTgt spid="18"/>
                                        </p:tgtEl>
                                      </p:cBhvr>
                                    </p:animEffect>
                                    <p:anim calcmode="lin" valueType="num">
                                      <p:cBhvr>
                                        <p:cTn id="6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3" dur="26">
                                          <p:stCondLst>
                                            <p:cond delay="650"/>
                                          </p:stCondLst>
                                        </p:cTn>
                                        <p:tgtEl>
                                          <p:spTgt spid="18"/>
                                        </p:tgtEl>
                                      </p:cBhvr>
                                      <p:to x="100000" y="60000"/>
                                    </p:animScale>
                                    <p:animScale>
                                      <p:cBhvr>
                                        <p:cTn id="74" dur="166" decel="50000">
                                          <p:stCondLst>
                                            <p:cond delay="67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childTnLst>
                                </p:cTn>
                              </p:par>
                            </p:childTnLst>
                          </p:cTn>
                        </p:par>
                        <p:par>
                          <p:cTn id="81" fill="hold">
                            <p:stCondLst>
                              <p:cond delay="8000"/>
                            </p:stCondLst>
                            <p:childTnLst>
                              <p:par>
                                <p:cTn id="82" presetID="1" presetClass="exit" presetSubtype="0" fill="hold" nodeType="afterEffect">
                                  <p:stCondLst>
                                    <p:cond delay="0"/>
                                  </p:stCondLst>
                                  <p:childTnLst>
                                    <p:set>
                                      <p:cBhvr>
                                        <p:cTn id="83"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rganigramme : Alternative 3"/>
          <p:cNvSpPr>
            <a:spLocks noChangeAspect="1"/>
          </p:cNvSpPr>
          <p:nvPr/>
        </p:nvSpPr>
        <p:spPr>
          <a:xfrm>
            <a:off x="457200" y="389930"/>
            <a:ext cx="4814277" cy="3352800"/>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rganigramme : Alternative 5"/>
          <p:cNvSpPr>
            <a:spLocks/>
          </p:cNvSpPr>
          <p:nvPr/>
        </p:nvSpPr>
        <p:spPr>
          <a:xfrm>
            <a:off x="9296400" y="609600"/>
            <a:ext cx="1443600" cy="17922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2528277" y="4343400"/>
            <a:ext cx="2743200" cy="12192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Si l’école n’est pas encore ouverte, il faut aller à la garderie. Tu pourras y jouer, faire des coloriages, …</a:t>
            </a:r>
            <a:endParaRPr lang="fr-FR" dirty="0"/>
          </a:p>
        </p:txBody>
      </p:sp>
      <p:sp>
        <p:nvSpPr>
          <p:cNvPr id="21" name="Organigramme : Alternative 20"/>
          <p:cNvSpPr/>
          <p:nvPr/>
        </p:nvSpPr>
        <p:spPr>
          <a:xfrm>
            <a:off x="5562600" y="3657600"/>
            <a:ext cx="3810000" cy="25146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La garderie ouvre ses portes à 7h30, dans les locaux de l’école.</a:t>
            </a:r>
          </a:p>
          <a:p>
            <a:pPr algn="just"/>
            <a:r>
              <a:rPr lang="fr-FR" sz="1400" dirty="0">
                <a:solidFill>
                  <a:schemeClr val="tx1"/>
                </a:solidFill>
              </a:rPr>
              <a:t>Vous devez signer le cahier de présence lorsque vous déposez votre enfant.</a:t>
            </a:r>
          </a:p>
          <a:p>
            <a:pPr algn="just"/>
            <a:r>
              <a:rPr lang="fr-FR" sz="1400" dirty="0">
                <a:solidFill>
                  <a:schemeClr val="tx1"/>
                </a:solidFill>
              </a:rPr>
              <a:t>Si votre enfant n’a pas eu le temps de prendre un vrai petit déjeuner, vous pouvez glisser une collation dans son sac.</a:t>
            </a:r>
          </a:p>
          <a:p>
            <a:pPr algn="just"/>
            <a:r>
              <a:rPr lang="fr-FR" sz="1400" dirty="0">
                <a:solidFill>
                  <a:schemeClr val="tx1"/>
                </a:solidFill>
              </a:rPr>
              <a:t>À 8h20, les responsables de la garderie conduisent les enfants de maternelle vers leur classe.</a:t>
            </a:r>
          </a:p>
        </p:txBody>
      </p:sp>
      <p:sp>
        <p:nvSpPr>
          <p:cNvPr id="7" name="Rectangle 6"/>
          <p:cNvSpPr/>
          <p:nvPr/>
        </p:nvSpPr>
        <p:spPr>
          <a:xfrm>
            <a:off x="0" y="0"/>
            <a:ext cx="12192000" cy="6858000"/>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362CA78-F221-BAC9-408C-A32CB4193F03}"/>
              </a:ext>
            </a:extLst>
          </p:cNvPr>
          <p:cNvSpPr txBox="1"/>
          <p:nvPr/>
        </p:nvSpPr>
        <p:spPr>
          <a:xfrm>
            <a:off x="12382500" y="9525"/>
            <a:ext cx="1752600" cy="923330"/>
          </a:xfrm>
          <a:prstGeom prst="rect">
            <a:avLst/>
          </a:prstGeom>
          <a:noFill/>
        </p:spPr>
        <p:txBody>
          <a:bodyPr wrap="square">
            <a:spAutoFit/>
          </a:bodyPr>
          <a:lstStyle/>
          <a:p>
            <a:r>
              <a:rPr lang="fr-FR" dirty="0">
                <a:solidFill>
                  <a:srgbClr val="FF0000"/>
                </a:solidFill>
              </a:rPr>
              <a:t>Changer la photo de la garderie</a:t>
            </a:r>
            <a:endParaRPr lang="fr-FR" dirty="0"/>
          </a:p>
        </p:txBody>
      </p:sp>
      <p:sp>
        <p:nvSpPr>
          <p:cNvPr id="9" name="ZoneTexte 8">
            <a:extLst>
              <a:ext uri="{FF2B5EF4-FFF2-40B4-BE49-F238E27FC236}">
                <a16:creationId xmlns:a16="http://schemas.microsoft.com/office/drawing/2014/main" id="{A1E43D4B-3CA5-A7FF-AFBF-2393F620FFC5}"/>
              </a:ext>
            </a:extLst>
          </p:cNvPr>
          <p:cNvSpPr txBox="1"/>
          <p:nvPr/>
        </p:nvSpPr>
        <p:spPr>
          <a:xfrm>
            <a:off x="12382500" y="1143000"/>
            <a:ext cx="1752600" cy="923330"/>
          </a:xfrm>
          <a:prstGeom prst="rect">
            <a:avLst/>
          </a:prstGeom>
          <a:noFill/>
        </p:spPr>
        <p:txBody>
          <a:bodyPr wrap="square">
            <a:spAutoFit/>
          </a:bodyPr>
          <a:lstStyle/>
          <a:p>
            <a:r>
              <a:rPr lang="fr-FR" dirty="0">
                <a:solidFill>
                  <a:srgbClr val="FF0000"/>
                </a:solidFill>
              </a:rPr>
              <a:t>Insérer la photo du responsable</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228600" y="228600"/>
            <a:ext cx="4191000" cy="2918732"/>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4724400" y="228600"/>
            <a:ext cx="5766300" cy="17526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Accroche tes affaires à ton porte-manteau. C’est facile de le reconnaître, il y a ta photo dessus. </a:t>
            </a:r>
          </a:p>
          <a:p>
            <a:pPr algn="just"/>
            <a:r>
              <a:rPr lang="fr-FR" sz="1400" dirty="0">
                <a:solidFill>
                  <a:schemeClr val="tx1"/>
                </a:solidFill>
              </a:rPr>
              <a:t>Entre dans la classe et viens prendre ton étiquette. Là encore, il y a ta photo dessus. Il faut aller l’accrocher sur le tableau de présence avant d’aller jouer.</a:t>
            </a:r>
          </a:p>
          <a:p>
            <a:pPr algn="just"/>
            <a:r>
              <a:rPr lang="fr-FR" sz="1400" dirty="0">
                <a:solidFill>
                  <a:schemeClr val="tx1"/>
                </a:solidFill>
              </a:rPr>
              <a:t>Ton papa et ta maman vont te dire au revoir et s’en aller. Ne t’inquiète pas, ils reviendront te chercher !</a:t>
            </a:r>
            <a:endParaRPr lang="fr-FR" dirty="0">
              <a:solidFill>
                <a:schemeClr val="tx1"/>
              </a:solidFill>
            </a:endParaRPr>
          </a:p>
        </p:txBody>
      </p:sp>
      <p:sp>
        <p:nvSpPr>
          <p:cNvPr id="21" name="Organigramme : Alternative 20"/>
          <p:cNvSpPr/>
          <p:nvPr/>
        </p:nvSpPr>
        <p:spPr>
          <a:xfrm>
            <a:off x="6172201" y="2209800"/>
            <a:ext cx="4318500" cy="44196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Vous pouvez laisser le sac de changes au porte-manteau, il vous sera remis en cas d’accident. </a:t>
            </a:r>
          </a:p>
          <a:p>
            <a:pPr algn="just"/>
            <a:r>
              <a:rPr lang="fr-FR" sz="1400" dirty="0">
                <a:solidFill>
                  <a:schemeClr val="tx1"/>
                </a:solidFill>
              </a:rPr>
              <a:t>Essayez de ritualiser le moment de l’accueil en faisant chaque jour la même chose. Votre enfant va sans doute pleurer (pas forcément le premier jour). Préparez-le à ce moment  en verbalisant  ce qu’il va se passer : « On va accrocher ton étiquette, je vais te regarder un peu jouer et je vais te faire un bisou avant de partir. Ce soir, je viendrai te chercher »</a:t>
            </a:r>
          </a:p>
          <a:p>
            <a:pPr algn="just"/>
            <a:r>
              <a:rPr lang="fr-FR" sz="1400" dirty="0">
                <a:solidFill>
                  <a:schemeClr val="tx1"/>
                </a:solidFill>
              </a:rPr>
              <a:t>L’accueil est un temps privilégié d’écoute et d’attention portée à chaque enfant et aux adultes qui l’accompagnent. Il favorise la séparation dans la sérénité. C’est un sas entre le monde de la famille et celui de l’école. Limité dans le temps, il se tient dans la classe. Il a une importance particulière en petite section.</a:t>
            </a:r>
            <a:endParaRPr lang="fr-FR" sz="1200" dirty="0">
              <a:solidFill>
                <a:schemeClr val="tx1"/>
              </a:solidFill>
            </a:endParaRPr>
          </a:p>
        </p:txBody>
      </p:sp>
      <p:sp>
        <p:nvSpPr>
          <p:cNvPr id="6" name="Organigramme : Alternative 5"/>
          <p:cNvSpPr>
            <a:spLocks/>
          </p:cNvSpPr>
          <p:nvPr/>
        </p:nvSpPr>
        <p:spPr>
          <a:xfrm>
            <a:off x="10896600" y="3048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Alternative 7"/>
          <p:cNvSpPr>
            <a:spLocks/>
          </p:cNvSpPr>
          <p:nvPr/>
        </p:nvSpPr>
        <p:spPr>
          <a:xfrm>
            <a:off x="10896600" y="20574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Alternative 6"/>
          <p:cNvSpPr>
            <a:spLocks noChangeAspect="1"/>
          </p:cNvSpPr>
          <p:nvPr/>
        </p:nvSpPr>
        <p:spPr>
          <a:xfrm>
            <a:off x="3886200" y="3468825"/>
            <a:ext cx="2057400" cy="2828925"/>
          </a:xfrm>
          <a:prstGeom prst="flowChartAlternateProcess">
            <a:avLst/>
          </a:prstGeom>
          <a:blipFill>
            <a:blip r:embed="rId4"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p:cNvSpPr>
            <a:spLocks noChangeAspect="1"/>
          </p:cNvSpPr>
          <p:nvPr/>
        </p:nvSpPr>
        <p:spPr>
          <a:xfrm>
            <a:off x="1295400" y="3459300"/>
            <a:ext cx="2279877" cy="1773238"/>
          </a:xfrm>
          <a:prstGeom prst="flowChartAlternateProcess">
            <a:avLst/>
          </a:prstGeom>
          <a:blipFill>
            <a:blip r:embed="rId5"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BEF0556-01B8-2305-7F84-C4672AACDC01}"/>
              </a:ext>
            </a:extLst>
          </p:cNvPr>
          <p:cNvSpPr txBox="1"/>
          <p:nvPr/>
        </p:nvSpPr>
        <p:spPr>
          <a:xfrm>
            <a:off x="12382500" y="9525"/>
            <a:ext cx="1752600" cy="923330"/>
          </a:xfrm>
          <a:prstGeom prst="rect">
            <a:avLst/>
          </a:prstGeom>
          <a:noFill/>
        </p:spPr>
        <p:txBody>
          <a:bodyPr wrap="square">
            <a:spAutoFit/>
          </a:bodyPr>
          <a:lstStyle/>
          <a:p>
            <a:r>
              <a:rPr lang="fr-FR" dirty="0">
                <a:solidFill>
                  <a:srgbClr val="FF0000"/>
                </a:solidFill>
              </a:rPr>
              <a:t>Changer la photo du porte-manteau</a:t>
            </a:r>
            <a:endParaRPr lang="fr-FR" dirty="0"/>
          </a:p>
        </p:txBody>
      </p:sp>
      <p:sp>
        <p:nvSpPr>
          <p:cNvPr id="11" name="ZoneTexte 10">
            <a:extLst>
              <a:ext uri="{FF2B5EF4-FFF2-40B4-BE49-F238E27FC236}">
                <a16:creationId xmlns:a16="http://schemas.microsoft.com/office/drawing/2014/main" id="{B18E9611-EDA0-76A0-BD39-19303CC5CDF3}"/>
              </a:ext>
            </a:extLst>
          </p:cNvPr>
          <p:cNvSpPr txBox="1"/>
          <p:nvPr/>
        </p:nvSpPr>
        <p:spPr>
          <a:xfrm>
            <a:off x="12382500" y="1143000"/>
            <a:ext cx="1752600" cy="1200329"/>
          </a:xfrm>
          <a:prstGeom prst="rect">
            <a:avLst/>
          </a:prstGeom>
          <a:noFill/>
        </p:spPr>
        <p:txBody>
          <a:bodyPr wrap="square">
            <a:spAutoFit/>
          </a:bodyPr>
          <a:lstStyle/>
          <a:p>
            <a:r>
              <a:rPr lang="fr-FR" dirty="0">
                <a:solidFill>
                  <a:srgbClr val="FF0000"/>
                </a:solidFill>
              </a:rPr>
              <a:t>Insérer la photo des enseignant(e)s de PS</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457200" y="228600"/>
            <a:ext cx="4652308" cy="3240000"/>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2438400" y="3886200"/>
            <a:ext cx="2671108" cy="20574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Dans la classe, tu peux maintenant préparer un repas dans la cuisine, regarder un livre dans la bibliothèque, t’occuper des bébés, partir en voyage dans la voiture ou t’installer à une table avec un jeu.</a:t>
            </a:r>
          </a:p>
        </p:txBody>
      </p:sp>
      <p:sp>
        <p:nvSpPr>
          <p:cNvPr id="21" name="Organigramme : Alternative 20"/>
          <p:cNvSpPr/>
          <p:nvPr/>
        </p:nvSpPr>
        <p:spPr>
          <a:xfrm>
            <a:off x="5486400" y="3886200"/>
            <a:ext cx="3810000" cy="20574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Un petit tableau blanc est accroché à l’entrée de la classe : vous y trouverez des informations concernant l’école / la classe. Vous pourrez renseigner si votre enfant mange à la cantine, reste à la garderie, … </a:t>
            </a:r>
          </a:p>
          <a:p>
            <a:pPr algn="just"/>
            <a:endParaRPr lang="fr-FR" sz="600" dirty="0">
              <a:solidFill>
                <a:schemeClr val="tx1"/>
              </a:solidFill>
            </a:endParaRPr>
          </a:p>
          <a:p>
            <a:pPr algn="just"/>
            <a:r>
              <a:rPr lang="fr-FR" sz="1400" dirty="0">
                <a:solidFill>
                  <a:srgbClr val="FF0000"/>
                </a:solidFill>
              </a:rPr>
              <a:t>N’oubliez pas de sortir de la classe avant 8h35 (un peu plus tard les premiers jours).</a:t>
            </a:r>
            <a:endParaRPr lang="fr-FR" sz="2000" dirty="0">
              <a:solidFill>
                <a:srgbClr val="FF0000"/>
              </a:solidFill>
            </a:endParaRPr>
          </a:p>
        </p:txBody>
      </p:sp>
      <p:sp>
        <p:nvSpPr>
          <p:cNvPr id="6" name="Organigramme : Alternative 5"/>
          <p:cNvSpPr>
            <a:spLocks/>
          </p:cNvSpPr>
          <p:nvPr/>
        </p:nvSpPr>
        <p:spPr>
          <a:xfrm>
            <a:off x="10896600" y="3048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Alternative 6"/>
          <p:cNvSpPr>
            <a:spLocks/>
          </p:cNvSpPr>
          <p:nvPr/>
        </p:nvSpPr>
        <p:spPr>
          <a:xfrm>
            <a:off x="10896600" y="20574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Alternative 7"/>
          <p:cNvSpPr>
            <a:spLocks noChangeAspect="1"/>
          </p:cNvSpPr>
          <p:nvPr/>
        </p:nvSpPr>
        <p:spPr>
          <a:xfrm>
            <a:off x="5486400" y="152400"/>
            <a:ext cx="2354585" cy="1639800"/>
          </a:xfrm>
          <a:prstGeom prst="flowChartAlternateProcess">
            <a:avLst/>
          </a:prstGeom>
          <a:blipFill>
            <a:blip r:embed="rId4"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p:cNvSpPr>
            <a:spLocks noChangeAspect="1"/>
          </p:cNvSpPr>
          <p:nvPr/>
        </p:nvSpPr>
        <p:spPr>
          <a:xfrm>
            <a:off x="5486400" y="1981200"/>
            <a:ext cx="2354585" cy="1639800"/>
          </a:xfrm>
          <a:prstGeom prst="flowChartAlternateProcess">
            <a:avLst/>
          </a:prstGeom>
          <a:blipFill>
            <a:blip r:embed="rId5"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Alternative 10"/>
          <p:cNvSpPr>
            <a:spLocks noChangeAspect="1"/>
          </p:cNvSpPr>
          <p:nvPr/>
        </p:nvSpPr>
        <p:spPr>
          <a:xfrm>
            <a:off x="8305800" y="1981200"/>
            <a:ext cx="2354585" cy="1639800"/>
          </a:xfrm>
          <a:prstGeom prst="flowChartAlternateProcess">
            <a:avLst/>
          </a:prstGeom>
          <a:blipFill>
            <a:blip r:embed="rId6"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Alternative 11"/>
          <p:cNvSpPr>
            <a:spLocks noChangeAspect="1"/>
          </p:cNvSpPr>
          <p:nvPr/>
        </p:nvSpPr>
        <p:spPr>
          <a:xfrm>
            <a:off x="8305800" y="152400"/>
            <a:ext cx="2354585" cy="1639800"/>
          </a:xfrm>
          <a:prstGeom prst="flowChartAlternateProcess">
            <a:avLst/>
          </a:prstGeom>
          <a:blipFill>
            <a:blip r:embed="rId7"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85440346-941E-0C69-A3B3-644785E9545F}"/>
              </a:ext>
            </a:extLst>
          </p:cNvPr>
          <p:cNvSpPr txBox="1"/>
          <p:nvPr/>
        </p:nvSpPr>
        <p:spPr>
          <a:xfrm>
            <a:off x="12382500" y="9525"/>
            <a:ext cx="1752600" cy="923330"/>
          </a:xfrm>
          <a:prstGeom prst="rect">
            <a:avLst/>
          </a:prstGeom>
          <a:noFill/>
        </p:spPr>
        <p:txBody>
          <a:bodyPr wrap="square">
            <a:spAutoFit/>
          </a:bodyPr>
          <a:lstStyle/>
          <a:p>
            <a:r>
              <a:rPr lang="fr-FR" dirty="0">
                <a:solidFill>
                  <a:srgbClr val="FF0000"/>
                </a:solidFill>
              </a:rPr>
              <a:t>Changer les photos des classes</a:t>
            </a:r>
            <a:endParaRPr lang="fr-FR" dirty="0"/>
          </a:p>
        </p:txBody>
      </p:sp>
      <p:sp>
        <p:nvSpPr>
          <p:cNvPr id="14" name="ZoneTexte 13">
            <a:extLst>
              <a:ext uri="{FF2B5EF4-FFF2-40B4-BE49-F238E27FC236}">
                <a16:creationId xmlns:a16="http://schemas.microsoft.com/office/drawing/2014/main" id="{A0F17434-20E6-B46D-A1EB-C876653B65FC}"/>
              </a:ext>
            </a:extLst>
          </p:cNvPr>
          <p:cNvSpPr txBox="1"/>
          <p:nvPr/>
        </p:nvSpPr>
        <p:spPr>
          <a:xfrm>
            <a:off x="12382500" y="1143000"/>
            <a:ext cx="1752600" cy="1200329"/>
          </a:xfrm>
          <a:prstGeom prst="rect">
            <a:avLst/>
          </a:prstGeom>
          <a:noFill/>
        </p:spPr>
        <p:txBody>
          <a:bodyPr wrap="square">
            <a:spAutoFit/>
          </a:bodyPr>
          <a:lstStyle/>
          <a:p>
            <a:r>
              <a:rPr lang="fr-FR" dirty="0">
                <a:solidFill>
                  <a:srgbClr val="FF0000"/>
                </a:solidFill>
              </a:rPr>
              <a:t>Insérer la photo des enseignant(e)s de PS</a:t>
            </a:r>
            <a:endParaRPr lang="fr-FR" dirty="0"/>
          </a:p>
        </p:txBody>
      </p:sp>
      <p:sp>
        <p:nvSpPr>
          <p:cNvPr id="15" name="ZoneTexte 14">
            <a:extLst>
              <a:ext uri="{FF2B5EF4-FFF2-40B4-BE49-F238E27FC236}">
                <a16:creationId xmlns:a16="http://schemas.microsoft.com/office/drawing/2014/main" id="{14325EE8-276A-37A6-A3AA-D75AA61B4DDE}"/>
              </a:ext>
            </a:extLst>
          </p:cNvPr>
          <p:cNvSpPr txBox="1"/>
          <p:nvPr/>
        </p:nvSpPr>
        <p:spPr>
          <a:xfrm>
            <a:off x="12382500" y="2505670"/>
            <a:ext cx="1600200" cy="923330"/>
          </a:xfrm>
          <a:prstGeom prst="rect">
            <a:avLst/>
          </a:prstGeom>
          <a:noFill/>
        </p:spPr>
        <p:txBody>
          <a:bodyPr wrap="square">
            <a:spAutoFit/>
          </a:bodyPr>
          <a:lstStyle/>
          <a:p>
            <a:r>
              <a:rPr lang="fr-FR" dirty="0">
                <a:solidFill>
                  <a:srgbClr val="FF0000"/>
                </a:solidFill>
              </a:rPr>
              <a:t>Le texte en rouge est à adapter</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457200" y="228600"/>
            <a:ext cx="4652308" cy="3240000"/>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1985308" y="3810000"/>
            <a:ext cx="3124200" cy="19050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Quand tu entends la petite musique, c’est qu’il est temps d’arrêter de jouer et de ranger la classe. Tu peux aussi te rendre aux toilettes avec l’ATSEM. Elle t’aidera toujours si tu lui demandes.</a:t>
            </a:r>
          </a:p>
        </p:txBody>
      </p:sp>
      <p:sp>
        <p:nvSpPr>
          <p:cNvPr id="21" name="Organigramme : Alternative 20"/>
          <p:cNvSpPr/>
          <p:nvPr/>
        </p:nvSpPr>
        <p:spPr>
          <a:xfrm>
            <a:off x="5715000" y="3810000"/>
            <a:ext cx="3276600" cy="19050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Votre enfant va acquérir de l’autonomie dans toutes ces tâches. Facilitez-lui la vie en évitant les salopettes ou autres vêtements difficiles à enfiler. Marquez tous les vêtements de vos enfants (pour qu’on les aide à les retrouver).</a:t>
            </a:r>
          </a:p>
        </p:txBody>
      </p:sp>
      <p:sp>
        <p:nvSpPr>
          <p:cNvPr id="9" name="Organigramme : Alternative 8"/>
          <p:cNvSpPr>
            <a:spLocks/>
          </p:cNvSpPr>
          <p:nvPr/>
        </p:nvSpPr>
        <p:spPr>
          <a:xfrm>
            <a:off x="10896600" y="3048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p:cNvSpPr>
            <a:spLocks/>
          </p:cNvSpPr>
          <p:nvPr/>
        </p:nvSpPr>
        <p:spPr>
          <a:xfrm>
            <a:off x="10896600" y="20574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Alternative 13"/>
          <p:cNvSpPr>
            <a:spLocks noChangeAspect="1"/>
          </p:cNvSpPr>
          <p:nvPr/>
        </p:nvSpPr>
        <p:spPr>
          <a:xfrm>
            <a:off x="5715000" y="228600"/>
            <a:ext cx="4652308" cy="3240000"/>
          </a:xfrm>
          <a:prstGeom prst="flowChartAlternateProcess">
            <a:avLst/>
          </a:prstGeom>
          <a:blipFill>
            <a:blip r:embed="rId4"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4A21A04A-2A5D-DF46-5DFE-641A992E4F5C}"/>
              </a:ext>
            </a:extLst>
          </p:cNvPr>
          <p:cNvSpPr txBox="1"/>
          <p:nvPr/>
        </p:nvSpPr>
        <p:spPr>
          <a:xfrm>
            <a:off x="12382500" y="9525"/>
            <a:ext cx="1752600" cy="1200329"/>
          </a:xfrm>
          <a:prstGeom prst="rect">
            <a:avLst/>
          </a:prstGeom>
          <a:noFill/>
        </p:spPr>
        <p:txBody>
          <a:bodyPr wrap="square">
            <a:spAutoFit/>
          </a:bodyPr>
          <a:lstStyle/>
          <a:p>
            <a:r>
              <a:rPr lang="fr-FR" dirty="0">
                <a:solidFill>
                  <a:srgbClr val="FF0000"/>
                </a:solidFill>
              </a:rPr>
              <a:t>Changer les photos : signal sonore / toilettes</a:t>
            </a:r>
            <a:endParaRPr lang="fr-FR" dirty="0"/>
          </a:p>
        </p:txBody>
      </p:sp>
      <p:sp>
        <p:nvSpPr>
          <p:cNvPr id="11" name="ZoneTexte 10">
            <a:extLst>
              <a:ext uri="{FF2B5EF4-FFF2-40B4-BE49-F238E27FC236}">
                <a16:creationId xmlns:a16="http://schemas.microsoft.com/office/drawing/2014/main" id="{B832612F-70E0-F0DD-9B02-478C59A287BC}"/>
              </a:ext>
            </a:extLst>
          </p:cNvPr>
          <p:cNvSpPr txBox="1"/>
          <p:nvPr/>
        </p:nvSpPr>
        <p:spPr>
          <a:xfrm>
            <a:off x="12382500" y="1371600"/>
            <a:ext cx="1752600" cy="1200329"/>
          </a:xfrm>
          <a:prstGeom prst="rect">
            <a:avLst/>
          </a:prstGeom>
          <a:noFill/>
        </p:spPr>
        <p:txBody>
          <a:bodyPr wrap="square">
            <a:spAutoFit/>
          </a:bodyPr>
          <a:lstStyle/>
          <a:p>
            <a:r>
              <a:rPr lang="fr-FR" dirty="0">
                <a:solidFill>
                  <a:srgbClr val="FF0000"/>
                </a:solidFill>
              </a:rPr>
              <a:t>Insérer la photo des enseignant(e)s de PS</a:t>
            </a:r>
            <a:endParaRPr lang="fr-FR"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a:spLocks noChangeAspect="1"/>
          </p:cNvSpPr>
          <p:nvPr/>
        </p:nvSpPr>
        <p:spPr>
          <a:xfrm>
            <a:off x="279323" y="228600"/>
            <a:ext cx="4923693" cy="3429000"/>
          </a:xfrm>
          <a:prstGeom prst="flowChartAlternateProcess">
            <a:avLst/>
          </a:prstGeom>
          <a:blipFill>
            <a:blip r:embed="rId2" cstate="print"/>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Alternative 19"/>
          <p:cNvSpPr/>
          <p:nvPr/>
        </p:nvSpPr>
        <p:spPr>
          <a:xfrm>
            <a:off x="2608108" y="4038600"/>
            <a:ext cx="2594908" cy="14478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Nous nous rassemblons régulièrement au coin regroupement pour discuter, chanter, expliquer ce que l’on va faire et raconter des histoires.</a:t>
            </a:r>
          </a:p>
        </p:txBody>
      </p:sp>
      <p:sp>
        <p:nvSpPr>
          <p:cNvPr id="21" name="Organigramme : Alternative 20"/>
          <p:cNvSpPr/>
          <p:nvPr/>
        </p:nvSpPr>
        <p:spPr>
          <a:xfrm>
            <a:off x="5566708" y="228600"/>
            <a:ext cx="4876800" cy="60198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Ces regroupements, courts, sont l’occasion pour l’enseignant de présenter les activités et de donner des consignes ou bien de faire un bilan de ce qui a été réalisé, de commenter les réussites, de repérer et expliquer les erreurs ou les difficultés, de mettre en évidence ce qui doit être retenu.</a:t>
            </a:r>
          </a:p>
          <a:p>
            <a:pPr algn="just"/>
            <a:r>
              <a:rPr lang="fr-FR" sz="1400" dirty="0">
                <a:solidFill>
                  <a:schemeClr val="tx1"/>
                </a:solidFill>
              </a:rPr>
              <a:t>Les enfants s’expriment face à leurs camarades et les écoutent ; ils découvrent les règles de communication dans un groupe. C’est souvent lors de regroupements que l’enseignant raconte ou lit des histoires et organise des échanges pour s’assurer que le sens en a été compris. C’est aussi pendant des regroupements que les enfants chantent, disent des comptines ou des poèmes de mémoire ou apprennent de nouveaux textes.</a:t>
            </a:r>
          </a:p>
          <a:p>
            <a:pPr algn="just"/>
            <a:endParaRPr lang="fr-FR" sz="600" dirty="0">
              <a:solidFill>
                <a:schemeClr val="tx1"/>
              </a:solidFill>
            </a:endParaRPr>
          </a:p>
          <a:p>
            <a:pPr algn="just">
              <a:spcAft>
                <a:spcPts val="0"/>
              </a:spcAft>
            </a:pPr>
            <a:r>
              <a:rPr lang="fr-FR" sz="1400" dirty="0">
                <a:solidFill>
                  <a:schemeClr val="tx1"/>
                </a:solidFill>
                <a:ea typeface="Times New Roman"/>
                <a:cs typeface="Times New Roman"/>
              </a:rPr>
              <a:t>Le langage oral est l’un des objectifs essentiels de l’école maternelle. L’enfant s’exprime et se fait comprendre par le langage. Il apprend à être attentif aux messages qu’on lui adresse, à les comprendre et à y répondre. Dans les échanges avec l’enseignant et avec ses camarades, dans l’ensemble des activités et, dans des séances d’apprentissage spécifiques, il acquiert quotidiennement de nouveaux mots et s’approprie conjointement et progressivement des structures syntaxiques de la langue française.</a:t>
            </a:r>
            <a:endParaRPr lang="fr-FR" sz="1400" dirty="0">
              <a:solidFill>
                <a:schemeClr val="tx1"/>
              </a:solidFill>
            </a:endParaRPr>
          </a:p>
        </p:txBody>
      </p:sp>
      <p:sp>
        <p:nvSpPr>
          <p:cNvPr id="6" name="ZoneTexte 5">
            <a:extLst>
              <a:ext uri="{FF2B5EF4-FFF2-40B4-BE49-F238E27FC236}">
                <a16:creationId xmlns:a16="http://schemas.microsoft.com/office/drawing/2014/main" id="{05BFB8F6-A35F-8409-6BDA-6EA41FC6B49C}"/>
              </a:ext>
            </a:extLst>
          </p:cNvPr>
          <p:cNvSpPr txBox="1"/>
          <p:nvPr/>
        </p:nvSpPr>
        <p:spPr>
          <a:xfrm>
            <a:off x="12382500" y="9525"/>
            <a:ext cx="1752600" cy="923330"/>
          </a:xfrm>
          <a:prstGeom prst="rect">
            <a:avLst/>
          </a:prstGeom>
          <a:noFill/>
        </p:spPr>
        <p:txBody>
          <a:bodyPr wrap="square">
            <a:spAutoFit/>
          </a:bodyPr>
          <a:lstStyle/>
          <a:p>
            <a:r>
              <a:rPr lang="fr-FR" dirty="0">
                <a:solidFill>
                  <a:srgbClr val="FF0000"/>
                </a:solidFill>
              </a:rPr>
              <a:t>Changer la photo du regroupement</a:t>
            </a:r>
            <a:endParaRPr lang="fr-FR" dirty="0"/>
          </a:p>
        </p:txBody>
      </p:sp>
      <p:sp>
        <p:nvSpPr>
          <p:cNvPr id="7" name="ZoneTexte 6">
            <a:extLst>
              <a:ext uri="{FF2B5EF4-FFF2-40B4-BE49-F238E27FC236}">
                <a16:creationId xmlns:a16="http://schemas.microsoft.com/office/drawing/2014/main" id="{C4C29EFA-53CF-6FF5-E75D-F2760ADF2A88}"/>
              </a:ext>
            </a:extLst>
          </p:cNvPr>
          <p:cNvSpPr txBox="1"/>
          <p:nvPr/>
        </p:nvSpPr>
        <p:spPr>
          <a:xfrm>
            <a:off x="12382500" y="1143000"/>
            <a:ext cx="1752600" cy="1200329"/>
          </a:xfrm>
          <a:prstGeom prst="rect">
            <a:avLst/>
          </a:prstGeom>
          <a:noFill/>
        </p:spPr>
        <p:txBody>
          <a:bodyPr wrap="square">
            <a:spAutoFit/>
          </a:bodyPr>
          <a:lstStyle/>
          <a:p>
            <a:r>
              <a:rPr lang="fr-FR" dirty="0">
                <a:solidFill>
                  <a:srgbClr val="FF0000"/>
                </a:solidFill>
              </a:rPr>
              <a:t>Insérer la photo des enseignant(e)s de PS</a:t>
            </a:r>
            <a:endParaRPr lang="fr-FR" dirty="0"/>
          </a:p>
        </p:txBody>
      </p:sp>
      <p:sp>
        <p:nvSpPr>
          <p:cNvPr id="9" name="Organigramme : Alternative 8">
            <a:extLst>
              <a:ext uri="{FF2B5EF4-FFF2-40B4-BE49-F238E27FC236}">
                <a16:creationId xmlns:a16="http://schemas.microsoft.com/office/drawing/2014/main" id="{CEA3BE07-7A37-6788-D38B-304D4281AC68}"/>
              </a:ext>
            </a:extLst>
          </p:cNvPr>
          <p:cNvSpPr>
            <a:spLocks/>
          </p:cNvSpPr>
          <p:nvPr/>
        </p:nvSpPr>
        <p:spPr>
          <a:xfrm>
            <a:off x="10896600" y="3048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Alternative 9">
            <a:extLst>
              <a:ext uri="{FF2B5EF4-FFF2-40B4-BE49-F238E27FC236}">
                <a16:creationId xmlns:a16="http://schemas.microsoft.com/office/drawing/2014/main" id="{087B5B76-0277-0754-5C79-DBA1BE2FB649}"/>
              </a:ext>
            </a:extLst>
          </p:cNvPr>
          <p:cNvSpPr>
            <a:spLocks/>
          </p:cNvSpPr>
          <p:nvPr/>
        </p:nvSpPr>
        <p:spPr>
          <a:xfrm>
            <a:off x="10896600" y="2057400"/>
            <a:ext cx="1080000" cy="1440000"/>
          </a:xfrm>
          <a:prstGeom prst="flowChartAlternateProcess">
            <a:avLst/>
          </a:prstGeom>
          <a:blipFill>
            <a:blip r:embed="rId3"/>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rganigramme : Alternative 19"/>
          <p:cNvSpPr/>
          <p:nvPr/>
        </p:nvSpPr>
        <p:spPr>
          <a:xfrm>
            <a:off x="2137708" y="3733800"/>
            <a:ext cx="3048000" cy="2286000"/>
          </a:xfrm>
          <a:prstGeom prst="flowChartAlternateProcess">
            <a:avLst/>
          </a:prstGeom>
          <a:solidFill>
            <a:schemeClr val="accent2">
              <a:lumMod val="40000"/>
              <a:lumOff val="6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tx1"/>
                </a:solidFill>
              </a:rPr>
              <a:t>Chaque matin, tu vas pouvoir participer à des activités. On </a:t>
            </a:r>
            <a:r>
              <a:rPr lang="fr-FR" sz="1400" u="sng" dirty="0">
                <a:solidFill>
                  <a:schemeClr val="tx1"/>
                </a:solidFill>
              </a:rPr>
              <a:t>joue</a:t>
            </a:r>
            <a:r>
              <a:rPr lang="fr-FR" sz="1400" dirty="0">
                <a:solidFill>
                  <a:schemeClr val="tx1"/>
                </a:solidFill>
              </a:rPr>
              <a:t>, on </a:t>
            </a:r>
            <a:r>
              <a:rPr lang="fr-FR" sz="1400" u="sng" dirty="0">
                <a:solidFill>
                  <a:schemeClr val="tx1"/>
                </a:solidFill>
              </a:rPr>
              <a:t>cherche</a:t>
            </a:r>
            <a:r>
              <a:rPr lang="fr-FR" sz="1400" dirty="0">
                <a:solidFill>
                  <a:schemeClr val="tx1"/>
                </a:solidFill>
              </a:rPr>
              <a:t>, on </a:t>
            </a:r>
            <a:r>
              <a:rPr lang="fr-FR" sz="1400" u="sng" dirty="0">
                <a:solidFill>
                  <a:schemeClr val="tx1"/>
                </a:solidFill>
              </a:rPr>
              <a:t>s’entraine</a:t>
            </a:r>
            <a:r>
              <a:rPr lang="fr-FR" sz="1400" dirty="0">
                <a:solidFill>
                  <a:schemeClr val="tx1"/>
                </a:solidFill>
              </a:rPr>
              <a:t>, on </a:t>
            </a:r>
            <a:r>
              <a:rPr lang="fr-FR" sz="1400" u="sng" dirty="0">
                <a:solidFill>
                  <a:schemeClr val="tx1"/>
                </a:solidFill>
              </a:rPr>
              <a:t>mémorise</a:t>
            </a:r>
            <a:r>
              <a:rPr lang="fr-FR" sz="1400" dirty="0">
                <a:solidFill>
                  <a:schemeClr val="tx1"/>
                </a:solidFill>
              </a:rPr>
              <a:t> à travers diverses activités que ta maîtresse / ton maître va te proposer : on peint, on découpe, on colle, on dessine, on imite, on apprend à compter, on apprend des lettres, etc…</a:t>
            </a:r>
          </a:p>
        </p:txBody>
      </p:sp>
      <p:sp>
        <p:nvSpPr>
          <p:cNvPr id="21" name="Organigramme : Alternative 20"/>
          <p:cNvSpPr/>
          <p:nvPr/>
        </p:nvSpPr>
        <p:spPr>
          <a:xfrm>
            <a:off x="5582083" y="189000"/>
            <a:ext cx="4623300" cy="3962400"/>
          </a:xfrm>
          <a:prstGeom prst="flowChartAlternateProcess">
            <a:avLst/>
          </a:prstGeom>
          <a:solidFill>
            <a:schemeClr val="accent3">
              <a:lumMod val="60000"/>
              <a:lumOff val="4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dirty="0">
                <a:solidFill>
                  <a:schemeClr val="tx1"/>
                </a:solidFill>
              </a:rPr>
              <a:t>L’organisation du temps à l’école est adaptée aux rythmes des jeunes enfants.</a:t>
            </a:r>
          </a:p>
          <a:p>
            <a:pPr algn="just"/>
            <a:endParaRPr lang="fr-FR" sz="600" b="1" dirty="0">
              <a:solidFill>
                <a:schemeClr val="tx1"/>
              </a:solidFill>
            </a:endParaRPr>
          </a:p>
          <a:p>
            <a:pPr algn="just"/>
            <a:r>
              <a:rPr lang="fr-FR" sz="1400" dirty="0">
                <a:solidFill>
                  <a:schemeClr val="tx1"/>
                </a:solidFill>
              </a:rPr>
              <a:t>Tout au long de la journée, les enfants sont placés en situation d’activités visant des apprentissages précis dans des domaines variés. Ces activités prennent parfois la forme de jeux. Toutes les activités favorisent l’apprentissage de la langue française, qui constitue l’objectif prioritaire du programme de l’école maternelle. La progressivité des activités est conçue sur l’ensemble du cycle 1 (école maternelle) et, bien évidemment, dans le cadre de l’année scolaire. Les formes d’activités font alterner des temps individuels, des groupes restreints (« ateliers », « espaces » ou « pôles ») et des moments de regroupement.</a:t>
            </a:r>
          </a:p>
        </p:txBody>
      </p:sp>
      <p:sp>
        <p:nvSpPr>
          <p:cNvPr id="8" name="Organigramme : Alternative 7"/>
          <p:cNvSpPr>
            <a:spLocks/>
          </p:cNvSpPr>
          <p:nvPr/>
        </p:nvSpPr>
        <p:spPr>
          <a:xfrm>
            <a:off x="10896600" y="304800"/>
            <a:ext cx="1080000" cy="144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Alternative 8"/>
          <p:cNvSpPr>
            <a:spLocks/>
          </p:cNvSpPr>
          <p:nvPr/>
        </p:nvSpPr>
        <p:spPr>
          <a:xfrm>
            <a:off x="10896600" y="2057400"/>
            <a:ext cx="1080000" cy="144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119EB8A-79CB-5573-0AC4-6E047AE3DCDA}"/>
              </a:ext>
            </a:extLst>
          </p:cNvPr>
          <p:cNvSpPr txBox="1"/>
          <p:nvPr/>
        </p:nvSpPr>
        <p:spPr>
          <a:xfrm>
            <a:off x="12382500" y="9525"/>
            <a:ext cx="1752600" cy="1754326"/>
          </a:xfrm>
          <a:prstGeom prst="rect">
            <a:avLst/>
          </a:prstGeom>
          <a:noFill/>
        </p:spPr>
        <p:txBody>
          <a:bodyPr wrap="square">
            <a:spAutoFit/>
          </a:bodyPr>
          <a:lstStyle/>
          <a:p>
            <a:r>
              <a:rPr lang="fr-FR" dirty="0">
                <a:solidFill>
                  <a:srgbClr val="FF0000"/>
                </a:solidFill>
              </a:rPr>
              <a:t>Insérer une photo d’enfants en activité (ou de table préparée pour une activité)</a:t>
            </a:r>
            <a:endParaRPr lang="fr-FR" dirty="0"/>
          </a:p>
        </p:txBody>
      </p:sp>
      <p:sp>
        <p:nvSpPr>
          <p:cNvPr id="10" name="ZoneTexte 9">
            <a:extLst>
              <a:ext uri="{FF2B5EF4-FFF2-40B4-BE49-F238E27FC236}">
                <a16:creationId xmlns:a16="http://schemas.microsoft.com/office/drawing/2014/main" id="{172B4937-A51C-6826-1FA0-B2CFCF72356D}"/>
              </a:ext>
            </a:extLst>
          </p:cNvPr>
          <p:cNvSpPr txBox="1"/>
          <p:nvPr/>
        </p:nvSpPr>
        <p:spPr>
          <a:xfrm>
            <a:off x="12382500" y="1905000"/>
            <a:ext cx="1752600" cy="1200329"/>
          </a:xfrm>
          <a:prstGeom prst="rect">
            <a:avLst/>
          </a:prstGeom>
          <a:noFill/>
        </p:spPr>
        <p:txBody>
          <a:bodyPr wrap="square">
            <a:spAutoFit/>
          </a:bodyPr>
          <a:lstStyle/>
          <a:p>
            <a:r>
              <a:rPr lang="fr-FR" dirty="0">
                <a:solidFill>
                  <a:srgbClr val="FF0000"/>
                </a:solidFill>
              </a:rPr>
              <a:t>Insérer la photo des enseignant(e)s de PS</a:t>
            </a:r>
            <a:endParaRPr lang="fr-FR" dirty="0"/>
          </a:p>
        </p:txBody>
      </p:sp>
      <p:sp>
        <p:nvSpPr>
          <p:cNvPr id="11" name="Organigramme : Alternative 10">
            <a:extLst>
              <a:ext uri="{FF2B5EF4-FFF2-40B4-BE49-F238E27FC236}">
                <a16:creationId xmlns:a16="http://schemas.microsoft.com/office/drawing/2014/main" id="{F507448B-F25F-4F67-360D-4EE1821790CA}"/>
              </a:ext>
            </a:extLst>
          </p:cNvPr>
          <p:cNvSpPr>
            <a:spLocks noChangeAspect="1"/>
          </p:cNvSpPr>
          <p:nvPr/>
        </p:nvSpPr>
        <p:spPr>
          <a:xfrm>
            <a:off x="457200" y="189000"/>
            <a:ext cx="4652308" cy="3240000"/>
          </a:xfrm>
          <a:prstGeom prst="flowChartAlternateProcess">
            <a:avLst/>
          </a:prstGeom>
          <a:blipFill>
            <a:blip r:embed="rId2"/>
            <a:stretch>
              <a:fillRect/>
            </a:stretch>
          </a:blip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is des enfant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0">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A48A19-A147-4EA0-8120-5A930CEEB18C}">
  <ds:schemaRef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B1F4DD25-C1C2-46B3-AB30-3E0E2E23E36A}">
  <ds:schemaRefs>
    <ds:schemaRef ds:uri="http://schemas.microsoft.com/sharepoint/v3/contenttype/forms"/>
  </ds:schemaRefs>
</ds:datastoreItem>
</file>

<file path=customXml/itemProps3.xml><?xml version="1.0" encoding="utf-8"?>
<ds:datastoreItem xmlns:ds="http://schemas.openxmlformats.org/officeDocument/2006/customXml" ds:itemID="{8920201C-A8DD-4CC4-91AD-21A90B9FE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2951</Words>
  <Application>Microsoft Office PowerPoint</Application>
  <PresentationFormat>Grand écran</PresentationFormat>
  <Paragraphs>209</Paragraphs>
  <Slides>17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Times New Roman</vt:lpstr>
      <vt:lpstr>Amis des enfants 16x9</vt:lpstr>
      <vt:lpstr>Présentation PowerPoint</vt:lpstr>
      <vt:lpstr>Trombinoscope de l’école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2013-07-31T14:55:39Z</dcterms:created>
  <dcterms:modified xsi:type="dcterms:W3CDTF">2022-06-22T06:58:51Z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